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4" r:id="rId2"/>
    <p:sldMasterId id="2147483687" r:id="rId3"/>
  </p:sldMasterIdLst>
  <p:sldIdLst>
    <p:sldId id="259" r:id="rId4"/>
    <p:sldId id="261" r:id="rId5"/>
    <p:sldId id="265" r:id="rId6"/>
    <p:sldId id="260" r:id="rId7"/>
    <p:sldId id="269" r:id="rId8"/>
    <p:sldId id="267" r:id="rId9"/>
    <p:sldId id="268" r:id="rId10"/>
    <p:sldId id="266" r:id="rId11"/>
    <p:sldId id="270" r:id="rId12"/>
    <p:sldId id="272" r:id="rId13"/>
    <p:sldId id="278" r:id="rId14"/>
    <p:sldId id="273" r:id="rId15"/>
    <p:sldId id="279" r:id="rId16"/>
    <p:sldId id="271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9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3600"/>
            </a:lvl1pPr>
          </a:lstStyle>
          <a:p>
            <a:r>
              <a:rPr lang="zh-CN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343025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zh-CN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783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783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783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257BBD0-49D2-418F-92AB-E8067295B81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07174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1F6A94-C1E5-408E-A281-2459D2A4EB8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3949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74E337-31F3-40DA-B03F-257E0E5AD9A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87575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8C245C-6331-4768-971E-0AF4D3AB13B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1200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299F7B-41FF-41C2-821E-14E59CF5BF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8452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3CCC39-0EAD-4FA1-BE6E-F516A2FB0BD6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83267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5FC934-A222-41B1-83DB-5AF9A71C6CE3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12072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2FDDFA-CC30-4E19-A22A-AD689200F478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5582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5AD1C1-C3E0-44B8-978F-906FA7542E6E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2446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9C68D7-43C6-4996-AB31-261FF5A3DB21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87311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C95EE6-19B0-4DB7-8E5A-24D1510084E8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925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E72535-0AD0-4801-9291-B28D9416746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1979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0EC842-FC65-4A57-BC76-36A58F7B9E0B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06039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0F2E98-5799-44B4-812F-E0BB8A6718AD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80034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F47607-5C3A-487C-88DE-CD2B3721C18D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722678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D2660D-1DFD-4BB3-9F87-5A5E4AE1C18A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1944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F64CB-0C25-478F-BF81-35196C8848D8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01245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07DCCAF-FCBC-49D7-BF0F-DAAB4D383A5A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2872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3600"/>
            </a:lvl1pPr>
          </a:lstStyle>
          <a:p>
            <a:r>
              <a:rPr lang="zh-CN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343025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zh-CN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783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783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783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257BBD0-49D2-418F-92AB-E8067295B81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32312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E72535-0AD0-4801-9291-B28D9416746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01808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0ED1CF-ACFA-496F-8844-C0D51E39746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79672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459D57-0702-4E76-843A-756140A438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9143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0ED1CF-ACFA-496F-8844-C0D51E39746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48304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D73E12-F741-4B7C-8BD6-17B7BE72F6B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41792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4EDDF8-D8CB-4A82-831B-28A7B730FCA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82414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5F0B59-C066-4587-B2B8-78B0A6CE3C2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158271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96E9EA-E580-4EEA-BAA3-5C923CE65B1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394557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07F869-7DFD-4D3B-A354-3126F307C39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052589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1F6A94-C1E5-408E-A281-2459D2A4EB8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000106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74E337-31F3-40DA-B03F-257E0E5AD9A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42272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8C245C-6331-4768-971E-0AF4D3AB13B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944686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299F7B-41FF-41C2-821E-14E59CF5BF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5847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459D57-0702-4E76-843A-756140A438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1047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D73E12-F741-4B7C-8BD6-17B7BE72F6B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313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4EDDF8-D8CB-4A82-831B-28A7B730FCA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973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5F0B59-C066-4587-B2B8-78B0A6CE3C2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35698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96E9EA-E580-4EEA-BAA3-5C923CE65B1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65647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07F869-7DFD-4D3B-A354-3126F307C39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4851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27775"/>
            <a:ext cx="1676400" cy="37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27775"/>
            <a:ext cx="2895600" cy="37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27775"/>
            <a:ext cx="1752600" cy="37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0EE508-B71D-48D9-8F3D-4FCBB5FE99BC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36042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ea typeface="黑体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ea typeface="黑体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ea typeface="黑体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ea typeface="黑体" pitchFamily="49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ea typeface="黑体" pitchFamily="49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ea typeface="黑体" pitchFamily="49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ea typeface="黑体" pitchFamily="49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ea typeface="黑体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F00E9946-A024-4A53-9681-492FA61B627F}" type="slidenum">
              <a:rPr lang="zh-CN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370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27775"/>
            <a:ext cx="1676400" cy="37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27775"/>
            <a:ext cx="2895600" cy="37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27775"/>
            <a:ext cx="1752600" cy="37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0EE508-B71D-48D9-8F3D-4FCBB5FE99BC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315151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ea typeface="黑体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ea typeface="黑体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ea typeface="黑体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ea typeface="黑体" pitchFamily="49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ea typeface="黑体" pitchFamily="49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ea typeface="黑体" pitchFamily="49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ea typeface="黑体" pitchFamily="49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ea typeface="黑体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28.gif"/><Relationship Id="rId4" Type="http://schemas.openxmlformats.org/officeDocument/2006/relationships/image" Target="../media/image27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pPr algn="ctr"/>
            <a:r>
              <a:rPr lang="zh-CN" altLang="en-US" u="sng" dirty="0">
                <a:solidFill>
                  <a:schemeClr val="tx1"/>
                </a:solidFill>
              </a:rPr>
              <a:t>赛诗会</a:t>
            </a:r>
            <a:endParaRPr lang="zh-CN" altLang="en-US" u="sng" dirty="0" smtClean="0">
              <a:solidFill>
                <a:schemeClr val="tx1"/>
              </a:solidFill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52513"/>
            <a:ext cx="8229600" cy="5327650"/>
          </a:xfrm>
        </p:spPr>
        <p:txBody>
          <a:bodyPr/>
          <a:lstStyle/>
          <a:p>
            <a:pPr>
              <a:lnSpc>
                <a:spcPct val="110000"/>
              </a:lnSpc>
              <a:buFontTx/>
              <a:buNone/>
            </a:pPr>
            <a:r>
              <a:rPr lang="zh-CN" altLang="en-US" b="1" dirty="0" smtClean="0"/>
              <a:t>1、不知细叶谁裁出,________________ 。</a:t>
            </a:r>
          </a:p>
          <a:p>
            <a:pPr>
              <a:lnSpc>
                <a:spcPct val="110000"/>
              </a:lnSpc>
              <a:buFontTx/>
              <a:buNone/>
            </a:pPr>
            <a:r>
              <a:rPr lang="zh-CN" altLang="en-US" b="1" dirty="0" smtClean="0"/>
              <a:t>2、_______________，百般红紫斗芳菲。</a:t>
            </a:r>
          </a:p>
          <a:p>
            <a:pPr>
              <a:lnSpc>
                <a:spcPct val="110000"/>
              </a:lnSpc>
              <a:buFontTx/>
              <a:buNone/>
            </a:pPr>
            <a:r>
              <a:rPr lang="zh-CN" altLang="en-US" b="1" dirty="0" smtClean="0"/>
              <a:t>3、月出惊山鸟, ____________________。</a:t>
            </a:r>
          </a:p>
          <a:p>
            <a:pPr>
              <a:lnSpc>
                <a:spcPct val="130000"/>
              </a:lnSpc>
              <a:buFontTx/>
              <a:buNone/>
            </a:pPr>
            <a:r>
              <a:rPr lang="zh-CN" altLang="en-US" b="1" dirty="0" smtClean="0"/>
              <a:t>4、竹外桃花三两枝，________________。</a:t>
            </a:r>
          </a:p>
          <a:p>
            <a:pPr>
              <a:lnSpc>
                <a:spcPct val="130000"/>
              </a:lnSpc>
              <a:buFontTx/>
              <a:buNone/>
            </a:pPr>
            <a:r>
              <a:rPr lang="zh-CN" altLang="en-US" b="1" dirty="0" smtClean="0">
                <a:sym typeface="Arial" pitchFamily="34" charset="0"/>
              </a:rPr>
              <a:t>5、________________，一枝红杏出墙来。</a:t>
            </a:r>
          </a:p>
          <a:p>
            <a:pPr>
              <a:lnSpc>
                <a:spcPct val="130000"/>
              </a:lnSpc>
              <a:buFontTx/>
              <a:buNone/>
            </a:pPr>
            <a:r>
              <a:rPr lang="zh-CN" altLang="en-US" b="1" dirty="0" smtClean="0">
                <a:sym typeface="Arial" pitchFamily="34" charset="0"/>
              </a:rPr>
              <a:t>6、________________，明月何时照我还。</a:t>
            </a:r>
          </a:p>
          <a:p>
            <a:pPr>
              <a:lnSpc>
                <a:spcPct val="130000"/>
              </a:lnSpc>
              <a:buFontTx/>
              <a:buNone/>
            </a:pPr>
            <a:r>
              <a:rPr lang="zh-CN" altLang="en-US" b="1" dirty="0" smtClean="0">
                <a:sym typeface="Arial" pitchFamily="34" charset="0"/>
              </a:rPr>
              <a:t>7、________________，虫声新透绿窗纱 。</a:t>
            </a:r>
          </a:p>
          <a:p>
            <a:pPr>
              <a:lnSpc>
                <a:spcPct val="130000"/>
              </a:lnSpc>
              <a:buFontTx/>
              <a:buNone/>
            </a:pPr>
            <a:r>
              <a:rPr lang="zh-CN" altLang="en-US" b="1" dirty="0" smtClean="0">
                <a:sym typeface="Arial" pitchFamily="34" charset="0"/>
              </a:rPr>
              <a:t>8、国破山河在，____________________。</a:t>
            </a:r>
          </a:p>
          <a:p>
            <a:pPr>
              <a:lnSpc>
                <a:spcPct val="130000"/>
              </a:lnSpc>
              <a:buFontTx/>
              <a:buNone/>
            </a:pPr>
            <a:r>
              <a:rPr lang="zh-CN" altLang="en-US" b="1" dirty="0" smtClean="0">
                <a:sym typeface="Arial" pitchFamily="34" charset="0"/>
              </a:rPr>
              <a:t>9、日出江花红胜火，_________________。 </a:t>
            </a:r>
          </a:p>
          <a:p>
            <a:pPr>
              <a:lnSpc>
                <a:spcPct val="130000"/>
              </a:lnSpc>
              <a:buFontTx/>
              <a:buNone/>
            </a:pPr>
            <a:r>
              <a:rPr lang="zh-CN" altLang="en-US" b="1" dirty="0" smtClean="0">
                <a:sym typeface="Arial" pitchFamily="34" charset="0"/>
              </a:rPr>
              <a:t>10、________，________。零落成泥碾作尘，只有香如故. </a:t>
            </a:r>
          </a:p>
          <a:p>
            <a:pPr>
              <a:lnSpc>
                <a:spcPct val="130000"/>
              </a:lnSpc>
              <a:buFontTx/>
              <a:buNone/>
            </a:pPr>
            <a:endParaRPr lang="zh-CN" altLang="en-US" b="1" dirty="0" smtClean="0">
              <a:sym typeface="Arial" pitchFamily="34" charset="0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971550" y="981075"/>
            <a:ext cx="5076825" cy="5281613"/>
            <a:chOff x="0" y="0"/>
            <a:chExt cx="7994" cy="8318"/>
          </a:xfrm>
        </p:grpSpPr>
        <p:sp>
          <p:nvSpPr>
            <p:cNvPr id="35846" name="Text Box 5"/>
            <p:cNvSpPr txBox="1">
              <a:spLocks noChangeArrowheads="1"/>
            </p:cNvSpPr>
            <p:nvPr/>
          </p:nvSpPr>
          <p:spPr bwMode="auto">
            <a:xfrm>
              <a:off x="3855" y="0"/>
              <a:ext cx="3687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>
                  <a:solidFill>
                    <a:srgbClr val="FF0000"/>
                  </a:solidFill>
                  <a:sym typeface="Arial" pitchFamily="34" charset="0"/>
                </a:rPr>
                <a:t>二月</a:t>
              </a:r>
              <a:r>
                <a:rPr lang="zh-CN" altLang="en-US" b="1">
                  <a:solidFill>
                    <a:srgbClr val="00FF00"/>
                  </a:solidFill>
                  <a:sym typeface="Arial" pitchFamily="34" charset="0"/>
                </a:rPr>
                <a:t>春</a:t>
              </a:r>
              <a:r>
                <a:rPr lang="zh-CN" altLang="en-US" b="1">
                  <a:solidFill>
                    <a:srgbClr val="FF0000"/>
                  </a:solidFill>
                  <a:sym typeface="Arial" pitchFamily="34" charset="0"/>
                </a:rPr>
                <a:t>风似剪刀</a:t>
              </a:r>
            </a:p>
          </p:txBody>
        </p:sp>
        <p:sp>
          <p:nvSpPr>
            <p:cNvPr id="35847" name="Text Box 6"/>
            <p:cNvSpPr txBox="1">
              <a:spLocks noChangeArrowheads="1"/>
            </p:cNvSpPr>
            <p:nvPr/>
          </p:nvSpPr>
          <p:spPr bwMode="auto">
            <a:xfrm>
              <a:off x="113" y="793"/>
              <a:ext cx="3687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>
                  <a:solidFill>
                    <a:srgbClr val="FF0000"/>
                  </a:solidFill>
                  <a:sym typeface="Arial" pitchFamily="34" charset="0"/>
                </a:rPr>
                <a:t>草木知</a:t>
              </a:r>
              <a:r>
                <a:rPr lang="zh-CN" altLang="en-US" b="1">
                  <a:solidFill>
                    <a:srgbClr val="00FF00"/>
                  </a:solidFill>
                  <a:sym typeface="Arial" pitchFamily="34" charset="0"/>
                </a:rPr>
                <a:t>春</a:t>
              </a:r>
              <a:r>
                <a:rPr lang="zh-CN" altLang="en-US" b="1">
                  <a:solidFill>
                    <a:srgbClr val="FF0000"/>
                  </a:solidFill>
                  <a:sym typeface="Arial" pitchFamily="34" charset="0"/>
                </a:rPr>
                <a:t>就不归</a:t>
              </a:r>
            </a:p>
          </p:txBody>
        </p:sp>
        <p:sp>
          <p:nvSpPr>
            <p:cNvPr id="35848" name="Text Box 7"/>
            <p:cNvSpPr txBox="1">
              <a:spLocks noChangeArrowheads="1"/>
            </p:cNvSpPr>
            <p:nvPr/>
          </p:nvSpPr>
          <p:spPr bwMode="auto">
            <a:xfrm>
              <a:off x="3855" y="1587"/>
              <a:ext cx="3687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>
                  <a:solidFill>
                    <a:srgbClr val="FF0000"/>
                  </a:solidFill>
                  <a:sym typeface="Arial" pitchFamily="34" charset="0"/>
                </a:rPr>
                <a:t>时鸣</a:t>
              </a:r>
              <a:r>
                <a:rPr lang="zh-CN" altLang="en-US" b="1">
                  <a:solidFill>
                    <a:srgbClr val="00FF00"/>
                  </a:solidFill>
                  <a:sym typeface="Arial" pitchFamily="34" charset="0"/>
                </a:rPr>
                <a:t>春</a:t>
              </a:r>
              <a:r>
                <a:rPr lang="zh-CN" altLang="en-US" b="1">
                  <a:solidFill>
                    <a:srgbClr val="FF0000"/>
                  </a:solidFill>
                  <a:sym typeface="Arial" pitchFamily="34" charset="0"/>
                </a:rPr>
                <a:t>涧中</a:t>
              </a:r>
            </a:p>
          </p:txBody>
        </p:sp>
        <p:sp>
          <p:nvSpPr>
            <p:cNvPr id="35849" name="Text Box 8"/>
            <p:cNvSpPr txBox="1">
              <a:spLocks noChangeArrowheads="1"/>
            </p:cNvSpPr>
            <p:nvPr/>
          </p:nvSpPr>
          <p:spPr bwMode="auto">
            <a:xfrm>
              <a:off x="4195" y="2381"/>
              <a:ext cx="3687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>
                  <a:solidFill>
                    <a:srgbClr val="00FF00"/>
                  </a:solidFill>
                  <a:sym typeface="Arial" pitchFamily="34" charset="0"/>
                </a:rPr>
                <a:t>春</a:t>
              </a:r>
              <a:r>
                <a:rPr lang="zh-CN" altLang="en-US" b="1">
                  <a:solidFill>
                    <a:srgbClr val="FF0000"/>
                  </a:solidFill>
                  <a:sym typeface="Arial" pitchFamily="34" charset="0"/>
                </a:rPr>
                <a:t>江水暖鸭先知</a:t>
              </a:r>
            </a:p>
          </p:txBody>
        </p:sp>
        <p:sp>
          <p:nvSpPr>
            <p:cNvPr id="35850" name="Text Box 9"/>
            <p:cNvSpPr txBox="1">
              <a:spLocks noChangeArrowheads="1"/>
            </p:cNvSpPr>
            <p:nvPr/>
          </p:nvSpPr>
          <p:spPr bwMode="auto">
            <a:xfrm>
              <a:off x="453" y="3248"/>
              <a:ext cx="3687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>
                  <a:solidFill>
                    <a:srgbClr val="00FF00"/>
                  </a:solidFill>
                  <a:sym typeface="Arial" pitchFamily="34" charset="0"/>
                </a:rPr>
                <a:t>春</a:t>
              </a:r>
              <a:r>
                <a:rPr lang="zh-CN" altLang="en-US" b="1">
                  <a:solidFill>
                    <a:srgbClr val="FF0000"/>
                  </a:solidFill>
                  <a:sym typeface="Arial" pitchFamily="34" charset="0"/>
                </a:rPr>
                <a:t>色满园关不住</a:t>
              </a:r>
            </a:p>
          </p:txBody>
        </p:sp>
        <p:sp>
          <p:nvSpPr>
            <p:cNvPr id="35851" name="Text Box 10"/>
            <p:cNvSpPr txBox="1">
              <a:spLocks noChangeArrowheads="1"/>
            </p:cNvSpPr>
            <p:nvPr/>
          </p:nvSpPr>
          <p:spPr bwMode="auto">
            <a:xfrm>
              <a:off x="453" y="4082"/>
              <a:ext cx="3687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>
                  <a:solidFill>
                    <a:srgbClr val="00FF00"/>
                  </a:solidFill>
                  <a:sym typeface="Arial" pitchFamily="34" charset="0"/>
                </a:rPr>
                <a:t>春</a:t>
              </a:r>
              <a:r>
                <a:rPr lang="zh-CN" altLang="en-US" b="1">
                  <a:solidFill>
                    <a:srgbClr val="FF0000"/>
                  </a:solidFill>
                  <a:sym typeface="Arial" pitchFamily="34" charset="0"/>
                </a:rPr>
                <a:t>风又绿江南岸</a:t>
              </a:r>
            </a:p>
          </p:txBody>
        </p:sp>
        <p:sp>
          <p:nvSpPr>
            <p:cNvPr id="35852" name="Text Box 11"/>
            <p:cNvSpPr txBox="1">
              <a:spLocks noChangeArrowheads="1"/>
            </p:cNvSpPr>
            <p:nvPr/>
          </p:nvSpPr>
          <p:spPr bwMode="auto">
            <a:xfrm>
              <a:off x="339" y="4989"/>
              <a:ext cx="3687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>
                  <a:solidFill>
                    <a:srgbClr val="FF0000"/>
                  </a:solidFill>
                  <a:sym typeface="Arial" pitchFamily="34" charset="0"/>
                </a:rPr>
                <a:t>今夜偏知</a:t>
              </a:r>
              <a:r>
                <a:rPr lang="zh-CN" altLang="en-US" b="1">
                  <a:solidFill>
                    <a:srgbClr val="00FF00"/>
                  </a:solidFill>
                  <a:sym typeface="Arial" pitchFamily="34" charset="0"/>
                </a:rPr>
                <a:t>春</a:t>
              </a:r>
              <a:r>
                <a:rPr lang="zh-CN" altLang="en-US" b="1">
                  <a:solidFill>
                    <a:srgbClr val="FF0000"/>
                  </a:solidFill>
                  <a:sym typeface="Arial" pitchFamily="34" charset="0"/>
                </a:rPr>
                <a:t>气暖</a:t>
              </a:r>
            </a:p>
          </p:txBody>
        </p:sp>
        <p:sp>
          <p:nvSpPr>
            <p:cNvPr id="35853" name="Text Box 12"/>
            <p:cNvSpPr txBox="1">
              <a:spLocks noChangeArrowheads="1"/>
            </p:cNvSpPr>
            <p:nvPr/>
          </p:nvSpPr>
          <p:spPr bwMode="auto">
            <a:xfrm>
              <a:off x="3910" y="5783"/>
              <a:ext cx="3687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>
                  <a:solidFill>
                    <a:srgbClr val="FF0000"/>
                  </a:solidFill>
                  <a:sym typeface="Arial" pitchFamily="34" charset="0"/>
                </a:rPr>
                <a:t>城</a:t>
              </a:r>
              <a:r>
                <a:rPr lang="zh-CN" altLang="en-US" b="1">
                  <a:solidFill>
                    <a:srgbClr val="00FF00"/>
                  </a:solidFill>
                  <a:sym typeface="Arial" pitchFamily="34" charset="0"/>
                </a:rPr>
                <a:t>春</a:t>
              </a:r>
              <a:r>
                <a:rPr lang="zh-CN" altLang="en-US" b="1">
                  <a:solidFill>
                    <a:srgbClr val="FF0000"/>
                  </a:solidFill>
                  <a:sym typeface="Arial" pitchFamily="34" charset="0"/>
                </a:rPr>
                <a:t>草木深</a:t>
              </a:r>
            </a:p>
          </p:txBody>
        </p:sp>
        <p:sp>
          <p:nvSpPr>
            <p:cNvPr id="35854" name="Text Box 13"/>
            <p:cNvSpPr txBox="1">
              <a:spLocks noChangeArrowheads="1"/>
            </p:cNvSpPr>
            <p:nvPr/>
          </p:nvSpPr>
          <p:spPr bwMode="auto">
            <a:xfrm>
              <a:off x="4308" y="6690"/>
              <a:ext cx="3687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>
                  <a:solidFill>
                    <a:srgbClr val="00FF00"/>
                  </a:solidFill>
                  <a:sym typeface="Arial" pitchFamily="34" charset="0"/>
                </a:rPr>
                <a:t>春</a:t>
              </a:r>
              <a:r>
                <a:rPr lang="zh-CN" altLang="en-US" b="1">
                  <a:solidFill>
                    <a:srgbClr val="FF0000"/>
                  </a:solidFill>
                  <a:sym typeface="Arial" pitchFamily="34" charset="0"/>
                </a:rPr>
                <a:t>来江水绿如蓝</a:t>
              </a:r>
            </a:p>
          </p:txBody>
        </p:sp>
        <p:sp>
          <p:nvSpPr>
            <p:cNvPr id="35855" name="Text Box 14"/>
            <p:cNvSpPr txBox="1">
              <a:spLocks noChangeArrowheads="1"/>
            </p:cNvSpPr>
            <p:nvPr/>
          </p:nvSpPr>
          <p:spPr bwMode="auto">
            <a:xfrm>
              <a:off x="0" y="7598"/>
              <a:ext cx="2835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>
                  <a:solidFill>
                    <a:srgbClr val="FF0000"/>
                  </a:solidFill>
                  <a:sym typeface="Arial" pitchFamily="34" charset="0"/>
                </a:rPr>
                <a:t>无意苦争</a:t>
              </a:r>
              <a:r>
                <a:rPr lang="zh-CN" altLang="en-US" b="1">
                  <a:solidFill>
                    <a:srgbClr val="00FF00"/>
                  </a:solidFill>
                  <a:sym typeface="Arial" pitchFamily="34" charset="0"/>
                </a:rPr>
                <a:t>春</a:t>
              </a:r>
            </a:p>
          </p:txBody>
        </p:sp>
        <p:sp>
          <p:nvSpPr>
            <p:cNvPr id="35856" name="Text Box 15"/>
            <p:cNvSpPr txBox="1">
              <a:spLocks noChangeArrowheads="1"/>
            </p:cNvSpPr>
            <p:nvPr/>
          </p:nvSpPr>
          <p:spPr bwMode="auto">
            <a:xfrm>
              <a:off x="2607" y="7597"/>
              <a:ext cx="2835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>
                  <a:solidFill>
                    <a:srgbClr val="FF0000"/>
                  </a:solidFill>
                  <a:sym typeface="Arial" pitchFamily="34" charset="0"/>
                </a:rPr>
                <a:t>一任群芳妒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55369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02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02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9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457200" y="522972"/>
            <a:ext cx="82296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b="1" dirty="0"/>
              <a:t>2.借助注释或工具书，</a:t>
            </a:r>
            <a:r>
              <a:rPr lang="zh-CN" altLang="en-US" sz="3600" b="1" dirty="0" smtClean="0"/>
              <a:t>解诗意</a:t>
            </a:r>
            <a:endParaRPr lang="zh-CN" altLang="en-US" sz="3600" b="1" dirty="0">
              <a:solidFill>
                <a:schemeClr val="hlink"/>
              </a:solidFill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2195736" y="1052736"/>
            <a:ext cx="7772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itchFamily="34" charset="0"/>
                <a:ea typeface="黑体" pitchFamily="49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itchFamily="34" charset="0"/>
                <a:ea typeface="黑体" pitchFamily="49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itchFamily="34" charset="0"/>
                <a:ea typeface="黑体" pitchFamily="49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itchFamily="34" charset="0"/>
                <a:ea typeface="黑体" pitchFamily="49" charset="-122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itchFamily="34" charset="0"/>
                <a:ea typeface="黑体" pitchFamily="49" charset="-122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itchFamily="34" charset="0"/>
                <a:ea typeface="黑体" pitchFamily="49" charset="-122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itchFamily="34" charset="0"/>
                <a:ea typeface="黑体" pitchFamily="49" charset="-122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>
              <a:lnSpc>
                <a:spcPct val="80000"/>
              </a:lnSpc>
            </a:pPr>
            <a:r>
              <a:rPr lang="zh-CN" altLang="en-US" dirty="0" smtClean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江畔独步寻花</a:t>
            </a:r>
            <a:br>
              <a:rPr lang="zh-CN" altLang="en-US" dirty="0" smtClean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</a:br>
            <a:r>
              <a:rPr lang="zh-CN" altLang="en-US" dirty="0" smtClean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          </a:t>
            </a:r>
            <a:r>
              <a:rPr lang="zh-CN" altLang="en-US" sz="2400" dirty="0" smtClean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 ——【唐】杜甫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1239815" y="1954519"/>
            <a:ext cx="6400800" cy="403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zh-CN" altLang="en-US" sz="3200" b="1" dirty="0" smtClean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黄 四 娘 家 花 满 蹊，</a:t>
            </a:r>
          </a:p>
          <a:p>
            <a:endParaRPr lang="zh-CN" altLang="en-US" sz="3200" b="1" dirty="0" smtClean="0">
              <a:solidFill>
                <a:srgbClr val="FF0000"/>
              </a:solidFill>
              <a:latin typeface="华文仿宋" pitchFamily="2" charset="-122"/>
              <a:ea typeface="华文仿宋" pitchFamily="2" charset="-122"/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千 朵 万 朵 压 枝 低。</a:t>
            </a:r>
          </a:p>
          <a:p>
            <a:endParaRPr lang="zh-CN" altLang="en-US" sz="3200" b="1" dirty="0" smtClean="0">
              <a:solidFill>
                <a:srgbClr val="FF0000"/>
              </a:solidFill>
              <a:latin typeface="华文仿宋" pitchFamily="2" charset="-122"/>
              <a:ea typeface="华文仿宋" pitchFamily="2" charset="-122"/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留 连 戏 蝶 时 时 舞，</a:t>
            </a:r>
          </a:p>
          <a:p>
            <a:endParaRPr lang="zh-CN" altLang="en-US" sz="3200" b="1" dirty="0" smtClean="0">
              <a:solidFill>
                <a:srgbClr val="FF0000"/>
              </a:solidFill>
              <a:latin typeface="华文仿宋" pitchFamily="2" charset="-122"/>
              <a:ea typeface="华文仿宋" pitchFamily="2" charset="-122"/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自 在 娇 莺 恰 恰 啼</a:t>
            </a:r>
            <a:r>
              <a:rPr lang="zh-CN" altLang="en-US" sz="3200" dirty="0" smtClean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。</a:t>
            </a:r>
          </a:p>
          <a:p>
            <a:endParaRPr lang="zh-CN" altLang="en-US" sz="3200" dirty="0" smtClean="0">
              <a:solidFill>
                <a:srgbClr val="FF0000"/>
              </a:solidFill>
            </a:endParaRPr>
          </a:p>
        </p:txBody>
      </p:sp>
      <p:grpSp>
        <p:nvGrpSpPr>
          <p:cNvPr id="10" name="Group 4"/>
          <p:cNvGrpSpPr>
            <a:grpSpLocks/>
          </p:cNvGrpSpPr>
          <p:nvPr/>
        </p:nvGrpSpPr>
        <p:grpSpPr bwMode="auto">
          <a:xfrm>
            <a:off x="1189038" y="2666943"/>
            <a:ext cx="7200068" cy="3724951"/>
            <a:chOff x="0" y="270"/>
            <a:chExt cx="9526" cy="5868"/>
          </a:xfrm>
        </p:grpSpPr>
        <p:sp>
          <p:nvSpPr>
            <p:cNvPr id="11" name="Text Box 5"/>
            <p:cNvSpPr txBox="1">
              <a:spLocks noChangeArrowheads="1"/>
            </p:cNvSpPr>
            <p:nvPr/>
          </p:nvSpPr>
          <p:spPr bwMode="auto">
            <a:xfrm>
              <a:off x="25" y="270"/>
              <a:ext cx="9299" cy="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 dirty="0"/>
                <a:t>黄四娘家周围的小路边上开满了各种各样的鲜花，</a:t>
              </a:r>
            </a:p>
          </p:txBody>
        </p:sp>
        <p:sp>
          <p:nvSpPr>
            <p:cNvPr id="12" name="Text Box 6"/>
            <p:cNvSpPr txBox="1">
              <a:spLocks noChangeArrowheads="1"/>
            </p:cNvSpPr>
            <p:nvPr/>
          </p:nvSpPr>
          <p:spPr bwMode="auto">
            <a:xfrm>
              <a:off x="0" y="2013"/>
              <a:ext cx="9299" cy="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/>
                <a:t>大片大片的、无比繁茂的花朵把花枝都给压弯了。</a:t>
              </a:r>
            </a:p>
          </p:txBody>
        </p:sp>
        <p:sp>
          <p:nvSpPr>
            <p:cNvPr id="13" name="Text Box 7"/>
            <p:cNvSpPr txBox="1">
              <a:spLocks noChangeArrowheads="1"/>
            </p:cNvSpPr>
            <p:nvPr/>
          </p:nvSpPr>
          <p:spPr bwMode="auto">
            <a:xfrm>
              <a:off x="204" y="3767"/>
              <a:ext cx="9299" cy="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 dirty="0"/>
                <a:t>嬉戏的蝴蝶时常在花丛中起舞，舍不得离开，</a:t>
              </a:r>
            </a:p>
          </p:txBody>
        </p:sp>
        <p:sp>
          <p:nvSpPr>
            <p:cNvPr id="14" name="Text Box 8"/>
            <p:cNvSpPr txBox="1">
              <a:spLocks noChangeArrowheads="1"/>
            </p:cNvSpPr>
            <p:nvPr/>
          </p:nvSpPr>
          <p:spPr bwMode="auto">
            <a:xfrm>
              <a:off x="227" y="5514"/>
              <a:ext cx="9299" cy="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 dirty="0"/>
                <a:t>此时，自由自在的小黄莺正在枝头上欢快地鸣叫着。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81694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40472"/>
            <a:ext cx="4176464" cy="6356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55576" y="476672"/>
            <a:ext cx="4752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u="sng" dirty="0" smtClean="0"/>
              <a:t>入</a:t>
            </a:r>
            <a:r>
              <a:rPr lang="zh-CN" altLang="en-US" sz="3200" b="1" u="sng" dirty="0"/>
              <a:t>诗境，悟诗情</a:t>
            </a:r>
            <a:endParaRPr lang="zh-CN" altLang="en-US" sz="3200" b="1" u="sng" dirty="0"/>
          </a:p>
        </p:txBody>
      </p: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395536" y="1047795"/>
            <a:ext cx="8064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latin typeface="华文仿宋" pitchFamily="2" charset="-122"/>
                <a:ea typeface="华文仿宋" pitchFamily="2" charset="-122"/>
              </a:rPr>
              <a:t>1</a:t>
            </a:r>
            <a:r>
              <a:rPr lang="zh-CN" altLang="en-US" sz="2800" b="1" dirty="0" smtClean="0">
                <a:latin typeface="华文仿宋" pitchFamily="2" charset="-122"/>
                <a:ea typeface="华文仿宋" pitchFamily="2" charset="-122"/>
              </a:rPr>
              <a:t>.练读，</a:t>
            </a:r>
            <a:r>
              <a:rPr lang="zh-CN" altLang="en-US" sz="2800" b="1" dirty="0">
                <a:latin typeface="华文仿宋" pitchFamily="2" charset="-122"/>
                <a:ea typeface="华文仿宋" pitchFamily="2" charset="-122"/>
              </a:rPr>
              <a:t>注意停顿并划出节奏</a:t>
            </a:r>
            <a:endParaRPr lang="zh-CN" altLang="en-US" sz="2800" b="1" i="1" u="sng" dirty="0"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-828600" y="1732280"/>
            <a:ext cx="6696075" cy="453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buFontTx/>
              <a:buNone/>
            </a:pPr>
            <a:r>
              <a:rPr lang="zh-CN" altLang="en-US" dirty="0" smtClean="0">
                <a:solidFill>
                  <a:schemeClr val="hlink"/>
                </a:solidFill>
              </a:rPr>
              <a:t>              </a:t>
            </a:r>
            <a:r>
              <a:rPr lang="en-US" altLang="zh-CN" dirty="0" smtClean="0">
                <a:solidFill>
                  <a:schemeClr val="hlink"/>
                </a:solidFill>
              </a:rPr>
              <a:t> </a:t>
            </a:r>
            <a:r>
              <a:rPr lang="zh-CN" altLang="en-US" sz="4000" b="1" dirty="0" smtClean="0"/>
              <a:t>江</a:t>
            </a:r>
            <a:r>
              <a:rPr lang="en-US" altLang="zh-CN" sz="4000" b="1" dirty="0" smtClean="0"/>
              <a:t> </a:t>
            </a:r>
            <a:r>
              <a:rPr lang="zh-CN" altLang="en-US" sz="4000" b="1" dirty="0" smtClean="0"/>
              <a:t>畔</a:t>
            </a:r>
            <a:r>
              <a:rPr lang="en-US" altLang="zh-CN" sz="4000" b="1" dirty="0" smtClean="0"/>
              <a:t> </a:t>
            </a:r>
            <a:r>
              <a:rPr lang="zh-CN" altLang="en-US" sz="4000" b="1" dirty="0" smtClean="0"/>
              <a:t>独</a:t>
            </a:r>
            <a:r>
              <a:rPr lang="en-US" altLang="zh-CN" sz="4000" b="1" dirty="0" smtClean="0"/>
              <a:t> </a:t>
            </a:r>
            <a:r>
              <a:rPr lang="zh-CN" altLang="en-US" sz="4000" b="1" dirty="0" smtClean="0"/>
              <a:t>步</a:t>
            </a:r>
            <a:r>
              <a:rPr lang="en-US" altLang="zh-CN" sz="4000" b="1" dirty="0" smtClean="0"/>
              <a:t> </a:t>
            </a:r>
            <a:r>
              <a:rPr lang="zh-CN" altLang="en-US" sz="4000" b="1" dirty="0" smtClean="0"/>
              <a:t>寻</a:t>
            </a:r>
            <a:r>
              <a:rPr lang="en-US" altLang="zh-CN" sz="4000" b="1" dirty="0" smtClean="0"/>
              <a:t> </a:t>
            </a:r>
            <a:r>
              <a:rPr lang="zh-CN" altLang="en-US" sz="4000" b="1" dirty="0" smtClean="0"/>
              <a:t>花</a:t>
            </a:r>
          </a:p>
          <a:p>
            <a:pPr>
              <a:buFontTx/>
              <a:buNone/>
            </a:pPr>
            <a:r>
              <a:rPr lang="zh-CN" altLang="en-US" sz="2800" dirty="0" smtClean="0"/>
              <a:t>			                     </a:t>
            </a:r>
            <a:r>
              <a:rPr lang="zh-CN" altLang="en-US" dirty="0" smtClean="0"/>
              <a:t>【唐】杜甫</a:t>
            </a:r>
          </a:p>
          <a:p>
            <a:pPr>
              <a:buFontTx/>
              <a:buNone/>
            </a:pPr>
            <a:r>
              <a:rPr lang="zh-CN" altLang="en-US" dirty="0" smtClean="0"/>
              <a:t>             </a:t>
            </a:r>
            <a:r>
              <a:rPr lang="zh-CN" altLang="en-US" sz="3600" b="1" dirty="0" smtClean="0"/>
              <a:t>黄 四 娘 家 花 满 蹊,</a:t>
            </a:r>
            <a:endParaRPr lang="zh-CN" altLang="en-US" sz="4000" b="1" dirty="0" smtClean="0"/>
          </a:p>
          <a:p>
            <a:pPr>
              <a:buFontTx/>
              <a:buNone/>
            </a:pPr>
            <a:r>
              <a:rPr lang="zh-CN" altLang="en-US" sz="3600" b="1" dirty="0" smtClean="0"/>
              <a:t>         千 朵 万 朵 压 枝 低。</a:t>
            </a:r>
          </a:p>
          <a:p>
            <a:pPr>
              <a:buFontTx/>
              <a:buNone/>
            </a:pPr>
            <a:r>
              <a:rPr lang="zh-CN" altLang="en-US" sz="3600" b="1" dirty="0" smtClean="0"/>
              <a:t>         留 连 戏 蝶 时 时 舞,</a:t>
            </a:r>
          </a:p>
          <a:p>
            <a:pPr>
              <a:buFontTx/>
              <a:buNone/>
            </a:pPr>
            <a:r>
              <a:rPr lang="zh-CN" altLang="en-US" sz="3600" b="1" dirty="0" smtClean="0"/>
              <a:t>         自 在 娇 莺 恰 恰 啼。</a:t>
            </a:r>
          </a:p>
          <a:p>
            <a:pPr>
              <a:buFontTx/>
              <a:buNone/>
            </a:pPr>
            <a:endParaRPr lang="zh-CN" altLang="en-US" sz="3600" b="1" dirty="0" smtClean="0">
              <a:solidFill>
                <a:srgbClr val="FF00FF"/>
              </a:solidFill>
            </a:endParaRPr>
          </a:p>
        </p:txBody>
      </p:sp>
      <p:grpSp>
        <p:nvGrpSpPr>
          <p:cNvPr id="9" name="Group 5"/>
          <p:cNvGrpSpPr>
            <a:grpSpLocks/>
          </p:cNvGrpSpPr>
          <p:nvPr/>
        </p:nvGrpSpPr>
        <p:grpSpPr bwMode="auto">
          <a:xfrm>
            <a:off x="1380699" y="1733575"/>
            <a:ext cx="2087750" cy="3941763"/>
            <a:chOff x="0" y="0"/>
            <a:chExt cx="1157" cy="2483"/>
          </a:xfrm>
        </p:grpSpPr>
        <p:sp>
          <p:nvSpPr>
            <p:cNvPr id="10" name="Text Box 6"/>
            <p:cNvSpPr txBox="1">
              <a:spLocks noChangeArrowheads="1"/>
            </p:cNvSpPr>
            <p:nvPr/>
          </p:nvSpPr>
          <p:spPr bwMode="auto">
            <a:xfrm>
              <a:off x="543" y="780"/>
              <a:ext cx="374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4000" b="1" dirty="0">
                  <a:solidFill>
                    <a:srgbClr val="FF0000"/>
                  </a:solidFill>
                </a:rPr>
                <a:t>／</a:t>
              </a:r>
            </a:p>
          </p:txBody>
        </p:sp>
        <p:sp>
          <p:nvSpPr>
            <p:cNvPr id="11" name="Text Box 7"/>
            <p:cNvSpPr txBox="1">
              <a:spLocks noChangeArrowheads="1"/>
            </p:cNvSpPr>
            <p:nvPr/>
          </p:nvSpPr>
          <p:spPr bwMode="auto">
            <a:xfrm>
              <a:off x="0" y="0"/>
              <a:ext cx="374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4000" b="1" dirty="0">
                  <a:solidFill>
                    <a:srgbClr val="FF0000"/>
                  </a:solidFill>
                </a:rPr>
                <a:t>／</a:t>
              </a:r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auto">
            <a:xfrm>
              <a:off x="783" y="0"/>
              <a:ext cx="374" cy="4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4000" b="1" dirty="0">
                  <a:solidFill>
                    <a:srgbClr val="FF0000"/>
                  </a:solidFill>
                </a:rPr>
                <a:t>／</a:t>
              </a:r>
            </a:p>
          </p:txBody>
        </p:sp>
        <p:sp>
          <p:nvSpPr>
            <p:cNvPr id="13" name="Text Box 9"/>
            <p:cNvSpPr txBox="1">
              <a:spLocks noChangeArrowheads="1"/>
            </p:cNvSpPr>
            <p:nvPr/>
          </p:nvSpPr>
          <p:spPr bwMode="auto">
            <a:xfrm>
              <a:off x="547" y="1191"/>
              <a:ext cx="374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4000" b="1" dirty="0">
                  <a:solidFill>
                    <a:srgbClr val="FF0000"/>
                  </a:solidFill>
                </a:rPr>
                <a:t>／</a:t>
              </a:r>
            </a:p>
          </p:txBody>
        </p:sp>
        <p:sp>
          <p:nvSpPr>
            <p:cNvPr id="14" name="Text Box 10"/>
            <p:cNvSpPr txBox="1">
              <a:spLocks noChangeArrowheads="1"/>
            </p:cNvSpPr>
            <p:nvPr/>
          </p:nvSpPr>
          <p:spPr bwMode="auto">
            <a:xfrm>
              <a:off x="547" y="1600"/>
              <a:ext cx="374" cy="4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4000" b="1" dirty="0">
                  <a:solidFill>
                    <a:srgbClr val="FF0000"/>
                  </a:solidFill>
                </a:rPr>
                <a:t>／</a:t>
              </a:r>
            </a:p>
          </p:txBody>
        </p:sp>
        <p:sp>
          <p:nvSpPr>
            <p:cNvPr id="15" name="Text Box 11"/>
            <p:cNvSpPr txBox="1">
              <a:spLocks noChangeArrowheads="1"/>
            </p:cNvSpPr>
            <p:nvPr/>
          </p:nvSpPr>
          <p:spPr bwMode="auto">
            <a:xfrm>
              <a:off x="543" y="2041"/>
              <a:ext cx="374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4000" b="1" dirty="0">
                  <a:solidFill>
                    <a:srgbClr val="FF0000"/>
                  </a:solidFill>
                </a:rPr>
                <a:t>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79736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40472"/>
            <a:ext cx="4176464" cy="6356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55576" y="476672"/>
            <a:ext cx="4752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u="sng" dirty="0"/>
              <a:t>入诗境，悟诗情</a:t>
            </a:r>
            <a:endParaRPr lang="zh-CN" altLang="en-US" sz="3200" b="1" u="sng" dirty="0"/>
          </a:p>
        </p:txBody>
      </p: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395536" y="1047795"/>
            <a:ext cx="8064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latin typeface="华文仿宋" pitchFamily="2" charset="-122"/>
                <a:ea typeface="华文仿宋" pitchFamily="2" charset="-122"/>
              </a:rPr>
              <a:t>2</a:t>
            </a:r>
            <a:r>
              <a:rPr lang="zh-CN" altLang="en-US" sz="2800" b="1" dirty="0" smtClean="0">
                <a:latin typeface="华文仿宋" pitchFamily="2" charset="-122"/>
                <a:ea typeface="华文仿宋" pitchFamily="2" charset="-122"/>
              </a:rPr>
              <a:t>.自由读，整理你心中的感悟</a:t>
            </a:r>
            <a:endParaRPr lang="zh-CN" altLang="en-US" sz="2800" b="1" i="1" u="sng" dirty="0"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-828600" y="1732280"/>
            <a:ext cx="6696075" cy="453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buFontTx/>
              <a:buNone/>
            </a:pPr>
            <a:r>
              <a:rPr lang="zh-CN" altLang="en-US" dirty="0" smtClean="0">
                <a:solidFill>
                  <a:schemeClr val="hlink"/>
                </a:solidFill>
              </a:rPr>
              <a:t>              </a:t>
            </a:r>
            <a:r>
              <a:rPr lang="en-US" altLang="zh-CN" dirty="0" smtClean="0">
                <a:solidFill>
                  <a:schemeClr val="hlink"/>
                </a:solidFill>
              </a:rPr>
              <a:t> </a:t>
            </a:r>
            <a:r>
              <a:rPr lang="zh-CN" altLang="en-US" sz="4000" b="1" dirty="0" smtClean="0"/>
              <a:t>江</a:t>
            </a:r>
            <a:r>
              <a:rPr lang="en-US" altLang="zh-CN" sz="4000" b="1" dirty="0" smtClean="0"/>
              <a:t> </a:t>
            </a:r>
            <a:r>
              <a:rPr lang="zh-CN" altLang="en-US" sz="4000" b="1" dirty="0" smtClean="0"/>
              <a:t>畔</a:t>
            </a:r>
            <a:r>
              <a:rPr lang="en-US" altLang="zh-CN" sz="4000" b="1" dirty="0" smtClean="0"/>
              <a:t> </a:t>
            </a:r>
            <a:r>
              <a:rPr lang="zh-CN" altLang="en-US" sz="4000" b="1" dirty="0" smtClean="0"/>
              <a:t>独</a:t>
            </a:r>
            <a:r>
              <a:rPr lang="en-US" altLang="zh-CN" sz="4000" b="1" dirty="0" smtClean="0"/>
              <a:t> </a:t>
            </a:r>
            <a:r>
              <a:rPr lang="zh-CN" altLang="en-US" sz="4000" b="1" dirty="0" smtClean="0"/>
              <a:t>步</a:t>
            </a:r>
            <a:r>
              <a:rPr lang="en-US" altLang="zh-CN" sz="4000" b="1" dirty="0" smtClean="0"/>
              <a:t> </a:t>
            </a:r>
            <a:r>
              <a:rPr lang="zh-CN" altLang="en-US" sz="4000" b="1" dirty="0" smtClean="0"/>
              <a:t>寻</a:t>
            </a:r>
            <a:r>
              <a:rPr lang="en-US" altLang="zh-CN" sz="4000" b="1" dirty="0" smtClean="0"/>
              <a:t> </a:t>
            </a:r>
            <a:r>
              <a:rPr lang="zh-CN" altLang="en-US" sz="4000" b="1" dirty="0" smtClean="0"/>
              <a:t>花</a:t>
            </a:r>
          </a:p>
          <a:p>
            <a:pPr>
              <a:buFontTx/>
              <a:buNone/>
            </a:pPr>
            <a:r>
              <a:rPr lang="zh-CN" altLang="en-US" sz="2800" dirty="0" smtClean="0"/>
              <a:t>			                     </a:t>
            </a:r>
            <a:r>
              <a:rPr lang="zh-CN" altLang="en-US" dirty="0" smtClean="0"/>
              <a:t>【唐】杜甫</a:t>
            </a:r>
          </a:p>
          <a:p>
            <a:pPr>
              <a:buFontTx/>
              <a:buNone/>
            </a:pPr>
            <a:r>
              <a:rPr lang="zh-CN" altLang="en-US" dirty="0" smtClean="0"/>
              <a:t>             </a:t>
            </a:r>
            <a:r>
              <a:rPr lang="zh-CN" altLang="en-US" sz="3600" b="1" dirty="0" smtClean="0"/>
              <a:t>黄 四 娘 家 花 </a:t>
            </a:r>
            <a:r>
              <a:rPr lang="zh-CN" altLang="en-US" sz="3600" b="1" dirty="0" smtClean="0">
                <a:solidFill>
                  <a:srgbClr val="C00000"/>
                </a:solidFill>
              </a:rPr>
              <a:t>满</a:t>
            </a:r>
            <a:r>
              <a:rPr lang="zh-CN" altLang="en-US" sz="3600" b="1" dirty="0" smtClean="0"/>
              <a:t> 蹊,</a:t>
            </a:r>
            <a:endParaRPr lang="zh-CN" altLang="en-US" sz="4000" b="1" dirty="0" smtClean="0"/>
          </a:p>
          <a:p>
            <a:pPr>
              <a:buFontTx/>
              <a:buNone/>
            </a:pPr>
            <a:r>
              <a:rPr lang="zh-CN" altLang="en-US" sz="3600" b="1" dirty="0" smtClean="0"/>
              <a:t>         </a:t>
            </a:r>
            <a:r>
              <a:rPr lang="zh-CN" altLang="en-US" sz="3600" b="1" dirty="0" smtClean="0">
                <a:solidFill>
                  <a:srgbClr val="C00000"/>
                </a:solidFill>
              </a:rPr>
              <a:t>千 朵 万 朵 </a:t>
            </a:r>
            <a:r>
              <a:rPr lang="zh-CN" altLang="en-US" sz="3600" b="1" dirty="0" smtClean="0"/>
              <a:t>压 枝 低。</a:t>
            </a:r>
          </a:p>
          <a:p>
            <a:pPr>
              <a:buFontTx/>
              <a:buNone/>
            </a:pPr>
            <a:r>
              <a:rPr lang="zh-CN" altLang="en-US" sz="3600" b="1" dirty="0" smtClean="0"/>
              <a:t>         留 连 </a:t>
            </a:r>
            <a:r>
              <a:rPr lang="zh-CN" altLang="en-US" sz="3600" b="1" dirty="0" smtClean="0">
                <a:solidFill>
                  <a:srgbClr val="C00000"/>
                </a:solidFill>
              </a:rPr>
              <a:t>戏 蝶 时 时 舞</a:t>
            </a:r>
            <a:r>
              <a:rPr lang="zh-CN" altLang="en-US" sz="3600" b="1" dirty="0" smtClean="0"/>
              <a:t>,</a:t>
            </a:r>
          </a:p>
          <a:p>
            <a:pPr>
              <a:buFontTx/>
              <a:buNone/>
            </a:pPr>
            <a:r>
              <a:rPr lang="zh-CN" altLang="en-US" sz="3600" b="1" dirty="0" smtClean="0"/>
              <a:t>         自 在 </a:t>
            </a:r>
            <a:r>
              <a:rPr lang="zh-CN" altLang="en-US" sz="3600" b="1" dirty="0" smtClean="0">
                <a:solidFill>
                  <a:srgbClr val="C00000"/>
                </a:solidFill>
              </a:rPr>
              <a:t>娇 莺 恰 恰 啼</a:t>
            </a:r>
            <a:r>
              <a:rPr lang="zh-CN" altLang="en-US" sz="3600" b="1" dirty="0" smtClean="0"/>
              <a:t>。</a:t>
            </a:r>
          </a:p>
          <a:p>
            <a:pPr>
              <a:buFontTx/>
              <a:buNone/>
            </a:pPr>
            <a:endParaRPr lang="zh-CN" altLang="en-US" sz="3600" b="1" dirty="0" smtClean="0">
              <a:solidFill>
                <a:srgbClr val="FF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6753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55576" y="476672"/>
            <a:ext cx="4752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u="sng" dirty="0"/>
              <a:t>入诗境，悟诗情</a:t>
            </a:r>
            <a:endParaRPr lang="zh-CN" altLang="en-US" sz="3200" b="1" u="sng" dirty="0"/>
          </a:p>
        </p:txBody>
      </p: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395536" y="1047795"/>
            <a:ext cx="8064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latin typeface="华文仿宋" pitchFamily="2" charset="-122"/>
                <a:ea typeface="华文仿宋" pitchFamily="2" charset="-122"/>
              </a:rPr>
              <a:t>3</a:t>
            </a:r>
            <a:r>
              <a:rPr lang="zh-CN" altLang="en-US" sz="2800" b="1" dirty="0" smtClean="0">
                <a:latin typeface="华文仿宋" pitchFamily="2" charset="-122"/>
                <a:ea typeface="华文仿宋" pitchFamily="2" charset="-122"/>
              </a:rPr>
              <a:t>、由读到悟，畅所欲言</a:t>
            </a:r>
            <a:endParaRPr lang="zh-CN" altLang="en-US" sz="2800" b="1" i="1" u="sng" dirty="0"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-828600" y="1732280"/>
            <a:ext cx="6696075" cy="453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buFontTx/>
              <a:buNone/>
            </a:pPr>
            <a:r>
              <a:rPr lang="zh-CN" altLang="en-US" dirty="0" smtClean="0">
                <a:solidFill>
                  <a:schemeClr val="hlink"/>
                </a:solidFill>
              </a:rPr>
              <a:t>              </a:t>
            </a:r>
            <a:r>
              <a:rPr lang="en-US" altLang="zh-CN" dirty="0" smtClean="0">
                <a:solidFill>
                  <a:schemeClr val="hlink"/>
                </a:solidFill>
              </a:rPr>
              <a:t> </a:t>
            </a:r>
            <a:r>
              <a:rPr lang="zh-CN" altLang="en-US" sz="4000" b="1" dirty="0" smtClean="0"/>
              <a:t>江</a:t>
            </a:r>
            <a:r>
              <a:rPr lang="en-US" altLang="zh-CN" sz="4000" b="1" dirty="0" smtClean="0"/>
              <a:t> </a:t>
            </a:r>
            <a:r>
              <a:rPr lang="zh-CN" altLang="en-US" sz="4000" b="1" dirty="0" smtClean="0"/>
              <a:t>畔</a:t>
            </a:r>
            <a:r>
              <a:rPr lang="en-US" altLang="zh-CN" sz="4000" b="1" dirty="0" smtClean="0"/>
              <a:t> </a:t>
            </a:r>
            <a:r>
              <a:rPr lang="zh-CN" altLang="en-US" sz="4000" b="1" dirty="0" smtClean="0"/>
              <a:t>独</a:t>
            </a:r>
            <a:r>
              <a:rPr lang="en-US" altLang="zh-CN" sz="4000" b="1" dirty="0" smtClean="0"/>
              <a:t> </a:t>
            </a:r>
            <a:r>
              <a:rPr lang="zh-CN" altLang="en-US" sz="4000" b="1" dirty="0" smtClean="0"/>
              <a:t>步</a:t>
            </a:r>
            <a:r>
              <a:rPr lang="en-US" altLang="zh-CN" sz="4000" b="1" dirty="0" smtClean="0"/>
              <a:t> </a:t>
            </a:r>
            <a:r>
              <a:rPr lang="zh-CN" altLang="en-US" sz="4000" b="1" dirty="0" smtClean="0"/>
              <a:t>寻</a:t>
            </a:r>
            <a:r>
              <a:rPr lang="en-US" altLang="zh-CN" sz="4000" b="1" dirty="0" smtClean="0"/>
              <a:t> </a:t>
            </a:r>
            <a:r>
              <a:rPr lang="zh-CN" altLang="en-US" sz="4000" b="1" dirty="0" smtClean="0"/>
              <a:t>花</a:t>
            </a:r>
          </a:p>
          <a:p>
            <a:pPr>
              <a:buFontTx/>
              <a:buNone/>
            </a:pPr>
            <a:r>
              <a:rPr lang="zh-CN" altLang="en-US" sz="2800" dirty="0" smtClean="0"/>
              <a:t>			                     </a:t>
            </a:r>
            <a:r>
              <a:rPr lang="zh-CN" altLang="en-US" dirty="0" smtClean="0"/>
              <a:t>【唐】杜甫</a:t>
            </a:r>
          </a:p>
          <a:p>
            <a:pPr>
              <a:buFontTx/>
              <a:buNone/>
            </a:pPr>
            <a:r>
              <a:rPr lang="zh-CN" altLang="en-US" dirty="0" smtClean="0"/>
              <a:t>             </a:t>
            </a:r>
            <a:r>
              <a:rPr lang="zh-CN" altLang="en-US" sz="3600" b="1" dirty="0" smtClean="0"/>
              <a:t>黄 四 娘 家 花 </a:t>
            </a:r>
            <a:r>
              <a:rPr lang="zh-CN" altLang="en-US" sz="3600" b="1" dirty="0" smtClean="0">
                <a:solidFill>
                  <a:srgbClr val="C00000"/>
                </a:solidFill>
              </a:rPr>
              <a:t>满</a:t>
            </a:r>
            <a:r>
              <a:rPr lang="zh-CN" altLang="en-US" sz="3600" b="1" dirty="0" smtClean="0"/>
              <a:t> 蹊,</a:t>
            </a:r>
            <a:endParaRPr lang="zh-CN" altLang="en-US" sz="4000" b="1" dirty="0" smtClean="0"/>
          </a:p>
          <a:p>
            <a:pPr>
              <a:buFontTx/>
              <a:buNone/>
            </a:pPr>
            <a:r>
              <a:rPr lang="zh-CN" altLang="en-US" sz="3600" b="1" dirty="0" smtClean="0"/>
              <a:t>         </a:t>
            </a:r>
            <a:r>
              <a:rPr lang="zh-CN" altLang="en-US" sz="3600" b="1" dirty="0" smtClean="0">
                <a:solidFill>
                  <a:srgbClr val="C00000"/>
                </a:solidFill>
              </a:rPr>
              <a:t>千 </a:t>
            </a:r>
            <a:r>
              <a:rPr lang="zh-CN" altLang="en-US" sz="3600" b="1" dirty="0" smtClean="0"/>
              <a:t>朵</a:t>
            </a:r>
            <a:r>
              <a:rPr lang="zh-CN" altLang="en-US" sz="3600" b="1" dirty="0" smtClean="0">
                <a:solidFill>
                  <a:srgbClr val="C00000"/>
                </a:solidFill>
              </a:rPr>
              <a:t> 万 </a:t>
            </a:r>
            <a:r>
              <a:rPr lang="zh-CN" altLang="en-US" sz="3600" b="1" dirty="0" smtClean="0"/>
              <a:t>朵</a:t>
            </a:r>
            <a:r>
              <a:rPr lang="zh-CN" altLang="en-US" sz="3600" b="1" dirty="0" smtClean="0">
                <a:solidFill>
                  <a:srgbClr val="C00000"/>
                </a:solidFill>
              </a:rPr>
              <a:t> 压 枝 低</a:t>
            </a:r>
            <a:r>
              <a:rPr lang="zh-CN" altLang="en-US" sz="3600" b="1" dirty="0" smtClean="0"/>
              <a:t>。</a:t>
            </a:r>
          </a:p>
          <a:p>
            <a:pPr>
              <a:buFontTx/>
              <a:buNone/>
            </a:pPr>
            <a:r>
              <a:rPr lang="zh-CN" altLang="en-US" sz="3600" b="1" dirty="0" smtClean="0"/>
              <a:t>         留 连 </a:t>
            </a:r>
            <a:r>
              <a:rPr lang="zh-CN" altLang="en-US" sz="3600" b="1" dirty="0" smtClean="0">
                <a:solidFill>
                  <a:srgbClr val="C00000"/>
                </a:solidFill>
              </a:rPr>
              <a:t>戏 蝶 时 时 舞</a:t>
            </a:r>
            <a:r>
              <a:rPr lang="zh-CN" altLang="en-US" sz="3600" b="1" dirty="0" smtClean="0"/>
              <a:t>,</a:t>
            </a:r>
          </a:p>
          <a:p>
            <a:pPr>
              <a:buFontTx/>
              <a:buNone/>
            </a:pPr>
            <a:r>
              <a:rPr lang="zh-CN" altLang="en-US" sz="3600" b="1" dirty="0" smtClean="0"/>
              <a:t>         自 在 </a:t>
            </a:r>
            <a:r>
              <a:rPr lang="zh-CN" altLang="en-US" sz="3600" b="1" dirty="0" smtClean="0">
                <a:solidFill>
                  <a:srgbClr val="C00000"/>
                </a:solidFill>
              </a:rPr>
              <a:t>娇 莺 恰 恰 啼</a:t>
            </a:r>
            <a:r>
              <a:rPr lang="zh-CN" altLang="en-US" sz="3600" b="1" dirty="0" smtClean="0"/>
              <a:t>。</a:t>
            </a:r>
          </a:p>
          <a:p>
            <a:pPr>
              <a:buFontTx/>
              <a:buNone/>
            </a:pPr>
            <a:endParaRPr lang="zh-CN" altLang="en-US" sz="3600" b="1" dirty="0" smtClean="0">
              <a:solidFill>
                <a:srgbClr val="FF00FF"/>
              </a:solidFill>
            </a:endParaRPr>
          </a:p>
        </p:txBody>
      </p:sp>
      <p:sp>
        <p:nvSpPr>
          <p:cNvPr id="13" name="AutoShape 6" descr="142ce41a5c9246ffb40f286f548b6f88# #右大括号 174"/>
          <p:cNvSpPr>
            <a:spLocks/>
          </p:cNvSpPr>
          <p:nvPr/>
        </p:nvSpPr>
        <p:spPr bwMode="auto">
          <a:xfrm>
            <a:off x="4678100" y="3140968"/>
            <a:ext cx="123825" cy="1008112"/>
          </a:xfrm>
          <a:prstGeom prst="rightBrace">
            <a:avLst>
              <a:gd name="adj1" fmla="val 42949"/>
              <a:gd name="adj2" fmla="val 51419"/>
            </a:avLst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14" name="Text Box 5" descr="7a62543336944522b9bc57958b6f03de# #文本框 173"/>
          <p:cNvSpPr txBox="1">
            <a:spLocks noChangeArrowheads="1"/>
          </p:cNvSpPr>
          <p:nvPr/>
        </p:nvSpPr>
        <p:spPr bwMode="auto">
          <a:xfrm>
            <a:off x="4932040" y="3383414"/>
            <a:ext cx="3960440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华文仿宋" pitchFamily="2" charset="-122"/>
                <a:ea typeface="华文仿宋" pitchFamily="2" charset="-122"/>
              </a:rPr>
              <a:t>春花</a:t>
            </a:r>
            <a:r>
              <a:rPr lang="zh-CN" altLang="en-US" sz="2800" b="1" dirty="0" smtClean="0">
                <a:latin typeface="华文仿宋" pitchFamily="2" charset="-122"/>
                <a:ea typeface="华文仿宋" pitchFamily="2" charset="-122"/>
              </a:rPr>
              <a:t>繁茂</a:t>
            </a:r>
            <a:endParaRPr lang="zh-CN" altLang="en-US" sz="2800" b="1" dirty="0"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15" name="AutoShape 6" descr="142ce41a5c9246ffb40f286f548b6f88# #右大括号 174"/>
          <p:cNvSpPr>
            <a:spLocks/>
          </p:cNvSpPr>
          <p:nvPr/>
        </p:nvSpPr>
        <p:spPr bwMode="auto">
          <a:xfrm>
            <a:off x="4663230" y="4425379"/>
            <a:ext cx="123825" cy="1008112"/>
          </a:xfrm>
          <a:prstGeom prst="rightBrace">
            <a:avLst>
              <a:gd name="adj1" fmla="val 42949"/>
              <a:gd name="adj2" fmla="val 51419"/>
            </a:avLst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17" name="Text Box 5" descr="7a62543336944522b9bc57958b6f03de# #文本框 173"/>
          <p:cNvSpPr txBox="1">
            <a:spLocks noChangeArrowheads="1"/>
          </p:cNvSpPr>
          <p:nvPr/>
        </p:nvSpPr>
        <p:spPr bwMode="auto">
          <a:xfrm>
            <a:off x="4801924" y="4509120"/>
            <a:ext cx="4342076" cy="95410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华文仿宋" pitchFamily="2" charset="-122"/>
                <a:ea typeface="华文仿宋" pitchFamily="2" charset="-122"/>
              </a:rPr>
              <a:t>物</a:t>
            </a:r>
            <a:r>
              <a:rPr lang="zh-CN" altLang="en-US" sz="2800" b="1" dirty="0" smtClean="0">
                <a:latin typeface="华文仿宋" pitchFamily="2" charset="-122"/>
                <a:ea typeface="华文仿宋" pitchFamily="2" charset="-122"/>
              </a:rPr>
              <a:t>我交融，以蝶、莺的欢欣衬托诗人的轻松愉悦</a:t>
            </a:r>
            <a:endParaRPr lang="zh-CN" altLang="en-US" sz="2800" b="1" dirty="0">
              <a:latin typeface="华文仿宋" pitchFamily="2" charset="-122"/>
              <a:ea typeface="华文仿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7066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utoUpdateAnimBg="0"/>
      <p:bldP spid="13" grpId="0" animBg="1"/>
      <p:bldP spid="14" grpId="0" bldLvl="0"/>
      <p:bldP spid="15" grpId="0" animBg="1"/>
      <p:bldP spid="17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576" y="476672"/>
            <a:ext cx="4752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u="sng" dirty="0" smtClean="0"/>
              <a:t>再品诗、思主题</a:t>
            </a:r>
            <a:endParaRPr lang="zh-CN" altLang="en-US" sz="3200" b="1" u="sng" dirty="0"/>
          </a:p>
        </p:txBody>
      </p:sp>
      <p:sp>
        <p:nvSpPr>
          <p:cNvPr id="5" name="矩形 4"/>
          <p:cNvSpPr/>
          <p:nvPr/>
        </p:nvSpPr>
        <p:spPr>
          <a:xfrm>
            <a:off x="323528" y="1484784"/>
            <a:ext cx="79928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华文仿宋" pitchFamily="2" charset="-122"/>
                <a:ea typeface="华文仿宋" pitchFamily="2" charset="-122"/>
              </a:rPr>
              <a:t>        </a:t>
            </a:r>
            <a:r>
              <a:rPr lang="zh-CN" altLang="en-US" sz="3200" b="1" dirty="0" smtClean="0">
                <a:latin typeface="华文仿宋" pitchFamily="2" charset="-122"/>
                <a:ea typeface="华文仿宋" pitchFamily="2" charset="-122"/>
              </a:rPr>
              <a:t>学习古诗需要反复推敲，展开想象，体会诗歌的意境和诗人的情绪。</a:t>
            </a:r>
            <a:endParaRPr lang="zh-CN" altLang="en-US" sz="3200" dirty="0"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184448" y="2087428"/>
            <a:ext cx="8568952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endParaRPr lang="zh-CN" altLang="en-US" sz="4000" b="1" dirty="0" smtClean="0">
              <a:solidFill>
                <a:srgbClr val="FF00FF"/>
              </a:solidFill>
            </a:endParaRPr>
          </a:p>
          <a:p>
            <a:r>
              <a:rPr lang="en-US" altLang="zh-CN" sz="3200" b="1" dirty="0" smtClean="0"/>
              <a:t>《</a:t>
            </a:r>
            <a:r>
              <a:rPr lang="zh-CN" altLang="en-US" sz="3200" b="1" dirty="0" smtClean="0"/>
              <a:t>江畔独步寻花</a:t>
            </a:r>
            <a:r>
              <a:rPr lang="en-US" altLang="zh-CN" sz="3200" b="1" dirty="0" smtClean="0"/>
              <a:t>》</a:t>
            </a:r>
            <a:r>
              <a:rPr lang="zh-CN" altLang="en-US" sz="3200" b="1" dirty="0" smtClean="0"/>
              <a:t>描绘的是一幅万紫千红、繁花似锦的春景图，表现了诗人对生活的热爱和对自由幸福的无限向往。</a:t>
            </a:r>
          </a:p>
        </p:txBody>
      </p:sp>
      <p:pic>
        <p:nvPicPr>
          <p:cNvPr id="7" name="Picture 6" descr="c:\users\administrator\appdata\roaming\360se6\User Data\temp\u=2346513458,2249366083&amp;fm=21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448" y="4327528"/>
            <a:ext cx="8780040" cy="2336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振翅的蝴蝶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990" y="5805264"/>
            <a:ext cx="407191" cy="577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7" descr="花蝴蝶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3223" y="6033221"/>
            <a:ext cx="650462" cy="557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小蜜蜂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4556784"/>
            <a:ext cx="360040" cy="393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471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柳虚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2733" y="-17376"/>
            <a:ext cx="1198563" cy="3288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 descr="柳虚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44450"/>
            <a:ext cx="1784350" cy="445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 descr="柳虚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0"/>
            <a:ext cx="1292225" cy="292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 descr="柳虚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0"/>
            <a:ext cx="1096963" cy="157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 descr="树枝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4479925"/>
            <a:ext cx="4044950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 descr="鸟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650" y="3124200"/>
            <a:ext cx="2952750" cy="319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8" descr="鸟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4050" y="3506788"/>
            <a:ext cx="2952750" cy="319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9" descr="眼皮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5688" y="4435475"/>
            <a:ext cx="493712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10" descr="鸟展翅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3759200"/>
            <a:ext cx="3244850" cy="287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07" name="Group 11"/>
          <p:cNvGrpSpPr>
            <a:grpSpLocks/>
          </p:cNvGrpSpPr>
          <p:nvPr/>
        </p:nvGrpSpPr>
        <p:grpSpPr bwMode="auto">
          <a:xfrm>
            <a:off x="4673600" y="-889000"/>
            <a:ext cx="812800" cy="1965325"/>
            <a:chOff x="0" y="0"/>
            <a:chExt cx="512" cy="1254"/>
          </a:xfrm>
        </p:grpSpPr>
        <p:pic>
          <p:nvPicPr>
            <p:cNvPr id="4108" name="Picture 12" descr="柳条3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76"/>
              <a:ext cx="512" cy="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09" name="Rectangle 13"/>
            <p:cNvSpPr>
              <a:spLocks noChangeArrowheads="1"/>
            </p:cNvSpPr>
            <p:nvPr/>
          </p:nvSpPr>
          <p:spPr bwMode="auto">
            <a:xfrm>
              <a:off x="176" y="0"/>
              <a:ext cx="96" cy="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4110" name="Group 14"/>
          <p:cNvGrpSpPr>
            <a:grpSpLocks/>
          </p:cNvGrpSpPr>
          <p:nvPr/>
        </p:nvGrpSpPr>
        <p:grpSpPr bwMode="auto">
          <a:xfrm>
            <a:off x="5934074" y="-3843814"/>
            <a:ext cx="903288" cy="7715094"/>
            <a:chOff x="0" y="0"/>
            <a:chExt cx="569" cy="2809"/>
          </a:xfrm>
        </p:grpSpPr>
        <p:pic>
          <p:nvPicPr>
            <p:cNvPr id="4111" name="Picture 15" descr="柳条4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392"/>
              <a:ext cx="569" cy="14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12" name="Rectangle 16"/>
            <p:cNvSpPr>
              <a:spLocks noChangeArrowheads="1"/>
            </p:cNvSpPr>
            <p:nvPr/>
          </p:nvSpPr>
          <p:spPr bwMode="auto">
            <a:xfrm>
              <a:off x="144" y="0"/>
              <a:ext cx="96" cy="13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4113" name="Group 17"/>
          <p:cNvGrpSpPr>
            <a:grpSpLocks/>
          </p:cNvGrpSpPr>
          <p:nvPr/>
        </p:nvGrpSpPr>
        <p:grpSpPr bwMode="auto">
          <a:xfrm>
            <a:off x="1169988" y="-6070600"/>
            <a:ext cx="1116012" cy="12195175"/>
            <a:chOff x="0" y="0"/>
            <a:chExt cx="703" cy="7698"/>
          </a:xfrm>
        </p:grpSpPr>
        <p:pic>
          <p:nvPicPr>
            <p:cNvPr id="4114" name="Picture 18" descr="柳条1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840"/>
              <a:ext cx="703" cy="3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15" name="Rectangle 19"/>
            <p:cNvSpPr>
              <a:spLocks noChangeArrowheads="1"/>
            </p:cNvSpPr>
            <p:nvPr/>
          </p:nvSpPr>
          <p:spPr bwMode="auto">
            <a:xfrm>
              <a:off x="223" y="0"/>
              <a:ext cx="192" cy="38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4116" name="Group 20"/>
          <p:cNvGrpSpPr>
            <a:grpSpLocks/>
          </p:cNvGrpSpPr>
          <p:nvPr/>
        </p:nvGrpSpPr>
        <p:grpSpPr bwMode="auto">
          <a:xfrm>
            <a:off x="1135063" y="-6003925"/>
            <a:ext cx="846137" cy="12252325"/>
            <a:chOff x="0" y="0"/>
            <a:chExt cx="533" cy="7734"/>
          </a:xfrm>
        </p:grpSpPr>
        <p:pic>
          <p:nvPicPr>
            <p:cNvPr id="4117" name="Picture 21" descr="柳条2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744"/>
              <a:ext cx="533" cy="39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18" name="Rectangle 22"/>
            <p:cNvSpPr>
              <a:spLocks noChangeArrowheads="1"/>
            </p:cNvSpPr>
            <p:nvPr/>
          </p:nvSpPr>
          <p:spPr bwMode="auto">
            <a:xfrm>
              <a:off x="192" y="0"/>
              <a:ext cx="144" cy="37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4119" name="Rectangle 23"/>
          <p:cNvSpPr>
            <a:spLocks noChangeArrowheads="1"/>
          </p:cNvSpPr>
          <p:nvPr/>
        </p:nvSpPr>
        <p:spPr bwMode="auto">
          <a:xfrm>
            <a:off x="106363" y="13733"/>
            <a:ext cx="8382000" cy="6248400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20" name="Rectangle 24"/>
          <p:cNvSpPr>
            <a:spLocks noChangeArrowheads="1"/>
          </p:cNvSpPr>
          <p:nvPr/>
        </p:nvSpPr>
        <p:spPr bwMode="auto">
          <a:xfrm>
            <a:off x="457200" y="228600"/>
            <a:ext cx="8382000" cy="6248400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21" name="WordArt 25"/>
          <p:cNvSpPr>
            <a:spLocks noChangeArrowheads="1" noChangeShapeType="1"/>
          </p:cNvSpPr>
          <p:nvPr/>
        </p:nvSpPr>
        <p:spPr bwMode="auto">
          <a:xfrm>
            <a:off x="2411413" y="1633538"/>
            <a:ext cx="3457575" cy="31638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6000" b="1" dirty="0" smtClean="0">
                <a:ln w="9525" cmpd="sng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宋体"/>
              </a:rPr>
              <a:t>春</a:t>
            </a:r>
            <a:endParaRPr lang="zh-CN" altLang="en-US" sz="6000" b="1" dirty="0">
              <a:ln w="9525" cmpd="sng">
                <a:solidFill>
                  <a:srgbClr val="00FF00"/>
                </a:solidFill>
                <a:round/>
                <a:headEnd/>
                <a:tailEnd/>
              </a:ln>
              <a:solidFill>
                <a:srgbClr val="008000"/>
              </a:solidFill>
              <a:latin typeface="宋体"/>
            </a:endParaRPr>
          </a:p>
        </p:txBody>
      </p:sp>
      <p:pic>
        <p:nvPicPr>
          <p:cNvPr id="27" name="Picture 3" descr="柳虚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2724" y="13733"/>
            <a:ext cx="1784350" cy="445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78972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40000">
                                      <p:cBhvr>
                                        <p:cTn id="6" dur="2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4116"/>
                                        </p:tgtEl>
                                      </p:cBhvr>
                                      <p:by x="102000" y="102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40000">
                                      <p:cBhvr>
                                        <p:cTn id="10" dur="20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12" dur="2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14" dur="20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59259E-6 L -0.05313 -0.02778 L -0.06354 0.05856 " pathEditMode="relative" rAng="0" ptsTypes="FFF">
                                      <p:cBhvr>
                                        <p:cTn id="16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600" y="150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1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4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xit" presetSubtype="9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53" dur="500" fill="hold"/>
                                        <p:tgtEl>
                                          <p:spTgt spid="410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0" presetClass="path" presetSubtype="0" repeatCount="2000" accel="50000" decel="5000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77778E-6 -7.40741E-7 L 0.01667 0.01111 " pathEditMode="relative" rAng="0" ptsTypes="AA">
                                      <p:cBhvr>
                                        <p:cTn id="58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9" grpId="0" animBg="1"/>
      <p:bldP spid="4119" grpId="1" animBg="1"/>
      <p:bldP spid="4120" grpId="0" animBg="1"/>
      <p:bldP spid="412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appdata\roaming\360se6\User Data\temp\u=2590000970,3886907191&amp;fm=206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429000"/>
            <a:ext cx="4896544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administrator\appdata\roaming\360se6\User Data\temp\5252423_132104504589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3816424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administrator\appdata\roaming\360se6\User Data\temp\2531170_143044596000_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572000" y="476672"/>
            <a:ext cx="4104456" cy="2808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476672"/>
            <a:ext cx="4032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春天，是花的世界</a:t>
            </a:r>
            <a:endParaRPr lang="zh-CN" altLang="en-US" sz="3600" b="1" dirty="0"/>
          </a:p>
        </p:txBody>
      </p:sp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8904" y="3384024"/>
            <a:ext cx="3238648" cy="3150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3148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dministrator\appdata\roaming\360se6\User Data\temp\sy_201009051901334810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37236"/>
            <a:ext cx="8352928" cy="6032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627784" y="44055"/>
            <a:ext cx="590391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800" b="1" dirty="0">
                <a:latin typeface="华文仿宋" pitchFamily="2" charset="-122"/>
                <a:ea typeface="华文仿宋" pitchFamily="2" charset="-122"/>
              </a:rPr>
              <a:t>江畔独步寻花</a:t>
            </a:r>
          </a:p>
        </p:txBody>
      </p:sp>
    </p:spTree>
    <p:extLst>
      <p:ext uri="{BB962C8B-B14F-4D97-AF65-F5344CB8AC3E}">
        <p14:creationId xmlns:p14="http://schemas.microsoft.com/office/powerpoint/2010/main" val="770175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fol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fol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457200" y="522972"/>
            <a:ext cx="82296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b="1" i="1" u="sng" dirty="0"/>
              <a:t>交流讨论，回忆学习古诗的方法。</a:t>
            </a: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255588" y="2781300"/>
            <a:ext cx="1651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</a:rPr>
              <a:t>古诗学习</a:t>
            </a:r>
          </a:p>
        </p:txBody>
      </p:sp>
      <p:sp>
        <p:nvSpPr>
          <p:cNvPr id="8" name="AutoShape 4"/>
          <p:cNvSpPr>
            <a:spLocks/>
          </p:cNvSpPr>
          <p:nvPr/>
        </p:nvSpPr>
        <p:spPr bwMode="auto">
          <a:xfrm>
            <a:off x="2124075" y="1557338"/>
            <a:ext cx="358775" cy="2881312"/>
          </a:xfrm>
          <a:prstGeom prst="leftBrace">
            <a:avLst>
              <a:gd name="adj1" fmla="val 66925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en-US" b="1">
              <a:solidFill>
                <a:srgbClr val="333399"/>
              </a:solidFill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479675" y="1533525"/>
            <a:ext cx="7277100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</a:rPr>
              <a:t>、知诗人，解诗题；</a:t>
            </a:r>
            <a:endParaRPr lang="zh-CN" altLang="en-US" sz="2800" b="1" dirty="0">
              <a:solidFill>
                <a:srgbClr val="000000"/>
              </a:solidFill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2565400" y="2724150"/>
            <a:ext cx="75517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000000"/>
                </a:solidFill>
              </a:rPr>
              <a:t>2</a:t>
            </a:r>
            <a:r>
              <a:rPr lang="zh-CN" altLang="en-US" sz="2800" b="1" dirty="0" smtClean="0">
                <a:solidFill>
                  <a:srgbClr val="000000"/>
                </a:solidFill>
              </a:rPr>
              <a:t>、看注释，</a:t>
            </a:r>
            <a:r>
              <a:rPr lang="zh-CN" altLang="en-US" sz="2800" b="1" dirty="0">
                <a:solidFill>
                  <a:srgbClr val="000000"/>
                </a:solidFill>
              </a:rPr>
              <a:t>晓诗意；</a:t>
            </a:r>
            <a:endParaRPr lang="zh-CN" altLang="en-US" sz="2800" b="1" dirty="0">
              <a:solidFill>
                <a:srgbClr val="000000"/>
              </a:solidFill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2624138" y="3933825"/>
            <a:ext cx="7277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000000"/>
                </a:solidFill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</a:rPr>
              <a:t>、入诗境，悟诗情；</a:t>
            </a:r>
            <a:endParaRPr lang="zh-CN" altLang="en-US" sz="28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006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11" grpId="0" bldLvl="0" autoUpdateAnimBg="0"/>
      <p:bldP spid="13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007072415352969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04664"/>
            <a:ext cx="3275335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35536" y="548680"/>
            <a:ext cx="5184576" cy="6553200"/>
          </a:xfrm>
        </p:spPr>
        <p:txBody>
          <a:bodyPr/>
          <a:lstStyle/>
          <a:p>
            <a:r>
              <a:rPr lang="zh-CN" altLang="en-US" sz="2400" dirty="0" smtClean="0"/>
              <a:t>     </a:t>
            </a:r>
            <a:r>
              <a:rPr lang="zh-CN" altLang="en-US" sz="4000" dirty="0" smtClean="0"/>
              <a:t>杜甫：</a:t>
            </a:r>
            <a:r>
              <a:rPr lang="zh-CN" altLang="en-US" sz="2800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唐代“诗圣”  。他的一生</a:t>
            </a:r>
            <a:r>
              <a:rPr lang="zh-CN" altLang="en-US" sz="2800" dirty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跌宕</a:t>
            </a:r>
            <a:r>
              <a:rPr lang="zh-CN" altLang="en-US" sz="2800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起伏，在经历了安史之乱的动荡不安后，杜甫来到了成都锦江边的草堂居住，过上了安宁的日子。这一年春天来了，百花争艳，鸟语花香，吸引着他走出草堂，一路上他被春天的美景所打动，写下了这组</a:t>
            </a:r>
            <a:r>
              <a:rPr lang="en-US" altLang="zh-CN" sz="2800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《</a:t>
            </a:r>
            <a:r>
              <a:rPr lang="zh-CN" altLang="en-US" sz="2800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江畔独步寻花</a:t>
            </a:r>
            <a:r>
              <a:rPr lang="en-US" altLang="zh-CN" sz="2800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》</a:t>
            </a:r>
            <a:r>
              <a:rPr lang="zh-CN" altLang="en-US" sz="2800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（共七首），今天我们学习的就是其中的第六首。</a:t>
            </a:r>
            <a:br>
              <a:rPr lang="zh-CN" altLang="en-US" sz="2800" dirty="0" smtClean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</a:br>
            <a:endParaRPr lang="zh-CN" altLang="en-US" sz="2800" dirty="0" smtClean="0">
              <a:solidFill>
                <a:schemeClr val="tx1"/>
              </a:solidFill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9592" y="404664"/>
            <a:ext cx="4176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u="sng" dirty="0" smtClean="0"/>
              <a:t>知诗人</a:t>
            </a:r>
            <a:r>
              <a:rPr lang="zh-CN" altLang="en-US" sz="3200" b="1" u="sng" dirty="0" smtClean="0"/>
              <a:t>、明背景</a:t>
            </a:r>
            <a:endParaRPr lang="zh-CN" altLang="en-US" sz="3200" b="1" u="sng" dirty="0"/>
          </a:p>
        </p:txBody>
      </p:sp>
    </p:spTree>
    <p:extLst>
      <p:ext uri="{BB962C8B-B14F-4D97-AF65-F5344CB8AC3E}">
        <p14:creationId xmlns:p14="http://schemas.microsoft.com/office/powerpoint/2010/main" val="1580183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smtClean="0"/>
          </a:p>
          <a:p>
            <a:endParaRPr lang="zh-CN" altLang="en-US" smtClean="0"/>
          </a:p>
        </p:txBody>
      </p:sp>
      <p:pic>
        <p:nvPicPr>
          <p:cNvPr id="8196" name="Picture 5" descr="C:/Documents and Settings/Administrator/桌面/新建文件夹 (2)/1cd4147bd90849af0ad187f9.jpg1cd4147bd90849af0ad187f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46722"/>
            <a:ext cx="8012490" cy="5734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2189859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administrator\appdata\roaming\360se6\User Data\temp\193_208951_8040cdbefdad6e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32656"/>
            <a:ext cx="3888432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755576" y="1678161"/>
            <a:ext cx="35702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latin typeface="华文仿宋" pitchFamily="2" charset="-122"/>
                <a:ea typeface="华文仿宋" pitchFamily="2" charset="-122"/>
              </a:rPr>
              <a:t>江畔独步寻花</a:t>
            </a:r>
            <a:endParaRPr lang="zh-CN" altLang="en-US" sz="4400" dirty="0"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5576" y="476672"/>
            <a:ext cx="4752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u="sng" dirty="0" smtClean="0"/>
              <a:t>解诗题、说题意</a:t>
            </a:r>
            <a:endParaRPr lang="zh-CN" altLang="en-US" sz="3200" b="1" u="sng" dirty="0"/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-25896" y="2488877"/>
            <a:ext cx="4813920" cy="219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buFontTx/>
              <a:buNone/>
            </a:pPr>
            <a:r>
              <a:rPr lang="zh-CN" altLang="en-US" sz="4400" b="1" dirty="0" smtClean="0"/>
              <a:t>        </a:t>
            </a:r>
            <a:r>
              <a:rPr lang="zh-CN" altLang="en-US" sz="3200" b="1" dirty="0" smtClean="0">
                <a:latin typeface="华文仿宋" pitchFamily="2" charset="-122"/>
                <a:ea typeface="华文仿宋" pitchFamily="2" charset="-122"/>
              </a:rPr>
              <a:t>诗人独自一个人在锦江浣花溪边上一边散步，一边赏花。</a:t>
            </a:r>
            <a:endParaRPr lang="zh-CN" altLang="en-US" sz="3200" b="1" dirty="0">
              <a:latin typeface="华文仿宋" pitchFamily="2" charset="-122"/>
              <a:ea typeface="华文仿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904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576" y="476672"/>
            <a:ext cx="4752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u="sng" dirty="0"/>
              <a:t>看</a:t>
            </a:r>
            <a:r>
              <a:rPr lang="zh-CN" altLang="en-US" sz="3200" b="1" u="sng" dirty="0" smtClean="0"/>
              <a:t>注释</a:t>
            </a:r>
            <a:r>
              <a:rPr lang="zh-CN" altLang="en-US" sz="3200" b="1" u="sng" dirty="0" smtClean="0"/>
              <a:t>、晓诗意</a:t>
            </a:r>
            <a:endParaRPr lang="zh-CN" altLang="en-US" sz="3200" b="1" u="sng" dirty="0"/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180975" y="1196975"/>
            <a:ext cx="63357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latin typeface="华文仿宋" pitchFamily="2" charset="-122"/>
                <a:ea typeface="华文仿宋" pitchFamily="2" charset="-122"/>
              </a:rPr>
              <a:t>1.学习掌握生字词及其</a:t>
            </a:r>
            <a:r>
              <a:rPr lang="zh-CN" altLang="en-US" sz="3600" b="1" dirty="0" smtClean="0">
                <a:latin typeface="华文仿宋" pitchFamily="2" charset="-122"/>
                <a:ea typeface="华文仿宋" pitchFamily="2" charset="-122"/>
              </a:rPr>
              <a:t>注释</a:t>
            </a:r>
            <a:endParaRPr lang="zh-CN" altLang="en-US" sz="3600" b="1" dirty="0"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469900" y="1412875"/>
            <a:ext cx="8496300" cy="405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endParaRPr lang="zh-CN" altLang="en-US" sz="2000" dirty="0" smtClean="0"/>
          </a:p>
          <a:p>
            <a:pPr>
              <a:buFontTx/>
              <a:buNone/>
            </a:pPr>
            <a:r>
              <a:rPr lang="zh-CN" altLang="en-US" sz="3200" b="1" dirty="0" smtClean="0"/>
              <a:t>蹊(</a:t>
            </a:r>
            <a:r>
              <a:rPr lang="zh-CN" altLang="en-US" sz="3200" b="1" dirty="0" smtClean="0">
                <a:solidFill>
                  <a:srgbClr val="FF00FF"/>
                </a:solidFill>
              </a:rPr>
              <a:t>x</a:t>
            </a:r>
            <a:r>
              <a:rPr lang="zh-CN" altLang="en-US" sz="3200" b="1" dirty="0" smtClean="0">
                <a:solidFill>
                  <a:srgbClr val="FF00FF"/>
                </a:solidFill>
                <a:cs typeface="Arial" pitchFamily="34" charset="0"/>
              </a:rPr>
              <a:t>ī</a:t>
            </a:r>
            <a:r>
              <a:rPr lang="zh-CN" altLang="en-US" sz="3200" b="1" dirty="0" smtClean="0"/>
              <a:t>):小路.                            </a:t>
            </a:r>
          </a:p>
          <a:p>
            <a:pPr>
              <a:buFontTx/>
              <a:buNone/>
            </a:pPr>
            <a:r>
              <a:rPr lang="zh-CN" altLang="en-US" sz="3200" b="1" dirty="0" smtClean="0"/>
              <a:t>娇莺(</a:t>
            </a:r>
            <a:r>
              <a:rPr lang="zh-CN" altLang="en-US" sz="3200" b="1" dirty="0" smtClean="0">
                <a:solidFill>
                  <a:srgbClr val="FF00FF"/>
                </a:solidFill>
              </a:rPr>
              <a:t>y</a:t>
            </a:r>
            <a:r>
              <a:rPr lang="zh-CN" altLang="en-US" sz="3200" b="1" dirty="0" smtClean="0">
                <a:solidFill>
                  <a:srgbClr val="FF00FF"/>
                </a:solidFill>
                <a:cs typeface="Arial" pitchFamily="34" charset="0"/>
              </a:rPr>
              <a:t>ī</a:t>
            </a:r>
            <a:r>
              <a:rPr lang="zh-CN" altLang="en-US" sz="3200" b="1" dirty="0" smtClean="0">
                <a:solidFill>
                  <a:srgbClr val="FF00FF"/>
                </a:solidFill>
              </a:rPr>
              <a:t>ng</a:t>
            </a:r>
            <a:r>
              <a:rPr lang="zh-CN" altLang="en-US" sz="3200" b="1" dirty="0" smtClean="0"/>
              <a:t>) :娇小可爱的黄莺.     </a:t>
            </a:r>
          </a:p>
          <a:p>
            <a:pPr>
              <a:buFontTx/>
              <a:buNone/>
            </a:pPr>
            <a:r>
              <a:rPr lang="zh-CN" altLang="en-US" sz="3200" b="1" dirty="0" smtClean="0"/>
              <a:t>恰恰</a:t>
            </a:r>
            <a:r>
              <a:rPr lang="zh-CN" altLang="en-US" sz="3200" b="1" dirty="0" smtClean="0">
                <a:sym typeface="Arial" pitchFamily="34" charset="0"/>
              </a:rPr>
              <a:t>（</a:t>
            </a:r>
            <a:r>
              <a:rPr lang="zh-CN" altLang="en-US" sz="3200" b="1" dirty="0" smtClean="0">
                <a:solidFill>
                  <a:srgbClr val="FF00FF"/>
                </a:solidFill>
                <a:sym typeface="Arial" pitchFamily="34" charset="0"/>
              </a:rPr>
              <a:t>qià</a:t>
            </a:r>
            <a:r>
              <a:rPr lang="zh-CN" altLang="en-US" sz="3200" b="1" dirty="0" smtClean="0">
                <a:sym typeface="Arial" pitchFamily="34" charset="0"/>
              </a:rPr>
              <a:t>）：鸟儿</a:t>
            </a:r>
            <a:r>
              <a:rPr lang="zh-CN" altLang="en-US" sz="3200" b="1" dirty="0" smtClean="0"/>
              <a:t>和谐动听的鸣叫声.</a:t>
            </a:r>
          </a:p>
          <a:p>
            <a:pPr>
              <a:buFontTx/>
              <a:buNone/>
            </a:pPr>
            <a:r>
              <a:rPr lang="zh-CN" altLang="en-US" sz="3200" b="1" dirty="0" smtClean="0"/>
              <a:t>啼(</a:t>
            </a:r>
            <a:r>
              <a:rPr lang="zh-CN" altLang="en-US" sz="3200" b="1" dirty="0" smtClean="0">
                <a:solidFill>
                  <a:srgbClr val="FF00FF"/>
                </a:solidFill>
              </a:rPr>
              <a:t>t</a:t>
            </a:r>
            <a:r>
              <a:rPr lang="zh-CN" altLang="en-US" sz="3200" b="1" dirty="0" smtClean="0">
                <a:solidFill>
                  <a:srgbClr val="FF00FF"/>
                </a:solidFill>
                <a:cs typeface="Arial" pitchFamily="34" charset="0"/>
              </a:rPr>
              <a:t>í</a:t>
            </a:r>
            <a:r>
              <a:rPr lang="zh-CN" altLang="en-US" sz="3200" b="1" dirty="0" smtClean="0"/>
              <a:t>):鸣叫.</a:t>
            </a:r>
          </a:p>
          <a:p>
            <a:pPr>
              <a:buFontTx/>
              <a:buNone/>
            </a:pPr>
            <a:r>
              <a:rPr lang="zh-CN" altLang="en-US" sz="3200" b="1" dirty="0" smtClean="0"/>
              <a:t>戏蝶（</a:t>
            </a:r>
            <a:r>
              <a:rPr lang="zh-CN" altLang="en-US" sz="3200" b="1" dirty="0" smtClean="0">
                <a:solidFill>
                  <a:srgbClr val="FF00FF"/>
                </a:solidFill>
              </a:rPr>
              <a:t>dié</a:t>
            </a:r>
            <a:r>
              <a:rPr lang="zh-CN" altLang="en-US" sz="3200" b="1" dirty="0" smtClean="0"/>
              <a:t>）:嬉戏的蝴蝶</a:t>
            </a:r>
          </a:p>
          <a:p>
            <a:pPr>
              <a:buFontTx/>
              <a:buNone/>
            </a:pPr>
            <a:r>
              <a:rPr lang="zh-CN" altLang="en-US" sz="3200" b="1" dirty="0" smtClean="0"/>
              <a:t>留连：舍不得离开.</a:t>
            </a:r>
          </a:p>
          <a:p>
            <a:pPr>
              <a:buFontTx/>
              <a:buNone/>
            </a:pPr>
            <a:r>
              <a:rPr lang="zh-CN" altLang="en-US" sz="3200" b="1" dirty="0" smtClean="0"/>
              <a:t>时时舞：不停地飞舞.</a:t>
            </a:r>
          </a:p>
          <a:p>
            <a:pPr>
              <a:buFontTx/>
              <a:buNone/>
            </a:pPr>
            <a:endParaRPr lang="zh-CN" altLang="en-US" sz="2800" b="1" dirty="0" smtClean="0"/>
          </a:p>
        </p:txBody>
      </p:sp>
    </p:spTree>
    <p:extLst>
      <p:ext uri="{BB962C8B-B14F-4D97-AF65-F5344CB8AC3E}">
        <p14:creationId xmlns:p14="http://schemas.microsoft.com/office/powerpoint/2010/main" val="2360052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笔墨纸香_2">
  <a:themeElements>
    <a:clrScheme name="笔墨纸香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笔墨纸香_2">
      <a:majorFont>
        <a:latin typeface="Arial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99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99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笔墨纸香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笔墨纸香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笔墨纸香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笔墨纸香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笔墨纸香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笔墨纸香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笔墨纸香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笔墨纸香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笔墨纸香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笔墨纸香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笔墨纸香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笔墨纸香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笔墨纸香_2">
  <a:themeElements>
    <a:clrScheme name="笔墨纸香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笔墨纸香_2">
      <a:majorFont>
        <a:latin typeface="Arial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99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99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笔墨纸香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笔墨纸香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笔墨纸香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笔墨纸香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笔墨纸香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笔墨纸香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笔墨纸香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笔墨纸香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笔墨纸香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笔墨纸香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笔墨纸香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笔墨纸香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647</Words>
  <Application>Microsoft Office PowerPoint</Application>
  <PresentationFormat>全屏显示(4:3)</PresentationFormat>
  <Paragraphs>94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笔墨纸香_2</vt:lpstr>
      <vt:lpstr>默认设计模板</vt:lpstr>
      <vt:lpstr>1_笔墨纸香_2</vt:lpstr>
      <vt:lpstr>赛诗会</vt:lpstr>
      <vt:lpstr>PowerPoint 演示文稿</vt:lpstr>
      <vt:lpstr>PowerPoint 演示文稿</vt:lpstr>
      <vt:lpstr>PowerPoint 演示文稿</vt:lpstr>
      <vt:lpstr>交流讨论，回忆学习古诗的方法。</vt:lpstr>
      <vt:lpstr>     杜甫：唐代“诗圣”  。他的一生跌宕起伏，在经历了安史之乱的动荡不安后，杜甫来到了成都锦江边的草堂居住，过上了安宁的日子。这一年春天来了，百花争艳，鸟语花香，吸引着他走出草堂，一路上他被春天的美景所打动，写下了这组《江畔独步寻花》（共七首），今天我们学习的就是其中的第六首。 </vt:lpstr>
      <vt:lpstr>PowerPoint 演示文稿</vt:lpstr>
      <vt:lpstr>PowerPoint 演示文稿</vt:lpstr>
      <vt:lpstr>PowerPoint 演示文稿</vt:lpstr>
      <vt:lpstr>2.借助注释或工具书，解诗意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admin</cp:lastModifiedBy>
  <cp:revision>语文备课大师【全免费】</cp:revision>
  <dcterms:created xsi:type="dcterms:W3CDTF">2016-01-27T12:55:37Z</dcterms:created>
  <dcterms:modified xsi:type="dcterms:W3CDTF">2016-01-28T05:32:18Z</dcterms:modified>
</cp:coreProperties>
</file>