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2" r:id="rId3"/>
    <p:sldId id="342" r:id="rId5"/>
    <p:sldId id="350" r:id="rId6"/>
    <p:sldId id="351" r:id="rId7"/>
    <p:sldId id="300" r:id="rId8"/>
    <p:sldId id="352" r:id="rId9"/>
    <p:sldId id="353" r:id="rId10"/>
    <p:sldId id="322" r:id="rId11"/>
    <p:sldId id="323" r:id="rId12"/>
    <p:sldId id="348" r:id="rId13"/>
    <p:sldId id="324" r:id="rId14"/>
    <p:sldId id="347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1597E0"/>
    <a:srgbClr val="1894DE"/>
    <a:srgbClr val="FCF7E3"/>
    <a:srgbClr val="FFFFFF"/>
    <a:srgbClr val="B7D545"/>
    <a:srgbClr val="CCECFF"/>
    <a:srgbClr val="F57F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2" autoAdjust="0"/>
    <p:restoredTop sz="93765" autoAdjust="0"/>
  </p:normalViewPr>
  <p:slideViewPr>
    <p:cSldViewPr>
      <p:cViewPr varScale="1">
        <p:scale>
          <a:sx n="82" d="100"/>
          <a:sy n="82" d="100"/>
        </p:scale>
        <p:origin x="-96" y="-594"/>
      </p:cViewPr>
      <p:guideLst>
        <p:guide orient="horz" pos="2143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8.emf"/><Relationship Id="rId7" Type="http://schemas.openxmlformats.org/officeDocument/2006/relationships/image" Target="../media/image7.emf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7" Type="http://schemas.openxmlformats.org/officeDocument/2006/relationships/image" Target="../media/image26.jpeg"/><Relationship Id="rId6" Type="http://schemas.openxmlformats.org/officeDocument/2006/relationships/image" Target="../media/image11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7" Type="http://schemas.openxmlformats.org/officeDocument/2006/relationships/image" Target="../media/image27.png"/><Relationship Id="rId6" Type="http://schemas.openxmlformats.org/officeDocument/2006/relationships/image" Target="../media/image11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7" Type="http://schemas.openxmlformats.org/officeDocument/2006/relationships/image" Target="../media/image3.png"/><Relationship Id="rId6" Type="http://schemas.openxmlformats.org/officeDocument/2006/relationships/image" Target="../media/image11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image" Target="../media/image12.png"/><Relationship Id="rId6" Type="http://schemas.openxmlformats.org/officeDocument/2006/relationships/image" Target="../media/image11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image" Target="../media/image8.emf"/><Relationship Id="rId3" Type="http://schemas.openxmlformats.org/officeDocument/2006/relationships/image" Target="../media/image7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1.emf"/><Relationship Id="rId3" Type="http://schemas.openxmlformats.org/officeDocument/2006/relationships/image" Target="../media/image7.emf"/><Relationship Id="rId2" Type="http://schemas.openxmlformats.org/officeDocument/2006/relationships/image" Target="../media/image10.png"/><Relationship Id="rId13" Type="http://schemas.openxmlformats.org/officeDocument/2006/relationships/slideLayout" Target="../slideLayouts/slideLayout13.xml"/><Relationship Id="rId12" Type="http://schemas.openxmlformats.org/officeDocument/2006/relationships/image" Target="../media/image20.png"/><Relationship Id="rId11" Type="http://schemas.openxmlformats.org/officeDocument/2006/relationships/image" Target="../media/image19.png"/><Relationship Id="rId10" Type="http://schemas.openxmlformats.org/officeDocument/2006/relationships/image" Target="../media/image8.emf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jpeg"/><Relationship Id="rId8" Type="http://schemas.openxmlformats.org/officeDocument/2006/relationships/image" Target="../media/image22.jpeg"/><Relationship Id="rId7" Type="http://schemas.openxmlformats.org/officeDocument/2006/relationships/image" Target="../media/image21.jpeg"/><Relationship Id="rId6" Type="http://schemas.openxmlformats.org/officeDocument/2006/relationships/image" Target="../media/image11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0.png"/><Relationship Id="rId11" Type="http://schemas.openxmlformats.org/officeDocument/2006/relationships/slideLayout" Target="../slideLayouts/slideLayout14.xml"/><Relationship Id="rId10" Type="http://schemas.openxmlformats.org/officeDocument/2006/relationships/image" Target="../media/image24.jpe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5.xml"/><Relationship Id="rId6" Type="http://schemas.openxmlformats.org/officeDocument/2006/relationships/image" Target="../media/image11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6.xml"/><Relationship Id="rId6" Type="http://schemas.openxmlformats.org/officeDocument/2006/relationships/image" Target="../media/image11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7.xml"/><Relationship Id="rId5" Type="http://schemas.openxmlformats.org/officeDocument/2006/relationships/image" Target="../media/image11.emf"/><Relationship Id="rId4" Type="http://schemas.openxmlformats.org/officeDocument/2006/relationships/image" Target="../media/image8.emf"/><Relationship Id="rId3" Type="http://schemas.openxmlformats.org/officeDocument/2006/relationships/image" Target="../media/image7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image" Target="../media/image25.jpeg"/><Relationship Id="rId6" Type="http://schemas.openxmlformats.org/officeDocument/2006/relationships/image" Target="../media/image11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267744" y="1988840"/>
            <a:ext cx="4847822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语文园地五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2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36497" y="2982119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4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81338" y="5026025"/>
            <a:ext cx="1116012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5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46688" y="4462463"/>
            <a:ext cx="1330325" cy="192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日积月累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68002" y="908720"/>
            <a:ext cx="17716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译文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68001" y="1441589"/>
            <a:ext cx="4336047" cy="4152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ts val="46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中午</a:t>
            </a:r>
            <a:r>
              <a:rPr lang="zh-CN" altLang="en-US" sz="3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太阳当头照的时候，农民在地里锄草、松土，汗水一滴一滴地掉进泥土里。有谁知道盘中的饭食，每一粒都是农民辛辛苦苦种出来的。</a:t>
            </a:r>
            <a:endParaRPr lang="zh-CN" altLang="en-US" sz="3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5" descr="C:\Users\apple\Desktop\slide0094_image11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5178" y="1430116"/>
            <a:ext cx="3703638" cy="2627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和大人一起读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27088" y="1124744"/>
            <a:ext cx="66784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b="1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800" b="1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读短文，想一想：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他们会拔出萝卜吗？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87"/>
          <a:stretch>
            <a:fillRect/>
          </a:stretch>
        </p:blipFill>
        <p:spPr bwMode="auto">
          <a:xfrm>
            <a:off x="2063750" y="3094286"/>
            <a:ext cx="5127625" cy="227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46123" y="1914626"/>
            <a:ext cx="59570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b="1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800" b="1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通过读这个故事，你知道了什么？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13" y="5262563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3438" y="622458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9" descr="C:\Documents and Settings\Administrator\桌面\图片9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700" y="1250727"/>
            <a:ext cx="1643062" cy="299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97007" y="128729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识字加油站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741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550" y="491648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45912"/>
            <a:ext cx="1241284" cy="130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云形标注 10"/>
          <p:cNvSpPr/>
          <p:nvPr/>
        </p:nvSpPr>
        <p:spPr>
          <a:xfrm>
            <a:off x="1259631" y="4611902"/>
            <a:ext cx="4169187" cy="1337378"/>
          </a:xfrm>
          <a:prstGeom prst="cloudCallout">
            <a:avLst>
              <a:gd name="adj1" fmla="val -44365"/>
              <a:gd name="adj2" fmla="val 5591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defTabSz="914400" eaLnBrk="0" hangingPunct="0"/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读了这四组词语，你有什么发现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9" descr="C:\Documents and Settings\Administrator\桌面\图片9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75" y="1252315"/>
            <a:ext cx="1643062" cy="299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9" descr="C:\Documents and Settings\Administrator\桌面\图片9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0" y="1233265"/>
            <a:ext cx="1643062" cy="299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9" descr="C:\Documents and Settings\Administrator\桌面\图片9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525" y="1223740"/>
            <a:ext cx="1643062" cy="299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2"/>
          <p:cNvSpPr txBox="1">
            <a:spLocks noChangeArrowheads="1"/>
          </p:cNvSpPr>
          <p:nvPr/>
        </p:nvSpPr>
        <p:spPr bwMode="auto">
          <a:xfrm>
            <a:off x="835025" y="1196752"/>
            <a:ext cx="1095375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上午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下午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晚上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921000" y="1188815"/>
            <a:ext cx="1095375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昨天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今天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明天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TextBox 10"/>
          <p:cNvSpPr txBox="1">
            <a:spLocks noChangeArrowheads="1"/>
          </p:cNvSpPr>
          <p:nvPr/>
        </p:nvSpPr>
        <p:spPr bwMode="auto">
          <a:xfrm>
            <a:off x="4711700" y="1185640"/>
            <a:ext cx="1643062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上个月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这个月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下个月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6950075" y="1223740"/>
            <a:ext cx="1423987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去年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今年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明年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83030" y="1405255"/>
            <a:ext cx="8045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wǔ</a:t>
            </a:r>
            <a:endParaRPr lang="en-US" altLang="zh-CN"/>
          </a:p>
        </p:txBody>
      </p:sp>
      <p:sp>
        <p:nvSpPr>
          <p:cNvPr id="3" name="文本框 2"/>
          <p:cNvSpPr txBox="1"/>
          <p:nvPr/>
        </p:nvSpPr>
        <p:spPr>
          <a:xfrm>
            <a:off x="1259840" y="2340610"/>
            <a:ext cx="8045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wǔ</a:t>
            </a:r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835025" y="3244850"/>
            <a:ext cx="8045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wǎn</a:t>
            </a:r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2942590" y="2267585"/>
            <a:ext cx="8045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jīn</a:t>
            </a:r>
            <a:endParaRPr lang="en-US" altLang="zh-CN"/>
          </a:p>
        </p:txBody>
      </p:sp>
      <p:sp>
        <p:nvSpPr>
          <p:cNvPr id="7" name="文本框 6"/>
          <p:cNvSpPr txBox="1"/>
          <p:nvPr/>
        </p:nvSpPr>
        <p:spPr>
          <a:xfrm>
            <a:off x="2941955" y="1405255"/>
            <a:ext cx="8045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zuó</a:t>
            </a:r>
            <a:endParaRPr lang="en-US" altLang="zh-CN"/>
          </a:p>
        </p:txBody>
      </p:sp>
      <p:sp>
        <p:nvSpPr>
          <p:cNvPr id="8" name="文本框 7"/>
          <p:cNvSpPr txBox="1"/>
          <p:nvPr/>
        </p:nvSpPr>
        <p:spPr>
          <a:xfrm>
            <a:off x="4801870" y="2267585"/>
            <a:ext cx="8045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zhè</a:t>
            </a:r>
            <a:endParaRPr lang="en-US" altLang="zh-CN"/>
          </a:p>
        </p:txBody>
      </p:sp>
      <p:sp>
        <p:nvSpPr>
          <p:cNvPr id="9" name="文本框 8"/>
          <p:cNvSpPr txBox="1"/>
          <p:nvPr/>
        </p:nvSpPr>
        <p:spPr>
          <a:xfrm>
            <a:off x="7397115" y="1405255"/>
            <a:ext cx="8045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nián</a:t>
            </a:r>
            <a:endParaRPr lang="en-US" altLang="zh-CN"/>
          </a:p>
        </p:txBody>
      </p:sp>
      <p:sp>
        <p:nvSpPr>
          <p:cNvPr id="20" name="文本框 19"/>
          <p:cNvSpPr txBox="1"/>
          <p:nvPr/>
        </p:nvSpPr>
        <p:spPr>
          <a:xfrm>
            <a:off x="7324090" y="2267585"/>
            <a:ext cx="8045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nián</a:t>
            </a:r>
            <a:endParaRPr lang="en-US" altLang="zh-CN"/>
          </a:p>
        </p:txBody>
      </p:sp>
      <p:sp>
        <p:nvSpPr>
          <p:cNvPr id="21" name="文本框 20"/>
          <p:cNvSpPr txBox="1"/>
          <p:nvPr/>
        </p:nvSpPr>
        <p:spPr>
          <a:xfrm>
            <a:off x="7397115" y="3328670"/>
            <a:ext cx="8045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nián</a:t>
            </a:r>
            <a:endParaRPr lang="en-US" altLang="zh-CN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97007" y="128729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识字加油站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7411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图片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550" y="491648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45912"/>
            <a:ext cx="1241284" cy="130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8500" y="908720"/>
            <a:ext cx="23613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我的发现：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1025" name="Picture 1" descr="C:\Users\Administrator\AppData\Roaming\Tencent\Users\56229019\QQ\WinTemp\RichOle\I@VW}WA7`HJF`D(274S%_AJ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300" y="1933575"/>
            <a:ext cx="5405755" cy="3512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97007" y="128729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识字加油站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7411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5"/>
          <p:cNvGrpSpPr/>
          <p:nvPr/>
        </p:nvGrpSpPr>
        <p:grpSpPr>
          <a:xfrm>
            <a:off x="7351751" y="883452"/>
            <a:ext cx="1209598" cy="2818778"/>
            <a:chOff x="5066550" y="3023144"/>
            <a:chExt cx="1209598" cy="2818778"/>
          </a:xfrm>
        </p:grpSpPr>
        <p:pic>
          <p:nvPicPr>
            <p:cNvPr id="8" name="Picture 1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6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970193" cy="11988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年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7" name="组合 36"/>
          <p:cNvGrpSpPr/>
          <p:nvPr/>
        </p:nvGrpSpPr>
        <p:grpSpPr>
          <a:xfrm rot="317213">
            <a:off x="5624415" y="889559"/>
            <a:ext cx="1363110" cy="2287942"/>
            <a:chOff x="6372200" y="934605"/>
            <a:chExt cx="1363110" cy="2287942"/>
          </a:xfrm>
        </p:grpSpPr>
        <p:pic>
          <p:nvPicPr>
            <p:cNvPr id="38" name="Picture 1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9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1988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今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 rot="21266584">
            <a:off x="4304237" y="852776"/>
            <a:ext cx="1125802" cy="2517702"/>
            <a:chOff x="4881262" y="887076"/>
            <a:chExt cx="1125802" cy="2517702"/>
          </a:xfrm>
        </p:grpSpPr>
        <p:pic>
          <p:nvPicPr>
            <p:cNvPr id="42" name="Picture 6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3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1988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昨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rot="466839">
            <a:off x="1267401" y="902369"/>
            <a:ext cx="1227942" cy="2688703"/>
            <a:chOff x="2455889" y="934606"/>
            <a:chExt cx="1227942" cy="2688703"/>
          </a:xfrm>
        </p:grpSpPr>
        <p:pic>
          <p:nvPicPr>
            <p:cNvPr id="45" name="Picture 7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748" y="934606"/>
              <a:ext cx="1147083" cy="26887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7" name="TextBox 23"/>
            <p:cNvSpPr txBox="1">
              <a:spLocks noChangeArrowheads="1"/>
            </p:cNvSpPr>
            <p:nvPr/>
          </p:nvSpPr>
          <p:spPr bwMode="auto">
            <a:xfrm>
              <a:off x="2455889" y="934606"/>
              <a:ext cx="1227942" cy="11988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午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 rot="349235">
            <a:off x="2782818" y="777069"/>
            <a:ext cx="1227942" cy="2221227"/>
            <a:chOff x="3947301" y="986654"/>
            <a:chExt cx="1227942" cy="2221227"/>
          </a:xfrm>
        </p:grpSpPr>
        <p:pic>
          <p:nvPicPr>
            <p:cNvPr id="1033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TextBox 23"/>
            <p:cNvSpPr txBox="1">
              <a:spLocks noChangeArrowheads="1"/>
            </p:cNvSpPr>
            <p:nvPr/>
          </p:nvSpPr>
          <p:spPr bwMode="auto">
            <a:xfrm>
              <a:off x="3947301" y="986654"/>
              <a:ext cx="1227942" cy="11988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晚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9" name="云形标注 48"/>
          <p:cNvSpPr/>
          <p:nvPr/>
        </p:nvSpPr>
        <p:spPr>
          <a:xfrm>
            <a:off x="991148" y="3530427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这些字你认识吗？快来读一读。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云形标注 49"/>
          <p:cNvSpPr/>
          <p:nvPr/>
        </p:nvSpPr>
        <p:spPr>
          <a:xfrm>
            <a:off x="4867138" y="3861048"/>
            <a:ext cx="2406837" cy="792088"/>
          </a:xfrm>
          <a:prstGeom prst="cloudCallout">
            <a:avLst>
              <a:gd name="adj1" fmla="val 52714"/>
              <a:gd name="adj2" fmla="val 1269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追气球啦！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7358406" y="4773142"/>
            <a:ext cx="1113416" cy="1819834"/>
            <a:chOff x="5836357" y="4560894"/>
            <a:chExt cx="1327930" cy="2056092"/>
          </a:xfrm>
        </p:grpSpPr>
        <p:pic>
          <p:nvPicPr>
            <p:cNvPr id="54" name="图片 5"/>
            <p:cNvPicPr>
              <a:picLocks noChangeAspect="1"/>
            </p:cNvPicPr>
            <p:nvPr/>
          </p:nvPicPr>
          <p:blipFill rotWithShape="1"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" name="Picture 2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6" name="Picture 3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398" y="5041270"/>
            <a:ext cx="1163666" cy="130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我的发现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1259631" y="4797152"/>
            <a:ext cx="3240361" cy="1152128"/>
          </a:xfrm>
          <a:prstGeom prst="cloudCallout">
            <a:avLst>
              <a:gd name="adj1" fmla="val -44365"/>
              <a:gd name="adj2" fmla="val 5591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defTabSz="914400" eaLnBrk="0" hangingPunct="0"/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你有什么发现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 bwMode="auto">
          <a:xfrm>
            <a:off x="1382712" y="2632075"/>
            <a:ext cx="2867025" cy="1970087"/>
            <a:chOff x="1128392" y="1456830"/>
            <a:chExt cx="2866869" cy="1968830"/>
          </a:xfrm>
        </p:grpSpPr>
        <p:grpSp>
          <p:nvGrpSpPr>
            <p:cNvPr id="27" name="组合 26"/>
            <p:cNvGrpSpPr/>
            <p:nvPr/>
          </p:nvGrpSpPr>
          <p:grpSpPr bwMode="auto">
            <a:xfrm>
              <a:off x="1128392" y="1456830"/>
              <a:ext cx="2866869" cy="1968830"/>
              <a:chOff x="328292" y="1545895"/>
              <a:chExt cx="2866869" cy="1968830"/>
            </a:xfrm>
          </p:grpSpPr>
          <p:sp>
            <p:nvSpPr>
              <p:cNvPr id="32" name="流程图: 可选过程 31"/>
              <p:cNvSpPr/>
              <p:nvPr/>
            </p:nvSpPr>
            <p:spPr>
              <a:xfrm>
                <a:off x="328292" y="1545895"/>
                <a:ext cx="2762100" cy="1968830"/>
              </a:xfrm>
              <a:prstGeom prst="flowChartAlternateProcess">
                <a:avLst/>
              </a:prstGeom>
              <a:solidFill>
                <a:srgbClr val="99FF33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  <a:buFontTx/>
                  <a:buNone/>
                  <a:defRPr/>
                </a:pPr>
                <a:r>
                  <a:rPr lang="zh-CN" altLang="en-US" sz="3200" b="1" dirty="0">
                    <a:solidFill>
                      <a:srgbClr val="0000FF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花   草</a:t>
                </a:r>
                <a:endParaRPr lang="en-US" altLang="zh-CN" sz="3200" b="1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  <a:p>
                <a:pPr algn="ctr">
                  <a:lnSpc>
                    <a:spcPct val="150000"/>
                  </a:lnSpc>
                  <a:buFontTx/>
                  <a:buNone/>
                  <a:defRPr/>
                </a:pPr>
                <a:r>
                  <a:rPr lang="zh-CN" altLang="en-US" sz="3200" b="1" dirty="0">
                    <a:solidFill>
                      <a:srgbClr val="0000FF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莲   苹</a:t>
                </a:r>
                <a:endParaRPr lang="zh-CN" altLang="en-US" sz="3200" b="1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33" name="Picture 5" descr="C:\Documents and Settings\Administrator\桌面\12959577_144008670121_2_副本.jpg"/>
              <p:cNvPicPr>
                <a:picLocks noChangeAspect="1" noChangeArrowheads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66925" y="2916202"/>
                <a:ext cx="1128236" cy="5508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8" name="矩形 27"/>
            <p:cNvSpPr/>
            <p:nvPr/>
          </p:nvSpPr>
          <p:spPr>
            <a:xfrm>
              <a:off x="2777715" y="2175508"/>
              <a:ext cx="654014" cy="36965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r>
                <a:rPr lang="en-US" altLang="zh-CN" b="1" dirty="0" err="1">
                  <a:latin typeface="+mn-ea"/>
                  <a:ea typeface="+mn-ea"/>
                </a:rPr>
                <a:t>pínɡ</a:t>
              </a:r>
              <a:endParaRPr lang="zh-CN" altLang="en-US" b="1" dirty="0">
                <a:latin typeface="+mn-ea"/>
                <a:ea typeface="+mn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722085" y="1488560"/>
              <a:ext cx="536546" cy="36965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r>
                <a:rPr lang="en-US" altLang="zh-CN" b="1" dirty="0" err="1">
                  <a:latin typeface="+mn-ea"/>
                  <a:ea typeface="宋体" panose="02010600030101010101" pitchFamily="2" charset="-122"/>
                </a:rPr>
                <a:t>huā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790415" y="1456830"/>
              <a:ext cx="534958" cy="36965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r>
                <a:rPr lang="en-US" altLang="zh-CN" b="1" dirty="0" err="1">
                  <a:latin typeface="+mn-ea"/>
                  <a:ea typeface="宋体" panose="02010600030101010101" pitchFamily="2" charset="-122"/>
                </a:rPr>
                <a:t>cǎo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674462" y="2204065"/>
              <a:ext cx="654014" cy="36965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r>
                <a:rPr lang="en-US" altLang="zh-CN" b="1" dirty="0" err="1">
                  <a:latin typeface="+mn-ea"/>
                  <a:ea typeface="宋体" panose="02010600030101010101" pitchFamily="2" charset="-122"/>
                </a:rPr>
                <a:t>lián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 bwMode="auto">
          <a:xfrm>
            <a:off x="5091112" y="2911475"/>
            <a:ext cx="2967038" cy="2085975"/>
            <a:chOff x="5052693" y="1488249"/>
            <a:chExt cx="2967357" cy="2086407"/>
          </a:xfrm>
        </p:grpSpPr>
        <p:grpSp>
          <p:nvGrpSpPr>
            <p:cNvPr id="19" name="组合 18"/>
            <p:cNvGrpSpPr/>
            <p:nvPr/>
          </p:nvGrpSpPr>
          <p:grpSpPr bwMode="auto">
            <a:xfrm>
              <a:off x="5052693" y="1488249"/>
              <a:ext cx="2967357" cy="2086407"/>
              <a:chOff x="5052693" y="1488249"/>
              <a:chExt cx="2967357" cy="2086407"/>
            </a:xfrm>
          </p:grpSpPr>
          <p:sp>
            <p:nvSpPr>
              <p:cNvPr id="25" name="流程图: 可选过程 24"/>
              <p:cNvSpPr/>
              <p:nvPr/>
            </p:nvSpPr>
            <p:spPr>
              <a:xfrm>
                <a:off x="5052693" y="1488249"/>
                <a:ext cx="2967357" cy="2086407"/>
              </a:xfrm>
              <a:prstGeom prst="flowChartAlternateProcess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  <a:buFontTx/>
                  <a:buNone/>
                  <a:defRPr/>
                </a:pPr>
                <a:r>
                  <a:rPr lang="zh-CN" altLang="en-US" sz="3200" b="1" dirty="0">
                    <a:solidFill>
                      <a:srgbClr val="0000FF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树    林</a:t>
                </a:r>
                <a:endParaRPr lang="en-US" altLang="zh-CN" sz="3200" b="1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  <a:p>
                <a:pPr algn="ctr">
                  <a:lnSpc>
                    <a:spcPct val="150000"/>
                  </a:lnSpc>
                  <a:buFontTx/>
                  <a:buNone/>
                  <a:defRPr/>
                </a:pPr>
                <a:r>
                  <a:rPr lang="zh-CN" altLang="en-US" sz="3200" b="1" dirty="0">
                    <a:solidFill>
                      <a:srgbClr val="0000FF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桃    桥</a:t>
                </a:r>
                <a:endParaRPr lang="zh-CN" altLang="en-US" sz="3200" b="1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26" name="Picture 6" descr="C:\Documents and Settings\Administrator\桌面\20735922_180006233000_2_副本.jpg"/>
              <p:cNvPicPr>
                <a:picLocks noChangeAspect="1" noChangeArrowheads="1"/>
              </p:cNvPicPr>
              <p:nvPr/>
            </p:nvPicPr>
            <p:blipFill>
              <a:blip r:embed="rId8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7329488" y="2656110"/>
                <a:ext cx="690562" cy="9185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0" name="矩形 19"/>
            <p:cNvSpPr/>
            <p:nvPr/>
          </p:nvSpPr>
          <p:spPr>
            <a:xfrm>
              <a:off x="6811832" y="2385373"/>
              <a:ext cx="652533" cy="36996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r>
                <a:rPr lang="en-US" altLang="zh-CN" b="1" dirty="0">
                  <a:latin typeface="+mn-ea"/>
                  <a:ea typeface="宋体" panose="02010600030101010101" pitchFamily="2" charset="-122"/>
                </a:rPr>
                <a:t>qi</a:t>
              </a:r>
              <a:r>
                <a:rPr lang="zh-CN" altLang="zh-CN" b="1" dirty="0">
                  <a:latin typeface="+mn-ea"/>
                  <a:ea typeface="宋体" panose="02010600030101010101" pitchFamily="2" charset="-122"/>
                </a:rPr>
                <a:t>á</a:t>
              </a:r>
              <a:r>
                <a:rPr lang="en-US" altLang="zh-CN" b="1" dirty="0">
                  <a:latin typeface="+mn-ea"/>
                  <a:ea typeface="宋体" panose="02010600030101010101" pitchFamily="2" charset="-122"/>
                </a:rPr>
                <a:t>o</a:t>
              </a:r>
              <a:endParaRPr lang="zh-CN" altLang="zh-CN" b="1" dirty="0">
                <a:latin typeface="+mn-ea"/>
                <a:ea typeface="宋体" panose="02010600030101010101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646482" y="1658147"/>
              <a:ext cx="536633" cy="36996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r>
                <a:rPr lang="en-US" altLang="zh-CN" b="1" dirty="0" err="1">
                  <a:latin typeface="+mn-ea"/>
                  <a:ea typeface="宋体" panose="02010600030101010101" pitchFamily="2" charset="-122"/>
                </a:rPr>
                <a:t>sh</a:t>
              </a:r>
              <a:r>
                <a:rPr lang="zh-CN" altLang="zh-CN" b="1" dirty="0">
                  <a:latin typeface="+mn-ea"/>
                  <a:ea typeface="宋体" panose="02010600030101010101" pitchFamily="2" charset="-122"/>
                </a:rPr>
                <a:t>ù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851524" y="1672437"/>
              <a:ext cx="535045" cy="3699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r>
                <a:rPr lang="en-US" altLang="zh-CN" b="1" dirty="0">
                  <a:latin typeface="+mn-ea"/>
                  <a:ea typeface="宋体" panose="02010600030101010101" pitchFamily="2" charset="-122"/>
                </a:rPr>
                <a:t>l</a:t>
              </a:r>
              <a:r>
                <a:rPr lang="zh-CN" altLang="zh-CN" b="1" dirty="0">
                  <a:latin typeface="+mn-ea"/>
                  <a:ea typeface="宋体" panose="02010600030101010101" pitchFamily="2" charset="-122"/>
                </a:rPr>
                <a:t>í</a:t>
              </a:r>
              <a:r>
                <a:rPr lang="en-US" altLang="zh-CN" b="1" dirty="0">
                  <a:latin typeface="+mn-ea"/>
                  <a:ea typeface="宋体" panose="02010600030101010101" pitchFamily="2" charset="-122"/>
                </a:rPr>
                <a:t>n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625843" y="2428244"/>
              <a:ext cx="536633" cy="36837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r>
                <a:rPr lang="en-US" altLang="zh-CN" b="1" dirty="0">
                  <a:latin typeface="+mn-ea"/>
                  <a:ea typeface="宋体" panose="02010600030101010101" pitchFamily="2" charset="-122"/>
                </a:rPr>
                <a:t>t</a:t>
              </a:r>
              <a:r>
                <a:rPr lang="zh-CN" altLang="zh-CN" b="1" dirty="0">
                  <a:latin typeface="+mn-ea"/>
                  <a:ea typeface="宋体" panose="02010600030101010101" pitchFamily="2" charset="-122"/>
                </a:rPr>
                <a:t>á</a:t>
              </a:r>
              <a:r>
                <a:rPr lang="en-US" altLang="zh-CN" b="1" dirty="0">
                  <a:latin typeface="+mn-ea"/>
                  <a:ea typeface="宋体" panose="02010600030101010101" pitchFamily="2" charset="-122"/>
                </a:rPr>
                <a:t>o</a:t>
              </a:r>
              <a:endParaRPr lang="zh-CN" altLang="en-US" dirty="0">
                <a:ea typeface="宋体" panose="02010600030101010101" pitchFamily="2" charset="-122"/>
              </a:endParaRPr>
            </a:p>
          </p:txBody>
        </p:sp>
      </p:grpSp>
      <p:pic>
        <p:nvPicPr>
          <p:cNvPr id="15" name="Picture 8" descr="C:\Documents and Settings\Administrator\桌面\mypsd_67401_201112131004290111b_副本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5675" y="873125"/>
            <a:ext cx="1895475" cy="202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9" descr="C:\Documents and Settings\Administrator\桌面\图片10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213" y="766763"/>
            <a:ext cx="2547938" cy="186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圆角矩形标注 16"/>
          <p:cNvSpPr/>
          <p:nvPr/>
        </p:nvSpPr>
        <p:spPr bwMode="auto">
          <a:xfrm>
            <a:off x="3431732" y="1168155"/>
            <a:ext cx="1247775" cy="1123950"/>
          </a:xfrm>
          <a:prstGeom prst="wedgeRoundRectCallout">
            <a:avLst>
              <a:gd name="adj1" fmla="val -42977"/>
              <a:gd name="adj2" fmla="val 76241"/>
              <a:gd name="adj3" fmla="val 16667"/>
            </a:avLst>
          </a:prstGeom>
          <a:solidFill>
            <a:schemeClr val="bg2">
              <a:lumMod val="9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8800" dirty="0">
                <a:latin typeface="楷体_GB2312"/>
                <a:ea typeface="宋体" panose="02010600030101010101" pitchFamily="2" charset="-122"/>
              </a:rPr>
              <a:t>艹</a:t>
            </a:r>
            <a:endParaRPr lang="zh-CN" altLang="en-US" sz="8800" dirty="0">
              <a:latin typeface="楷体_GB2312"/>
              <a:ea typeface="宋体" panose="02010600030101010101" pitchFamily="2" charset="-122"/>
            </a:endParaRPr>
          </a:p>
        </p:txBody>
      </p:sp>
      <p:sp>
        <p:nvSpPr>
          <p:cNvPr id="18" name="圆角矩形标注 17"/>
          <p:cNvSpPr/>
          <p:nvPr/>
        </p:nvSpPr>
        <p:spPr bwMode="auto">
          <a:xfrm>
            <a:off x="7700962" y="1911350"/>
            <a:ext cx="1333500" cy="1381125"/>
          </a:xfrm>
          <a:prstGeom prst="wedgeRoundRectCallout">
            <a:avLst>
              <a:gd name="adj1" fmla="val -42977"/>
              <a:gd name="adj2" fmla="val 76241"/>
              <a:gd name="adj3" fmla="val 16667"/>
            </a:avLst>
          </a:prstGeom>
          <a:solidFill>
            <a:schemeClr val="bg2">
              <a:lumMod val="9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8800" dirty="0">
                <a:latin typeface="楷体_GB2312"/>
                <a:ea typeface="宋体" panose="02010600030101010101" pitchFamily="2" charset="-122"/>
              </a:rPr>
              <a:t>木</a:t>
            </a:r>
            <a:endParaRPr lang="zh-CN" altLang="en-US" sz="8800" dirty="0">
              <a:latin typeface="楷体_GB231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我的发现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40093" y="2780928"/>
            <a:ext cx="741521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我发现：第一组四个字的部首都是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“艹”，应该与花草有关。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组四个字的部首都是“木”，应该与树木有关。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认：苗  菜  芽  椅  枝  柜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2267744" y="1124744"/>
            <a:ext cx="52839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   草   莲   苹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2267744" y="1772444"/>
            <a:ext cx="52839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   林   桃   桥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字词句运用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98488" y="908720"/>
            <a:ext cx="52839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读一读，读准字音。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232422" y="2149475"/>
            <a:ext cx="2964273" cy="230832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200000"/>
              </a:lnSpc>
              <a:buFontTx/>
              <a:buNone/>
              <a:defRPr/>
            </a:pPr>
            <a:r>
              <a:rPr lang="zh-CN" altLang="en-US" sz="3600" b="1" spc="600" dirty="0">
                <a:latin typeface="楷体" panose="02010609060101010101" pitchFamily="49" charset="-122"/>
                <a:ea typeface="楷体" panose="02010609060101010101" pitchFamily="49" charset="-122"/>
              </a:rPr>
              <a:t>你们  家里</a:t>
            </a:r>
            <a:endParaRPr lang="en-US" altLang="zh-CN" sz="3600" b="1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  <a:buFontTx/>
              <a:buNone/>
              <a:defRPr/>
            </a:pPr>
            <a:r>
              <a:rPr lang="zh-CN" altLang="en-US" sz="3600" b="1" spc="600" dirty="0">
                <a:latin typeface="楷体" panose="02010609060101010101" pitchFamily="49" charset="-122"/>
                <a:ea typeface="楷体" panose="02010609060101010101" pitchFamily="49" charset="-122"/>
              </a:rPr>
              <a:t>上山  三年</a:t>
            </a:r>
            <a:endParaRPr lang="zh-CN" altLang="en-US" sz="3600" b="1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480447" y="2149475"/>
            <a:ext cx="3273653" cy="230832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200000"/>
              </a:lnSpc>
              <a:buFontTx/>
              <a:buNone/>
              <a:defRPr/>
            </a:pPr>
            <a:r>
              <a:rPr lang="zh-CN" altLang="en-US" sz="3600" b="1" spc="600" dirty="0">
                <a:latin typeface="楷体" panose="02010609060101010101" pitchFamily="49" charset="-122"/>
                <a:ea typeface="楷体" panose="02010609060101010101" pitchFamily="49" charset="-122"/>
              </a:rPr>
              <a:t>男生   蓝色</a:t>
            </a:r>
            <a:endParaRPr lang="en-US" altLang="zh-CN" sz="3600" b="1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  <a:buFontTx/>
              <a:buNone/>
              <a:defRPr/>
            </a:pPr>
            <a:r>
              <a:rPr lang="zh-CN" altLang="en-US" sz="3600" b="1" spc="600" dirty="0">
                <a:latin typeface="楷体" panose="02010609060101010101" pitchFamily="49" charset="-122"/>
                <a:ea typeface="楷体" panose="02010609060101010101" pitchFamily="49" charset="-122"/>
              </a:rPr>
              <a:t>写字   报纸</a:t>
            </a:r>
            <a:endParaRPr lang="zh-CN" altLang="en-US" sz="3600" b="1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382917" y="1974483"/>
            <a:ext cx="11913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 err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nǐ</a:t>
            </a:r>
            <a:r>
              <a:rPr lang="en-US" altLang="zh-CN" sz="2800" dirty="0">
                <a:latin typeface="+mn-lt"/>
                <a:ea typeface="楷体" panose="02010609060101010101" pitchFamily="49" charset="-122"/>
              </a:rPr>
              <a:t> men</a:t>
            </a:r>
            <a:endParaRPr lang="zh-CN" altLang="en-US" sz="2800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981391" y="1974190"/>
            <a:ext cx="99187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 err="1">
                <a:latin typeface="+mn-lt"/>
                <a:ea typeface="楷体" panose="02010609060101010101" pitchFamily="49" charset="-122"/>
              </a:rPr>
              <a:t>ji</a:t>
            </a:r>
            <a:r>
              <a:rPr lang="en-US" altLang="zh-CN" sz="2800" dirty="0" err="1">
                <a:latin typeface="汉语拼音" panose="020B0604020202020204" charset="0"/>
                <a:ea typeface="楷体" panose="02010609060101010101" pitchFamily="49" charset="-122"/>
              </a:rPr>
              <a:t>ā</a:t>
            </a:r>
            <a:r>
              <a:rPr lang="en-US" altLang="zh-CN" sz="2800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+mn-lt"/>
                <a:ea typeface="楷体" panose="02010609060101010101" pitchFamily="49" charset="-122"/>
              </a:rPr>
              <a:t>  </a:t>
            </a:r>
            <a:r>
              <a:rPr lang="en-US" altLang="zh-CN" sz="2800" dirty="0" err="1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lǐ</a:t>
            </a:r>
            <a:endParaRPr lang="en-US" altLang="zh-CN" sz="2800" dirty="0" err="1" smtClean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341394" y="1974190"/>
            <a:ext cx="17494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 err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800" dirty="0" err="1">
                <a:solidFill>
                  <a:srgbClr val="FF0000"/>
                </a:solidFill>
                <a:latin typeface="汉语拼音" panose="020B0604020202020204" charset="0"/>
                <a:ea typeface="楷体" panose="02010609060101010101" pitchFamily="49" charset="-122"/>
              </a:rPr>
              <a:t>á</a:t>
            </a:r>
            <a:r>
              <a:rPr lang="en-US" altLang="zh-CN" sz="2800" dirty="0" err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800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800" dirty="0" err="1">
                <a:latin typeface="+mn-lt"/>
                <a:ea typeface="楷体" panose="02010609060101010101" pitchFamily="49" charset="-122"/>
              </a:rPr>
              <a:t>shēnɡ</a:t>
            </a:r>
            <a:endParaRPr lang="zh-CN" altLang="en-US" sz="2800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518442" y="1974190"/>
            <a:ext cx="10845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 err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l</a:t>
            </a:r>
            <a:r>
              <a:rPr lang="en-US" altLang="zh-CN" sz="2800" dirty="0" err="1">
                <a:solidFill>
                  <a:srgbClr val="FF0000"/>
                </a:solidFill>
                <a:latin typeface="汉语拼音" panose="020B0604020202020204" charset="0"/>
                <a:ea typeface="楷体" panose="02010609060101010101" pitchFamily="49" charset="-122"/>
              </a:rPr>
              <a:t>á</a:t>
            </a:r>
            <a:r>
              <a:rPr lang="en-US" altLang="zh-CN" sz="2800" dirty="0" err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800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800" dirty="0" err="1">
                <a:latin typeface="+mn-lt"/>
                <a:ea typeface="楷体" panose="02010609060101010101" pitchFamily="49" charset="-122"/>
              </a:rPr>
              <a:t>sè</a:t>
            </a:r>
            <a:endParaRPr lang="zh-CN" altLang="en-US" sz="2800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890928" y="3140968"/>
            <a:ext cx="195008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 err="1">
                <a:latin typeface="+mn-lt"/>
                <a:ea typeface="楷体" panose="02010609060101010101" pitchFamily="49" charset="-122"/>
              </a:rPr>
              <a:t>sh</a:t>
            </a:r>
            <a:r>
              <a:rPr lang="en-US" altLang="zh-CN" sz="2800" dirty="0" err="1">
                <a:latin typeface="汉语拼音" panose="020B0604020202020204" charset="0"/>
                <a:ea typeface="楷体" panose="02010609060101010101" pitchFamily="49" charset="-122"/>
              </a:rPr>
              <a:t>à</a:t>
            </a:r>
            <a:r>
              <a:rPr lang="en-US" altLang="zh-CN" sz="2800" dirty="0" err="1">
                <a:latin typeface="+mn-lt"/>
                <a:ea typeface="楷体" panose="02010609060101010101" pitchFamily="49" charset="-122"/>
              </a:rPr>
              <a:t>nɡ</a:t>
            </a:r>
            <a:r>
              <a:rPr lang="en-US" altLang="zh-CN" sz="2800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sh</a:t>
            </a:r>
            <a:r>
              <a:rPr lang="en-US" altLang="zh-CN" sz="2800" dirty="0" err="1">
                <a:solidFill>
                  <a:srgbClr val="FF0000"/>
                </a:solidFill>
                <a:latin typeface="汉语拼音" panose="020B0604020202020204" charset="0"/>
                <a:ea typeface="楷体" panose="02010609060101010101" pitchFamily="49" charset="-122"/>
              </a:rPr>
              <a:t>ā</a:t>
            </a:r>
            <a:r>
              <a:rPr lang="en-US" altLang="zh-CN" sz="2800" dirty="0" err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n</a:t>
            </a:r>
            <a:endParaRPr lang="en-US" altLang="zh-CN" sz="2800" dirty="0" err="1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577035" y="3140968"/>
            <a:ext cx="17589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 smtClean="0">
                <a:latin typeface="+mn-lt"/>
                <a:ea typeface="楷体" panose="02010609060101010101" pitchFamily="49" charset="-122"/>
              </a:rPr>
              <a:t>   </a:t>
            </a:r>
            <a:r>
              <a:rPr lang="en-US" altLang="zh-CN" sz="2800" dirty="0" err="1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s</a:t>
            </a:r>
            <a:r>
              <a:rPr lang="en-US" altLang="zh-CN" sz="2800" dirty="0" err="1" smtClean="0">
                <a:solidFill>
                  <a:srgbClr val="FF0000"/>
                </a:solidFill>
                <a:latin typeface="汉语拼音" panose="020B0604020202020204" charset="0"/>
                <a:ea typeface="楷体" panose="02010609060101010101" pitchFamily="49" charset="-122"/>
              </a:rPr>
              <a:t>ā</a:t>
            </a:r>
            <a:r>
              <a:rPr lang="en-US" altLang="zh-CN" sz="2800" dirty="0" err="1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800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800" dirty="0" err="1">
                <a:latin typeface="+mn-lt"/>
                <a:ea typeface="楷体" panose="02010609060101010101" pitchFamily="49" charset="-122"/>
              </a:rPr>
              <a:t>ni</a:t>
            </a:r>
            <a:r>
              <a:rPr lang="en-US" altLang="zh-CN" sz="2800" dirty="0" err="1">
                <a:latin typeface="汉语拼音" panose="020B0604020202020204" charset="0"/>
                <a:ea typeface="楷体" panose="02010609060101010101" pitchFamily="49" charset="-122"/>
              </a:rPr>
              <a:t>á</a:t>
            </a:r>
            <a:r>
              <a:rPr lang="en-US" altLang="zh-CN" sz="2800" dirty="0" err="1">
                <a:latin typeface="+mn-lt"/>
                <a:ea typeface="楷体" panose="02010609060101010101" pitchFamily="49" charset="-122"/>
              </a:rPr>
              <a:t>n</a:t>
            </a:r>
            <a:endParaRPr lang="zh-CN" altLang="en-US" sz="2800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644008" y="3140968"/>
            <a:ext cx="9044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 err="1">
                <a:latin typeface="+mn-lt"/>
                <a:ea typeface="楷体" panose="02010609060101010101" pitchFamily="49" charset="-122"/>
              </a:rPr>
              <a:t>xiě</a:t>
            </a:r>
            <a:r>
              <a:rPr lang="en-US" altLang="zh-CN" sz="28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zì</a:t>
            </a:r>
            <a:endParaRPr lang="en-US" altLang="zh-CN" sz="2800" dirty="0" err="1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6418253" y="3141450"/>
            <a:ext cx="12852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800" dirty="0" err="1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800" dirty="0" err="1">
                <a:latin typeface="汉语拼音" panose="020B0604020202020204" charset="0"/>
                <a:ea typeface="楷体" panose="02010609060101010101" pitchFamily="49" charset="-122"/>
              </a:rPr>
              <a:t>à</a:t>
            </a:r>
            <a:r>
              <a:rPr lang="en-US" altLang="zh-CN" sz="2800" dirty="0" err="1">
                <a:latin typeface="+mn-lt"/>
                <a:ea typeface="楷体" panose="02010609060101010101" pitchFamily="49" charset="-122"/>
              </a:rPr>
              <a:t>o</a:t>
            </a:r>
            <a:r>
              <a:rPr lang="en-US" altLang="zh-CN" sz="2800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zhǐ</a:t>
            </a:r>
            <a:endParaRPr lang="en-US" altLang="zh-CN" sz="2800" dirty="0" err="1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图片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书写提示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413250" y="1094105"/>
            <a:ext cx="3986530" cy="2300605"/>
            <a:chOff x="611560" y="1045478"/>
            <a:chExt cx="3888432" cy="2160240"/>
          </a:xfrm>
        </p:grpSpPr>
        <p:sp>
          <p:nvSpPr>
            <p:cNvPr id="11" name="云形 10"/>
            <p:cNvSpPr/>
            <p:nvPr/>
          </p:nvSpPr>
          <p:spPr bwMode="auto">
            <a:xfrm>
              <a:off x="611560" y="1045478"/>
              <a:ext cx="3888432" cy="2160240"/>
            </a:xfrm>
            <a:prstGeom prst="cloud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99592" y="1340768"/>
              <a:ext cx="3456384" cy="1472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3200" kern="100" dirty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旁边的小朋友提示我们写这几个字的时候要注意什么？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253490" y="3188970"/>
            <a:ext cx="461708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5435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Hiragino Sans GB W3"/>
              </a:rPr>
              <a:t>笔顺的规则是：</a:t>
            </a:r>
            <a:endParaRPr lang="zh-CN" altLang="en-US" sz="3200" kern="1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Hiragino Sans GB W3"/>
            </a:endParaRPr>
          </a:p>
          <a:p>
            <a:pPr indent="305435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Hiragino Sans GB W3"/>
              </a:rPr>
              <a:t>从左到右</a:t>
            </a:r>
            <a:r>
              <a:rPr lang="zh-CN" altLang="en-US" sz="32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Hiragino Sans GB W3"/>
              </a:rPr>
              <a:t>，</a:t>
            </a:r>
            <a:r>
              <a:rPr lang="zh-CN" altLang="en-US" sz="3200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Hiragino Sans GB W3"/>
              </a:rPr>
              <a:t>先撇后捺</a:t>
            </a:r>
            <a:r>
              <a:rPr lang="zh-CN" altLang="zh-CN" sz="32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Hiragino Sans GB W3"/>
              </a:rPr>
              <a:t>。</a:t>
            </a:r>
            <a:endParaRPr lang="zh-CN" altLang="zh-CN" sz="32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Hiragino Sans GB W3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日积月累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9" name="内容占位符 2"/>
          <p:cNvSpPr txBox="1"/>
          <p:nvPr/>
        </p:nvSpPr>
        <p:spPr>
          <a:xfrm>
            <a:off x="1281133" y="1266877"/>
            <a:ext cx="3672408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悯农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（其二）</a:t>
            </a:r>
            <a:endParaRPr lang="zh-CN" altLang="en-US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锄禾日当午</a:t>
            </a:r>
            <a:r>
              <a:rPr lang="zh-CN" altLang="zh-CN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汗滴禾下土</a:t>
            </a:r>
            <a:r>
              <a:rPr lang="zh-CN" altLang="zh-CN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谁知盘中餐</a:t>
            </a:r>
            <a:r>
              <a:rPr lang="zh-CN" altLang="zh-CN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粒粒皆辛苦</a:t>
            </a:r>
            <a:r>
              <a:rPr lang="zh-CN" altLang="zh-CN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7" descr="C:\Documents and Settings\Administrator\桌面\4afbfbedab64034f8678074da8c379310b551dc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126" y="1259421"/>
            <a:ext cx="3296912" cy="392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595</Words>
  <Application>WPS 演示</Application>
  <PresentationFormat>全屏显示(4:3)</PresentationFormat>
  <Paragraphs>156</Paragraphs>
  <Slides>12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30" baseType="lpstr">
      <vt:lpstr>Arial</vt:lpstr>
      <vt:lpstr>宋体</vt:lpstr>
      <vt:lpstr>Wingdings</vt:lpstr>
      <vt:lpstr>方正卡通简体</vt:lpstr>
      <vt:lpstr>Calibri</vt:lpstr>
      <vt:lpstr>楷体</vt:lpstr>
      <vt:lpstr>黑体</vt:lpstr>
      <vt:lpstr>楷体_GB2312</vt:lpstr>
      <vt:lpstr>汉语拼音</vt:lpstr>
      <vt:lpstr>Hiragino Sans GB W3</vt:lpstr>
      <vt:lpstr>楷体_GB2312</vt:lpstr>
      <vt:lpstr>微软雅黑</vt:lpstr>
      <vt:lpstr>Arial Unicode MS</vt:lpstr>
      <vt:lpstr>新宋体</vt:lpstr>
      <vt:lpstr>Vijaya</vt:lpstr>
      <vt:lpstr>Segoe Print</vt:lpstr>
      <vt:lpstr>Calibri Light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信天游</cp:lastModifiedBy>
  <cp:revision>语文备课大师【全免费】</cp:revision>
  <dcterms:created xsi:type="dcterms:W3CDTF">2017-05-17T10:13:00Z</dcterms:created>
  <dcterms:modified xsi:type="dcterms:W3CDTF">2018-06-07T01:40:30Z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