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11" r:id="rId2"/>
    <p:sldId id="270" r:id="rId3"/>
    <p:sldId id="289" r:id="rId4"/>
    <p:sldId id="288" r:id="rId5"/>
    <p:sldId id="301" r:id="rId6"/>
    <p:sldId id="300" r:id="rId7"/>
    <p:sldId id="302" r:id="rId8"/>
    <p:sldId id="318" r:id="rId9"/>
    <p:sldId id="303" r:id="rId10"/>
    <p:sldId id="304" r:id="rId11"/>
    <p:sldId id="295" r:id="rId12"/>
    <p:sldId id="319" r:id="rId13"/>
    <p:sldId id="317" r:id="rId14"/>
    <p:sldId id="305" r:id="rId15"/>
    <p:sldId id="306" r:id="rId16"/>
    <p:sldId id="307" r:id="rId17"/>
    <p:sldId id="308" r:id="rId18"/>
    <p:sldId id="309" r:id="rId19"/>
    <p:sldId id="310" r:id="rId20"/>
    <p:sldId id="315" r:id="rId21"/>
    <p:sldId id="316" r:id="rId22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342900" indent="1143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685800" indent="2286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028700" indent="3429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371600" indent="457200" algn="l" defTabSz="3429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 autoAdjust="0"/>
  </p:normalViewPr>
  <p:slideViewPr>
    <p:cSldViewPr showGuides="1">
      <p:cViewPr>
        <p:scale>
          <a:sx n="100" d="100"/>
          <a:sy n="100" d="100"/>
        </p:scale>
        <p:origin x="-2058" y="-2532"/>
      </p:cViewPr>
      <p:guideLst>
        <p:guide orient="horz" pos="1654"/>
        <p:guide pos="2857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lIns="68580" tIns="34290" rIns="68580" bIns="34290"/>
          <a:lstStyle>
            <a:lvl1pPr defTabSz="914400" eaLnBrk="1" hangingPunct="1"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68580" tIns="34290" rIns="68580" bIns="34290"/>
          <a:lstStyle>
            <a:lvl1pPr algn="ctr" defTabSz="914400" eaLnBrk="1" hangingPunct="1"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7596E-2367-4161-B37C-1F35439CC14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lIns="68580" tIns="34290" rIns="68580" bIns="34290"/>
          <a:lstStyle>
            <a:lvl1pPr defTabSz="914400" eaLnBrk="1" hangingPunct="1"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lIns="68580" tIns="34290" rIns="68580" bIns="34290"/>
          <a:lstStyle>
            <a:lvl1pPr algn="ctr" defTabSz="914400" eaLnBrk="1" hangingPunct="1"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FCEDB543-00BE-4FF8-8803-42B449E7A1D3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flipH="1">
            <a:off x="0" y="0"/>
            <a:ext cx="0" cy="0"/>
          </a:xfrm>
        </p:spPr>
        <p:txBody>
          <a:bodyPr lIns="68580" tIns="34290" rIns="68580" bIns="34290"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flipH="1">
            <a:off x="0" y="0"/>
            <a:ext cx="0" cy="0"/>
          </a:xfrm>
        </p:spPr>
        <p:txBody>
          <a:bodyPr lIns="68580" tIns="34290" rIns="68580" bIns="34290"/>
          <a:lstStyle>
            <a:lvl1pPr eaLnBrk="1" fontAlgn="auto" hangingPunct="1">
              <a:spcBef>
                <a:spcPct val="0"/>
              </a:spcBef>
              <a:spcAft>
                <a:spcPct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flipH="1">
            <a:off x="0" y="0"/>
            <a:ext cx="0" cy="0"/>
          </a:xfrm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fld id="{7D0B1C69-E2BB-497B-BD48-373ECC3787EA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ransition/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rial" pitchFamily="34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rial" pitchFamily="34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rial" pitchFamily="34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cs typeface="Arial" pitchFamily="34" charset="0"/>
        </a:defRPr>
      </a:lvl5pPr>
      <a:lvl6pPr marL="3429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6858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0287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3716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1313" indent="-3413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defTabSz="912813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719138"/>
            <a:ext cx="647700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1835697" y="1717357"/>
            <a:ext cx="5328592" cy="2285241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lIns="68580" tIns="34290" rIns="68580" bIns="34290">
            <a:spAutoFit/>
          </a:bodyPr>
          <a:lstStyle/>
          <a:p>
            <a:pPr algn="ctr" eaLnBrk="1" fontAlgn="auto" hangingPunct="1">
              <a:defRPr/>
            </a:pPr>
            <a:r>
              <a:rPr lang="zh-CN" altLang="en-US" sz="720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  <a:cs typeface="+mn-cs"/>
              </a:rPr>
              <a:t>八角楼上的灯光</a:t>
            </a:r>
          </a:p>
        </p:txBody>
      </p:sp>
      <p:pic>
        <p:nvPicPr>
          <p:cNvPr id="3" name="八角楼的灯光 截取视频.mp3">
            <a:hlinkClick r:id="" action="ppaction://media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9159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412750" y="896938"/>
            <a:ext cx="1554163" cy="482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2700" kern="10" spc="-27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  <a:cs typeface="+mn-ea"/>
              </a:rPr>
              <a:t>连一连：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89038" y="3868738"/>
            <a:ext cx="7488237" cy="7016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1" hangingPunct="1">
              <a:lnSpc>
                <a:spcPct val="80000"/>
              </a:lnSpc>
              <a:buFont typeface="Arial" pitchFamily="34" charset="0"/>
              <a:buNone/>
            </a:pP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寒冬腊月  夜幕降临   八角楼   清油灯</a:t>
            </a:r>
          </a:p>
        </p:txBody>
      </p:sp>
      <p:cxnSp>
        <p:nvCxnSpPr>
          <p:cNvPr id="11269" name="直接连接符 7"/>
          <p:cNvCxnSpPr>
            <a:cxnSpLocks noChangeShapeType="1"/>
          </p:cNvCxnSpPr>
          <p:nvPr/>
        </p:nvCxnSpPr>
        <p:spPr bwMode="auto">
          <a:xfrm flipV="1">
            <a:off x="2108200" y="3124200"/>
            <a:ext cx="5127625" cy="7445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1" name="直接连接符 9"/>
          <p:cNvCxnSpPr>
            <a:cxnSpLocks noChangeShapeType="1"/>
          </p:cNvCxnSpPr>
          <p:nvPr/>
        </p:nvCxnSpPr>
        <p:spPr bwMode="auto">
          <a:xfrm flipH="1" flipV="1">
            <a:off x="1966913" y="3070225"/>
            <a:ext cx="1812925" cy="787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5" name="直接连接符 20"/>
          <p:cNvCxnSpPr>
            <a:cxnSpLocks noChangeShapeType="1"/>
          </p:cNvCxnSpPr>
          <p:nvPr/>
        </p:nvCxnSpPr>
        <p:spPr bwMode="auto">
          <a:xfrm flipH="1" flipV="1">
            <a:off x="4064000" y="3060700"/>
            <a:ext cx="3387725" cy="808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7" name="直接连接符 24"/>
          <p:cNvCxnSpPr>
            <a:cxnSpLocks noChangeShapeType="1"/>
          </p:cNvCxnSpPr>
          <p:nvPr/>
        </p:nvCxnSpPr>
        <p:spPr bwMode="auto">
          <a:xfrm flipH="1">
            <a:off x="5940425" y="3124200"/>
            <a:ext cx="0" cy="7445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</p:cxnSp>
      <p:pic>
        <p:nvPicPr>
          <p:cNvPr id="1332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9038" y="1795463"/>
            <a:ext cx="17272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6413" y="1827213"/>
            <a:ext cx="16510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44850" y="1795463"/>
            <a:ext cx="14986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2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11750" y="1827213"/>
            <a:ext cx="1600200" cy="1144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55" name="Group 15"/>
          <p:cNvGraphicFramePr>
            <a:graphicFrameLocks noGrp="1"/>
          </p:cNvGraphicFramePr>
          <p:nvPr/>
        </p:nvGraphicFramePr>
        <p:xfrm>
          <a:off x="1433513" y="1779588"/>
          <a:ext cx="6420420" cy="2016224"/>
        </p:xfrm>
        <a:graphic>
          <a:graphicData uri="http://schemas.openxmlformats.org/drawingml/2006/table">
            <a:tbl>
              <a:tblPr/>
              <a:tblGrid>
                <a:gridCol w="6420420"/>
              </a:tblGrid>
              <a:tr h="2016224">
                <a:tc>
                  <a:txBody>
                    <a:bodyPr/>
                    <a:lstStyle/>
                    <a:p>
                      <a:pPr marL="0" marR="0" lvl="0" indent="457200" algn="l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7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《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八角楼上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》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是讲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　　　　</a:t>
                      </a:r>
                      <a:r>
                        <a:rPr kumimoji="0" lang="en-US" altLang="zh-CN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r>
                        <a:rPr kumimoji="0" lang="zh-CN" altLang="en-US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在井冈山上艰苦斗争的年代，忘我工作，指导中国革命从胜利走向胜利的事。</a:t>
                      </a:r>
                    </a:p>
                  </a:txBody>
                  <a:tcPr marL="68579" marR="68579" marT="34302" marB="34302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295" name="WordArt 2"/>
          <p:cNvSpPr>
            <a:spLocks noChangeArrowheads="1" noChangeShapeType="1" noTextEdit="1"/>
          </p:cNvSpPr>
          <p:nvPr/>
        </p:nvSpPr>
        <p:spPr bwMode="auto">
          <a:xfrm>
            <a:off x="363140" y="965598"/>
            <a:ext cx="1553766" cy="482203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eaLnBrk="1" fontAlgn="auto" hangingPunct="1">
              <a:defRPr/>
            </a:pPr>
            <a:r>
              <a:rPr lang="zh-CN" altLang="en-US" sz="2700" kern="10" spc="-27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itchFamily="2" charset="-122"/>
                <a:cs typeface="+mn-cs"/>
              </a:rPr>
              <a:t>填一填</a:t>
            </a:r>
            <a:r>
              <a:rPr lang="en-US" altLang="zh-CN" sz="2700" kern="10" spc="-270">
                <a:ln w="12700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itchFamily="2" charset="-122"/>
                <a:cs typeface="+mn-cs"/>
              </a:rPr>
              <a:t>:</a:t>
            </a:r>
            <a:endParaRPr lang="zh-CN" altLang="en-US" sz="2700" kern="10" spc="-270">
              <a:ln w="12700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itchFamily="2" charset="-122"/>
              <a:cs typeface="+mn-cs"/>
            </a:endParaRPr>
          </a:p>
        </p:txBody>
      </p:sp>
      <p:sp>
        <p:nvSpPr>
          <p:cNvPr id="12293" name="矩形 9"/>
          <p:cNvSpPr>
            <a:spLocks noChangeArrowheads="1"/>
          </p:cNvSpPr>
          <p:nvPr/>
        </p:nvSpPr>
        <p:spPr bwMode="auto">
          <a:xfrm>
            <a:off x="5278438" y="1892300"/>
            <a:ext cx="122078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毛主席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38" y="700088"/>
            <a:ext cx="60055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2141538" y="1069975"/>
            <a:ext cx="502285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41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15.</a:t>
            </a:r>
            <a:r>
              <a:rPr lang="zh-CN" altLang="en-US" sz="41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八角楼上</a:t>
            </a:r>
          </a:p>
        </p:txBody>
      </p:sp>
      <p:sp>
        <p:nvSpPr>
          <p:cNvPr id="15364" name="文本框 1"/>
          <p:cNvSpPr txBox="1">
            <a:spLocks noChangeArrowheads="1"/>
          </p:cNvSpPr>
          <p:nvPr/>
        </p:nvSpPr>
        <p:spPr bwMode="auto">
          <a:xfrm>
            <a:off x="4043363" y="2571750"/>
            <a:ext cx="16208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第二课时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738188"/>
            <a:ext cx="734377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1223963" y="1554163"/>
            <a:ext cx="6913562" cy="69215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700" b="1">
                <a:latin typeface="+mj-ea"/>
                <a:ea typeface="+mj-ea"/>
                <a:cs typeface="+mn-cs"/>
              </a:rPr>
              <a:t>        </a:t>
            </a:r>
            <a:r>
              <a:rPr lang="zh-CN" altLang="en-US" sz="3200" b="1">
                <a:latin typeface="+mj-ea"/>
                <a:ea typeface="+mj-ea"/>
                <a:cs typeface="+mn-cs"/>
              </a:rPr>
              <a:t>毛主席是怎样工作的呢？</a:t>
            </a:r>
          </a:p>
        </p:txBody>
      </p:sp>
      <p:sp>
        <p:nvSpPr>
          <p:cNvPr id="14340" name="矩形 4"/>
          <p:cNvSpPr>
            <a:spLocks noChangeArrowheads="1"/>
          </p:cNvSpPr>
          <p:nvPr/>
        </p:nvSpPr>
        <p:spPr bwMode="auto">
          <a:xfrm>
            <a:off x="3287713" y="2708275"/>
            <a:ext cx="26352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找出来读一读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003800" y="2554288"/>
            <a:ext cx="3600450" cy="914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98538" y="1074738"/>
            <a:ext cx="80105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每当夜幕降临的时候，八角楼上的灯就亮了。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1924050"/>
            <a:ext cx="33877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003800" y="2554288"/>
            <a:ext cx="37084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毛主席天天夜以继日地紧张工作。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434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971550" y="1300163"/>
            <a:ext cx="7235825" cy="1454150"/>
          </a:xfrm>
          <a:prstGeom prst="rect">
            <a:avLst/>
          </a:prstGeom>
          <a:noFill/>
          <a:ln w="12700">
            <a:noFill/>
            <a:prstDash val="dash"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    “每当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时候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就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……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”换个词意思不变，还可以怎样说？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31913" y="3148013"/>
            <a:ext cx="6731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只要天一黑，八角楼上的灯就亮了。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1187450" y="2211388"/>
            <a:ext cx="6908800" cy="131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 这是个寒冬腊月的深夜</a:t>
            </a: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毛主席穿着单军衣</a:t>
            </a: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披着薄毯子</a:t>
            </a:r>
            <a:r>
              <a:rPr lang="en-US" altLang="zh-CN" sz="27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坐在竹椅上写文章。</a:t>
            </a:r>
            <a:endParaRPr lang="en-US" altLang="zh-CN" sz="27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3538" y="2336800"/>
            <a:ext cx="1439862" cy="5191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331788" y="1074738"/>
            <a:ext cx="3735387" cy="666750"/>
          </a:xfrm>
          <a:prstGeom prst="cloudCallout">
            <a:avLst>
              <a:gd name="adj1" fmla="val 40736"/>
              <a:gd name="adj2" fmla="val 140940"/>
            </a:avLst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冬天最冷的时候 。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161213" y="2336800"/>
            <a:ext cx="431800" cy="4333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443163" y="3006725"/>
            <a:ext cx="431800" cy="4333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364163" y="3795713"/>
            <a:ext cx="26511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 anchor="ctr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单、薄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厚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7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38" y="700088"/>
            <a:ext cx="60055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507" name="Rectangle 4"/>
          <p:cNvSpPr>
            <a:spLocks noChangeArrowheads="1"/>
          </p:cNvSpPr>
          <p:nvPr/>
        </p:nvSpPr>
        <p:spPr bwMode="auto">
          <a:xfrm>
            <a:off x="1817688" y="1573213"/>
            <a:ext cx="5346700" cy="1176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  他右手握着笔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左手轻轻地拨了拨灯芯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灯光更加明亮了。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ChangeArrowheads="1"/>
          </p:cNvSpPr>
          <p:nvPr/>
        </p:nvSpPr>
        <p:spPr bwMode="auto">
          <a:xfrm>
            <a:off x="1362075" y="2047875"/>
            <a:ext cx="6738938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凝视这星星之火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毛主席在沉思</a:t>
            </a:r>
            <a:r>
              <a:rPr lang="en-US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连毯子滑落下来也没觉察到。</a:t>
            </a:r>
            <a:endParaRPr lang="zh-CN" altLang="zh-CN" sz="2800"/>
          </a:p>
        </p:txBody>
      </p:sp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1784350" y="1179513"/>
            <a:ext cx="1397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endParaRPr lang="zh-CN" altLang="en-US" b="1">
              <a:latin typeface="Arial" pitchFamily="34" charset="0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611188" y="817563"/>
            <a:ext cx="3678237" cy="1230312"/>
          </a:xfrm>
          <a:prstGeom prst="cloudCallout">
            <a:avLst>
              <a:gd name="adj1" fmla="val 44847"/>
              <a:gd name="adj2" fmla="val 55782"/>
            </a:avLst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指什么？为什么这么说呢？ 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5313" y="2208213"/>
            <a:ext cx="1439862" cy="519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2638" y="2197100"/>
            <a:ext cx="719137" cy="5191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6325" y="2195513"/>
            <a:ext cx="719138" cy="5191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5311775" y="3273425"/>
            <a:ext cx="23479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凝视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注视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311775" y="3795713"/>
            <a:ext cx="23479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沉思</a:t>
            </a:r>
            <a:r>
              <a:rPr lang="en-US" altLang="zh-CN" sz="2800" b="1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深思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1116013" y="804863"/>
            <a:ext cx="7272337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就在这盏清油灯下，毛主席写下了许多光辉著作，指明了中国革命胜利的道路。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2117725"/>
            <a:ext cx="3816350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0" presetClass="entr" presetSubtype="0" fill="hold" grpId="0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4938" y="700088"/>
            <a:ext cx="60055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3" name="Text Box 5"/>
          <p:cNvSpPr txBox="1">
            <a:spLocks noChangeArrowheads="1"/>
          </p:cNvSpPr>
          <p:nvPr/>
        </p:nvSpPr>
        <p:spPr bwMode="auto">
          <a:xfrm>
            <a:off x="2141538" y="1069975"/>
            <a:ext cx="502285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41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15.</a:t>
            </a:r>
            <a:r>
              <a:rPr lang="zh-CN" altLang="en-US" sz="41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八角楼上</a:t>
            </a:r>
          </a:p>
        </p:txBody>
      </p:sp>
      <p:sp>
        <p:nvSpPr>
          <p:cNvPr id="5124" name="文本框 1"/>
          <p:cNvSpPr txBox="1">
            <a:spLocks noChangeArrowheads="1"/>
          </p:cNvSpPr>
          <p:nvPr/>
        </p:nvSpPr>
        <p:spPr bwMode="auto">
          <a:xfrm>
            <a:off x="4043363" y="2571750"/>
            <a:ext cx="1620837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第一课时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4067175" y="1274763"/>
            <a:ext cx="447833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    这就是我们的伟大领袖毛主席！</a:t>
            </a: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1871663" y="3165475"/>
            <a:ext cx="5384800" cy="1230313"/>
          </a:xfrm>
          <a:prstGeom prst="cloudCallout">
            <a:avLst>
              <a:gd name="adj1" fmla="val 22505"/>
              <a:gd name="adj2" fmla="val -81787"/>
            </a:avLst>
          </a:prstGeom>
          <a:noFill/>
          <a:ln w="3175">
            <a:solidFill>
              <a:srgbClr val="000000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400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“这”指的是什么？能不能把它带进句子中去？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3588" y="1216025"/>
            <a:ext cx="310515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>
            <a:spLocks noChangeArrowheads="1"/>
          </p:cNvSpPr>
          <p:nvPr/>
        </p:nvSpPr>
        <p:spPr bwMode="auto">
          <a:xfrm>
            <a:off x="2987675" y="1765300"/>
            <a:ext cx="573246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    “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不畏艰苦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忘我工作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27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为劳动人民谋幸福的人</a:t>
            </a:r>
            <a:r>
              <a:rPr lang="zh-CN" altLang="en-US" sz="2700" b="1">
                <a:latin typeface="楷体" pitchFamily="49" charset="-122"/>
                <a:ea typeface="楷体" pitchFamily="49" charset="-122"/>
              </a:rPr>
              <a:t>”就是我们的伟大领袖毛主席。</a:t>
            </a: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8163" y="1160463"/>
            <a:ext cx="23971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八角楼的灯光.mp3">
            <a:hlinkClick r:id="" action="ppaction://media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7388" y="35782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3975" y="555625"/>
            <a:ext cx="9197975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149475" y="1916113"/>
            <a:ext cx="4464050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bg1"/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0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八角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楼</a:t>
            </a: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年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代</a:t>
            </a:r>
            <a:r>
              <a:rPr lang="zh-CN" altLang="zh-CN" sz="30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  <a:sym typeface="+mn-ea"/>
              </a:rPr>
              <a:t>  </a:t>
            </a:r>
            <a:r>
              <a:rPr lang="en-US" altLang="zh-CN" sz="30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lang="zh-CN" altLang="en-US" sz="3000" b="1">
                <a:latin typeface="楷体" pitchFamily="49" charset="-122"/>
                <a:ea typeface="楷体" pitchFamily="49" charset="-122"/>
                <a:sym typeface="+mn-ea"/>
              </a:rPr>
              <a:t>深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+mn-ea"/>
              </a:rPr>
              <a:t>夜</a:t>
            </a:r>
            <a:endParaRPr lang="en-US" altLang="zh-CN" sz="3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0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0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披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着</a:t>
            </a: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轻轻</a:t>
            </a:r>
            <a:r>
              <a:rPr lang="en-US" altLang="zh-CN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000" b="1">
                <a:latin typeface="楷体" pitchFamily="49" charset="-122"/>
                <a:ea typeface="楷体" pitchFamily="49" charset="-122"/>
              </a:rPr>
              <a:t>胜</a:t>
            </a:r>
            <a:r>
              <a:rPr lang="zh-CN" altLang="en-US" sz="3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利</a:t>
            </a:r>
            <a:endParaRPr lang="zh-CN" altLang="en-US" sz="30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148" name="WordArt 2"/>
          <p:cNvSpPr>
            <a:spLocks noChangeArrowheads="1" noChangeShapeType="1" noTextEdit="1"/>
          </p:cNvSpPr>
          <p:nvPr/>
        </p:nvSpPr>
        <p:spPr bwMode="auto">
          <a:xfrm>
            <a:off x="901700" y="1058863"/>
            <a:ext cx="1392238" cy="482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2700" kern="10" spc="-27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  <a:cs typeface="+mn-ea"/>
              </a:rPr>
              <a:t>我会写：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687388"/>
            <a:ext cx="7704138" cy="400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547813" y="2066925"/>
            <a:ext cx="6192837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13500000" algn="ctr" rotWithShape="0">
              <a:schemeClr val="bg1"/>
            </a:outerShdw>
          </a:effectLst>
        </p:spPr>
        <p:txBody>
          <a:bodyPr lIns="68580" tIns="34290" rIns="68580" bIns="34290" anchor="ctr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斗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争</a:t>
            </a:r>
            <a:r>
              <a:rPr lang="zh-CN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腊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月</a:t>
            </a:r>
            <a:r>
              <a:rPr lang="zh-CN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夜幕降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临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文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章</a:t>
            </a:r>
            <a:endParaRPr lang="en-US" altLang="zh-CN" sz="33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握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笔</a:t>
            </a:r>
            <a:r>
              <a:rPr lang="zh-CN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凝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视</a:t>
            </a:r>
            <a:r>
              <a:rPr lang="zh-CN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察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觉</a:t>
            </a:r>
            <a:r>
              <a:rPr lang="en-US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清</a:t>
            </a:r>
            <a:r>
              <a:rPr lang="zh-CN" altLang="en-US" sz="33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油</a:t>
            </a:r>
            <a:r>
              <a:rPr lang="zh-CN" altLang="en-US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灯 </a:t>
            </a:r>
            <a:r>
              <a:rPr lang="zh-CN" altLang="zh-CN" sz="3300" b="1">
                <a:solidFill>
                  <a:srgbClr val="076123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3300" b="1">
              <a:solidFill>
                <a:srgbClr val="076123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172" name="WordArt 2"/>
          <p:cNvSpPr>
            <a:spLocks noChangeArrowheads="1" noChangeShapeType="1" noTextEdit="1"/>
          </p:cNvSpPr>
          <p:nvPr/>
        </p:nvSpPr>
        <p:spPr bwMode="auto">
          <a:xfrm>
            <a:off x="1547813" y="1439863"/>
            <a:ext cx="1392237" cy="482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2700" kern="10" spc="-27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+mn-ea"/>
                <a:cs typeface="+mn-ea"/>
              </a:rPr>
              <a:t>我会认：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7"/>
          <p:cNvGrpSpPr>
            <a:grpSpLocks/>
          </p:cNvGrpSpPr>
          <p:nvPr/>
        </p:nvGrpSpPr>
        <p:grpSpPr bwMode="auto">
          <a:xfrm>
            <a:off x="4484688" y="2192338"/>
            <a:ext cx="841375" cy="723900"/>
            <a:chOff x="785787" y="1697700"/>
            <a:chExt cx="2214578" cy="780547"/>
          </a:xfrm>
        </p:grpSpPr>
        <p:sp>
          <p:nvSpPr>
            <p:cNvPr id="3" name="圆角矩形 2"/>
            <p:cNvSpPr/>
            <p:nvPr/>
          </p:nvSpPr>
          <p:spPr>
            <a:xfrm>
              <a:off x="785787" y="1714488"/>
              <a:ext cx="2214578" cy="746974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/>
            </a:p>
          </p:txBody>
        </p:sp>
        <p:sp>
          <p:nvSpPr>
            <p:cNvPr id="8209" name="矩形 3"/>
            <p:cNvSpPr>
              <a:spLocks noChangeArrowheads="1"/>
            </p:cNvSpPr>
            <p:nvPr/>
          </p:nvSpPr>
          <p:spPr bwMode="auto">
            <a:xfrm>
              <a:off x="998599" y="1697700"/>
              <a:ext cx="1302818" cy="780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4100" b="1">
                  <a:solidFill>
                    <a:srgbClr val="000000"/>
                  </a:solidFill>
                  <a:latin typeface="楷体" pitchFamily="49" charset="-122"/>
                  <a:ea typeface="楷体" pitchFamily="49" charset="-122"/>
                </a:rPr>
                <a:t>降 </a:t>
              </a:r>
            </a:p>
          </p:txBody>
        </p:sp>
      </p:grpSp>
      <p:grpSp>
        <p:nvGrpSpPr>
          <p:cNvPr id="6" name="组合 10"/>
          <p:cNvGrpSpPr/>
          <p:nvPr/>
        </p:nvGrpSpPr>
        <p:grpSpPr>
          <a:xfrm>
            <a:off x="742586" y="2109802"/>
            <a:ext cx="864101" cy="723275"/>
            <a:chOff x="3857621" y="1638122"/>
            <a:chExt cx="1714511" cy="835137"/>
          </a:xfrm>
          <a:solidFill>
            <a:srgbClr val="00B0F0"/>
          </a:solidFill>
        </p:grpSpPr>
        <p:sp>
          <p:nvSpPr>
            <p:cNvPr id="12" name="圆角矩形 11"/>
            <p:cNvSpPr/>
            <p:nvPr/>
          </p:nvSpPr>
          <p:spPr>
            <a:xfrm>
              <a:off x="3857621" y="1714488"/>
              <a:ext cx="1714511" cy="746974"/>
            </a:xfrm>
            <a:prstGeom prst="roundRect">
              <a:avLst/>
            </a:prstGeom>
            <a:grpFill/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87377" y="1638122"/>
              <a:ext cx="704822" cy="83513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defRPr/>
              </a:pPr>
              <a:r>
                <a:rPr lang="zh-CN" altLang="en-US" sz="41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觉</a:t>
              </a:r>
            </a:p>
          </p:txBody>
        </p:sp>
      </p:grpSp>
      <p:sp>
        <p:nvSpPr>
          <p:cNvPr id="9" name="左大括号 8"/>
          <p:cNvSpPr/>
          <p:nvPr/>
        </p:nvSpPr>
        <p:spPr>
          <a:xfrm>
            <a:off x="5438775" y="1847850"/>
            <a:ext cx="360363" cy="1300163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970588" y="1658938"/>
            <a:ext cx="9223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汉语拼音"/>
                <a:cs typeface="汉语拼音"/>
              </a:rPr>
              <a:t>jiàng</a:t>
            </a:r>
            <a:endParaRPr lang="zh-CN" altLang="en-US" sz="2400">
              <a:solidFill>
                <a:srgbClr val="FF0000"/>
              </a:solidFill>
              <a:latin typeface="汉语拼音"/>
              <a:cs typeface="汉语拼音"/>
            </a:endParaRPr>
          </a:p>
        </p:txBody>
      </p:sp>
      <p:sp>
        <p:nvSpPr>
          <p:cNvPr id="22" name="左大括号 21"/>
          <p:cNvSpPr/>
          <p:nvPr/>
        </p:nvSpPr>
        <p:spPr>
          <a:xfrm>
            <a:off x="1704975" y="1789113"/>
            <a:ext cx="360363" cy="1319212"/>
          </a:xfrm>
          <a:prstGeom prst="leftBrac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155825" y="1684338"/>
            <a:ext cx="644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汉语拼音"/>
                <a:cs typeface="汉语拼音"/>
              </a:rPr>
              <a:t>jué</a:t>
            </a:r>
            <a:endParaRPr lang="zh-CN" altLang="en-US" sz="2400">
              <a:solidFill>
                <a:srgbClr val="FF0000"/>
              </a:solidFill>
              <a:latin typeface="汉语拼音"/>
              <a:cs typeface="汉语拼音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55825" y="2763838"/>
            <a:ext cx="744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汉语拼音"/>
                <a:cs typeface="汉语拼音"/>
              </a:rPr>
              <a:t>jiào</a:t>
            </a:r>
            <a:endParaRPr lang="zh-CN" altLang="en-US" sz="2400">
              <a:solidFill>
                <a:srgbClr val="FF0000"/>
              </a:solidFill>
              <a:latin typeface="汉语拼音"/>
              <a:cs typeface="汉语拼音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984875" y="2732088"/>
            <a:ext cx="9699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汉语拼音"/>
                <a:cs typeface="汉语拼音"/>
              </a:rPr>
              <a:t>xiáng</a:t>
            </a:r>
            <a:endParaRPr lang="zh-CN" altLang="en-US" sz="2400">
              <a:solidFill>
                <a:srgbClr val="FF0000"/>
              </a:solidFill>
              <a:latin typeface="汉语拼音"/>
              <a:cs typeface="汉语拼音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978650" y="1670050"/>
            <a:ext cx="16208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夜幕降临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064375" y="2700338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投降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917825" y="1670050"/>
            <a:ext cx="9048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察觉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917825" y="2713038"/>
            <a:ext cx="904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睡觉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22" grpId="0" animBg="1"/>
      <p:bldP spid="23" grpId="0"/>
      <p:bldP spid="24" grpId="0"/>
      <p:bldP spid="25" grpId="0"/>
      <p:bldP spid="11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图片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1113" y="735013"/>
            <a:ext cx="659606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 descr="边框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8" y="965200"/>
            <a:ext cx="2374900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文本框 3"/>
          <p:cNvSpPr txBox="1">
            <a:spLocks noChangeArrowheads="1"/>
          </p:cNvSpPr>
          <p:nvPr/>
        </p:nvSpPr>
        <p:spPr bwMode="auto">
          <a:xfrm>
            <a:off x="3714750" y="1071563"/>
            <a:ext cx="200501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dist" eaLnBrk="1" hangingPunct="1"/>
            <a:r>
              <a:rPr lang="zh-CN" altLang="en-US" sz="2100" b="1">
                <a:latin typeface="微软雅黑" pitchFamily="34" charset="-122"/>
                <a:ea typeface="微软雅黑" pitchFamily="34" charset="-122"/>
              </a:rPr>
              <a:t>理解词语的方法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124075" y="1663700"/>
            <a:ext cx="5273675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 anchor="ctr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en-US" altLang="zh-CN" b="1">
                <a:latin typeface="楷体" pitchFamily="49" charset="-122"/>
                <a:ea typeface="楷体" pitchFamily="49" charset="-122"/>
              </a:rPr>
              <a:t>  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100" b="1">
                <a:latin typeface="楷体" pitchFamily="49" charset="-122"/>
                <a:ea typeface="楷体" pitchFamily="49" charset="-122"/>
              </a:rPr>
              <a:t>查字典或词典、联系上下文、从理解重点字入手。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     </a:t>
            </a:r>
          </a:p>
          <a:p>
            <a:pPr indent="355600">
              <a:lnSpc>
                <a:spcPct val="150000"/>
              </a:lnSpc>
            </a:pP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  2.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有的词语应该理解在文中指什么。</a:t>
            </a:r>
          </a:p>
          <a:p>
            <a:pPr indent="355600">
              <a:lnSpc>
                <a:spcPct val="150000"/>
              </a:lnSpc>
            </a:pP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  3.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有的词语不仅要弄清它的意思，还要想一想这个词用在什么场合。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3"/>
          <p:cNvSpPr>
            <a:spLocks noChangeArrowheads="1"/>
          </p:cNvSpPr>
          <p:nvPr/>
        </p:nvSpPr>
        <p:spPr bwMode="auto">
          <a:xfrm>
            <a:off x="900113" y="730250"/>
            <a:ext cx="7416800" cy="3929063"/>
          </a:xfrm>
          <a:prstGeom prst="roundRect">
            <a:avLst>
              <a:gd name="adj" fmla="val 8815"/>
            </a:avLst>
          </a:prstGeom>
          <a:solidFill>
            <a:schemeClr val="bg1"/>
          </a:solidFill>
          <a:ln w="38100">
            <a:solidFill>
              <a:srgbClr val="FF99FF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pPr eaLnBrk="1" hangingPunct="1"/>
            <a:endParaRPr lang="zh-CN" altLang="en-US">
              <a:latin typeface="Arial" pitchFamily="34" charset="0"/>
            </a:endParaRPr>
          </a:p>
        </p:txBody>
      </p:sp>
      <p:grpSp>
        <p:nvGrpSpPr>
          <p:cNvPr id="10243" name="Group 9"/>
          <p:cNvGrpSpPr>
            <a:grpSpLocks/>
          </p:cNvGrpSpPr>
          <p:nvPr/>
        </p:nvGrpSpPr>
        <p:grpSpPr bwMode="auto">
          <a:xfrm rot="-2096692">
            <a:off x="1011238" y="1006475"/>
            <a:ext cx="639762" cy="346075"/>
            <a:chOff x="0" y="0"/>
            <a:chExt cx="648" cy="377"/>
          </a:xfrm>
        </p:grpSpPr>
        <p:sp>
          <p:nvSpPr>
            <p:cNvPr id="10249" name="AutoShape 10"/>
            <p:cNvSpPr>
              <a:spLocks noChangeArrowheads="1"/>
            </p:cNvSpPr>
            <p:nvPr/>
          </p:nvSpPr>
          <p:spPr bwMode="auto">
            <a:xfrm rot="5400000">
              <a:off x="268" y="24"/>
              <a:ext cx="373" cy="3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>
              <a:solidFill>
                <a:srgbClr val="CC99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0" name="AutoShape 11"/>
            <p:cNvSpPr>
              <a:spLocks noChangeArrowheads="1"/>
            </p:cNvSpPr>
            <p:nvPr/>
          </p:nvSpPr>
          <p:spPr bwMode="auto">
            <a:xfrm rot="-5400000">
              <a:off x="35" y="25"/>
              <a:ext cx="373" cy="325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w 21600"/>
                <a:gd name="T21" fmla="*/ 0 h 21600"/>
                <a:gd name="T22" fmla="*/ 0 w 21600"/>
                <a:gd name="T23" fmla="*/ 0 h 21600"/>
                <a:gd name="T24" fmla="*/ 0 w 21600"/>
                <a:gd name="T25" fmla="*/ 0 h 216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rgbClr val="FFCCFF"/>
            </a:solidFill>
            <a:ln w="9525">
              <a:solidFill>
                <a:srgbClr val="CC99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51" name="Oval 12"/>
            <p:cNvSpPr>
              <a:spLocks noChangeArrowheads="1"/>
            </p:cNvSpPr>
            <p:nvPr/>
          </p:nvSpPr>
          <p:spPr bwMode="auto">
            <a:xfrm>
              <a:off x="371" y="15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2" name="Oval 13"/>
            <p:cNvSpPr>
              <a:spLocks noChangeArrowheads="1"/>
            </p:cNvSpPr>
            <p:nvPr/>
          </p:nvSpPr>
          <p:spPr bwMode="auto">
            <a:xfrm>
              <a:off x="115" y="55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3" name="Oval 14"/>
            <p:cNvSpPr>
              <a:spLocks noChangeArrowheads="1"/>
            </p:cNvSpPr>
            <p:nvPr/>
          </p:nvSpPr>
          <p:spPr bwMode="auto">
            <a:xfrm>
              <a:off x="151" y="210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4" name="Oval 15"/>
            <p:cNvSpPr>
              <a:spLocks noChangeArrowheads="1"/>
            </p:cNvSpPr>
            <p:nvPr/>
          </p:nvSpPr>
          <p:spPr bwMode="auto">
            <a:xfrm>
              <a:off x="475" y="1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5" name="Oval 16"/>
            <p:cNvSpPr>
              <a:spLocks noChangeArrowheads="1"/>
            </p:cNvSpPr>
            <p:nvPr/>
          </p:nvSpPr>
          <p:spPr bwMode="auto">
            <a:xfrm>
              <a:off x="558" y="22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6" name="Oval 17"/>
            <p:cNvSpPr>
              <a:spLocks noChangeArrowheads="1"/>
            </p:cNvSpPr>
            <p:nvPr/>
          </p:nvSpPr>
          <p:spPr bwMode="auto">
            <a:xfrm>
              <a:off x="250" y="82"/>
              <a:ext cx="173" cy="228"/>
            </a:xfrm>
            <a:prstGeom prst="ellipse">
              <a:avLst/>
            </a:prstGeom>
            <a:solidFill>
              <a:srgbClr val="FFCCFF"/>
            </a:solid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7" name="Oval 18"/>
            <p:cNvSpPr>
              <a:spLocks noChangeArrowheads="1"/>
            </p:cNvSpPr>
            <p:nvPr/>
          </p:nvSpPr>
          <p:spPr bwMode="auto">
            <a:xfrm>
              <a:off x="0" y="192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10258" name="Oval 19"/>
            <p:cNvSpPr>
              <a:spLocks noChangeArrowheads="1"/>
            </p:cNvSpPr>
            <p:nvPr/>
          </p:nvSpPr>
          <p:spPr bwMode="auto">
            <a:xfrm>
              <a:off x="246" y="108"/>
              <a:ext cx="90" cy="90"/>
            </a:xfrm>
            <a:prstGeom prst="ellipse">
              <a:avLst/>
            </a:prstGeom>
            <a:solidFill>
              <a:schemeClr val="bg1">
                <a:alpha val="50195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>
                <a:latin typeface="Arial" pitchFamily="34" charset="0"/>
              </a:endParaRPr>
            </a:p>
          </p:txBody>
        </p:sp>
      </p:grpSp>
      <p:sp>
        <p:nvSpPr>
          <p:cNvPr id="10244" name="Text Box 14"/>
          <p:cNvSpPr txBox="1">
            <a:spLocks noChangeArrowheads="1"/>
          </p:cNvSpPr>
          <p:nvPr/>
        </p:nvSpPr>
        <p:spPr bwMode="auto">
          <a:xfrm>
            <a:off x="1366838" y="1851025"/>
            <a:ext cx="634682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①夜晚来临，天空像被幕布盖住一样。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(        ) </a:t>
            </a:r>
          </a:p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②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一年中最冷的时候。      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(        )    </a:t>
            </a:r>
          </a:p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③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与“厚”相对。    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(        )    </a:t>
            </a:r>
          </a:p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④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集中注意力看。    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(        )</a:t>
            </a:r>
          </a:p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⑤</a:t>
            </a: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深思。            </a:t>
            </a:r>
            <a:r>
              <a:rPr lang="en-US" altLang="zh-CN" sz="2100" b="1">
                <a:latin typeface="楷体" pitchFamily="49" charset="-122"/>
                <a:ea typeface="楷体" pitchFamily="49" charset="-122"/>
              </a:rPr>
              <a:t>(        ) </a:t>
            </a:r>
          </a:p>
          <a:p>
            <a:pPr eaLnBrk="1" hangingPunct="1">
              <a:lnSpc>
                <a:spcPts val="2200"/>
              </a:lnSpc>
              <a:spcBef>
                <a:spcPct val="50000"/>
              </a:spcBef>
            </a:pPr>
            <a:r>
              <a:rPr lang="zh-CN" altLang="en-US" sz="2100" b="1">
                <a:latin typeface="楷体" pitchFamily="49" charset="-122"/>
                <a:ea typeface="楷体" pitchFamily="49" charset="-122"/>
              </a:rPr>
              <a:t>⑥发觉，感觉。   （        ）</a:t>
            </a: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1185863" y="1379538"/>
            <a:ext cx="3162300" cy="392112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68580" tIns="34290" rIns="68580" bIns="34290" anchor="ctr">
            <a:spAutoFit/>
          </a:bodyPr>
          <a:lstStyle/>
          <a:p>
            <a:pPr fontAlgn="auto">
              <a:defRPr/>
            </a:pPr>
            <a:r>
              <a:rPr lang="zh-CN" altLang="en-US" sz="2100">
                <a:latin typeface="+mn-lt"/>
                <a:cs typeface="+mn-cs"/>
              </a:rPr>
              <a:t>根据意思说出对应词语。 </a:t>
            </a:r>
          </a:p>
        </p:txBody>
      </p:sp>
      <p:pic>
        <p:nvPicPr>
          <p:cNvPr id="10246" name="Picture 3" descr="边框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8700" y="790575"/>
            <a:ext cx="1836738" cy="58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文本框 3"/>
          <p:cNvSpPr txBox="1">
            <a:spLocks noChangeArrowheads="1"/>
          </p:cNvSpPr>
          <p:nvPr/>
        </p:nvSpPr>
        <p:spPr bwMode="auto">
          <a:xfrm>
            <a:off x="3783013" y="911225"/>
            <a:ext cx="1471612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pPr algn="dist" eaLnBrk="1" hangingPunct="1"/>
            <a:r>
              <a:rPr lang="zh-CN" altLang="en-US" sz="2100" b="1">
                <a:latin typeface="微软雅黑" pitchFamily="34" charset="-122"/>
                <a:ea typeface="微软雅黑" pitchFamily="34" charset="-122"/>
              </a:rPr>
              <a:t>猜猜我是谁</a:t>
            </a:r>
          </a:p>
        </p:txBody>
      </p:sp>
      <p:pic>
        <p:nvPicPr>
          <p:cNvPr id="31761" name="New picture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201400" y="115697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3"/>
          <p:cNvGrpSpPr>
            <a:grpSpLocks/>
          </p:cNvGrpSpPr>
          <p:nvPr/>
        </p:nvGrpSpPr>
        <p:grpSpPr bwMode="auto">
          <a:xfrm>
            <a:off x="1479550" y="2413000"/>
            <a:ext cx="809625" cy="755650"/>
            <a:chOff x="2426" y="1253"/>
            <a:chExt cx="1815" cy="1814"/>
          </a:xfrm>
        </p:grpSpPr>
        <p:sp>
          <p:nvSpPr>
            <p:cNvPr id="11290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1291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2" name="Line 6"/>
            <p:cNvSpPr>
              <a:spLocks noChangeShapeType="1"/>
            </p:cNvSpPr>
            <p:nvPr/>
          </p:nvSpPr>
          <p:spPr bwMode="auto">
            <a:xfrm flipH="1"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1267" name="Picture 3" descr="边框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4425" y="898525"/>
            <a:ext cx="160655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 Box 2"/>
          <p:cNvSpPr txBox="1">
            <a:spLocks noChangeArrowheads="1"/>
          </p:cNvSpPr>
          <p:nvPr/>
        </p:nvSpPr>
        <p:spPr bwMode="auto">
          <a:xfrm>
            <a:off x="3762375" y="1006475"/>
            <a:ext cx="13747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会写的字</a:t>
            </a:r>
          </a:p>
        </p:txBody>
      </p:sp>
      <p:grpSp>
        <p:nvGrpSpPr>
          <p:cNvPr id="11269" name="Group 3"/>
          <p:cNvGrpSpPr>
            <a:grpSpLocks/>
          </p:cNvGrpSpPr>
          <p:nvPr/>
        </p:nvGrpSpPr>
        <p:grpSpPr bwMode="auto">
          <a:xfrm>
            <a:off x="2505075" y="2413000"/>
            <a:ext cx="809625" cy="755650"/>
            <a:chOff x="2426" y="1253"/>
            <a:chExt cx="1815" cy="1814"/>
          </a:xfrm>
        </p:grpSpPr>
        <p:sp>
          <p:nvSpPr>
            <p:cNvPr id="11287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1288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9" name="Line 6"/>
            <p:cNvSpPr>
              <a:spLocks noChangeShapeType="1"/>
            </p:cNvSpPr>
            <p:nvPr/>
          </p:nvSpPr>
          <p:spPr bwMode="auto">
            <a:xfrm flipH="1"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0" name="Group 3"/>
          <p:cNvGrpSpPr>
            <a:grpSpLocks/>
          </p:cNvGrpSpPr>
          <p:nvPr/>
        </p:nvGrpSpPr>
        <p:grpSpPr bwMode="auto">
          <a:xfrm>
            <a:off x="3586163" y="2413000"/>
            <a:ext cx="809625" cy="755650"/>
            <a:chOff x="2426" y="1253"/>
            <a:chExt cx="1815" cy="1814"/>
          </a:xfrm>
        </p:grpSpPr>
        <p:sp>
          <p:nvSpPr>
            <p:cNvPr id="11284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1285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Line 6"/>
            <p:cNvSpPr>
              <a:spLocks noChangeShapeType="1"/>
            </p:cNvSpPr>
            <p:nvPr/>
          </p:nvSpPr>
          <p:spPr bwMode="auto">
            <a:xfrm flipH="1"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1" name="Group 3"/>
          <p:cNvGrpSpPr>
            <a:grpSpLocks/>
          </p:cNvGrpSpPr>
          <p:nvPr/>
        </p:nvGrpSpPr>
        <p:grpSpPr bwMode="auto">
          <a:xfrm>
            <a:off x="4611688" y="2413000"/>
            <a:ext cx="809625" cy="755650"/>
            <a:chOff x="2426" y="1253"/>
            <a:chExt cx="1815" cy="1814"/>
          </a:xfrm>
        </p:grpSpPr>
        <p:sp>
          <p:nvSpPr>
            <p:cNvPr id="11281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1282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3" name="Line 6"/>
            <p:cNvSpPr>
              <a:spLocks noChangeShapeType="1"/>
            </p:cNvSpPr>
            <p:nvPr/>
          </p:nvSpPr>
          <p:spPr bwMode="auto">
            <a:xfrm flipH="1"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2" name="Group 3"/>
          <p:cNvGrpSpPr>
            <a:grpSpLocks/>
          </p:cNvGrpSpPr>
          <p:nvPr/>
        </p:nvGrpSpPr>
        <p:grpSpPr bwMode="auto">
          <a:xfrm>
            <a:off x="5637213" y="2413000"/>
            <a:ext cx="809625" cy="755650"/>
            <a:chOff x="2426" y="1253"/>
            <a:chExt cx="1815" cy="1814"/>
          </a:xfrm>
        </p:grpSpPr>
        <p:sp>
          <p:nvSpPr>
            <p:cNvPr id="11278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1279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0" name="Line 6"/>
            <p:cNvSpPr>
              <a:spLocks noChangeShapeType="1"/>
            </p:cNvSpPr>
            <p:nvPr/>
          </p:nvSpPr>
          <p:spPr bwMode="auto">
            <a:xfrm flipH="1"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3" name="Group 3"/>
          <p:cNvGrpSpPr>
            <a:grpSpLocks/>
          </p:cNvGrpSpPr>
          <p:nvPr/>
        </p:nvGrpSpPr>
        <p:grpSpPr bwMode="auto">
          <a:xfrm>
            <a:off x="6664325" y="2413000"/>
            <a:ext cx="809625" cy="755650"/>
            <a:chOff x="2426" y="1253"/>
            <a:chExt cx="1815" cy="1814"/>
          </a:xfrm>
        </p:grpSpPr>
        <p:sp>
          <p:nvSpPr>
            <p:cNvPr id="11275" name="Rectangle 4"/>
            <p:cNvSpPr>
              <a:spLocks noChangeArrowheads="1"/>
            </p:cNvSpPr>
            <p:nvPr/>
          </p:nvSpPr>
          <p:spPr bwMode="auto">
            <a:xfrm>
              <a:off x="2426" y="1253"/>
              <a:ext cx="1815" cy="1814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zh-CN" altLang="en-US" b="1">
                <a:latin typeface="Arial" pitchFamily="34" charset="0"/>
              </a:endParaRPr>
            </a:p>
          </p:txBody>
        </p:sp>
        <p:sp>
          <p:nvSpPr>
            <p:cNvPr id="11276" name="Line 5"/>
            <p:cNvSpPr>
              <a:spLocks noChangeShapeType="1"/>
            </p:cNvSpPr>
            <p:nvPr/>
          </p:nvSpPr>
          <p:spPr bwMode="auto">
            <a:xfrm flipH="1">
              <a:off x="2426" y="2160"/>
              <a:ext cx="1815" cy="0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7" name="Line 6"/>
            <p:cNvSpPr>
              <a:spLocks noChangeShapeType="1"/>
            </p:cNvSpPr>
            <p:nvPr/>
          </p:nvSpPr>
          <p:spPr bwMode="auto">
            <a:xfrm flipH="1">
              <a:off x="3334" y="1298"/>
              <a:ext cx="0" cy="1769"/>
            </a:xfrm>
            <a:prstGeom prst="line">
              <a:avLst/>
            </a:prstGeom>
            <a:noFill/>
            <a:ln w="28575">
              <a:solidFill>
                <a:srgbClr val="008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74" name="Text Box 19"/>
          <p:cNvSpPr txBox="1">
            <a:spLocks noChangeArrowheads="1"/>
          </p:cNvSpPr>
          <p:nvPr/>
        </p:nvSpPr>
        <p:spPr bwMode="auto">
          <a:xfrm>
            <a:off x="1479550" y="2413000"/>
            <a:ext cx="5994400" cy="76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dist"/>
            <a:r>
              <a:rPr lang="zh-CN" altLang="en-US" sz="4500" b="1">
                <a:solidFill>
                  <a:srgbClr val="FF3300"/>
                </a:solidFill>
                <a:latin typeface="Arial" pitchFamily="34" charset="0"/>
                <a:ea typeface="楷体_GB2312"/>
                <a:cs typeface="楷体_GB2312"/>
              </a:rPr>
              <a:t>楼 年 夜 披 轻 利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 noChangeArrowheads="1"/>
          </p:cNvPicPr>
          <p:nvPr/>
        </p:nvPicPr>
        <p:blipFill>
          <a:blip r:embed="rId2" cstate="print"/>
          <a:srcRect t="11513"/>
          <a:stretch>
            <a:fillRect/>
          </a:stretch>
        </p:blipFill>
        <p:spPr bwMode="auto">
          <a:xfrm>
            <a:off x="1131888" y="781050"/>
            <a:ext cx="7058025" cy="389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51187" y="1451912"/>
            <a:ext cx="3294999" cy="70019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buSzPct val="70000"/>
              <a:buFont typeface="Wingdings 2" pitchFamily="18" charset="2"/>
              <a:buNone/>
              <a:defRPr/>
            </a:pPr>
            <a:r>
              <a:rPr lang="en-US" altLang="en-US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</a:t>
            </a:r>
            <a:r>
              <a:rPr lang="en-US" altLang="zh-CN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lang="en-US" altLang="en-US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好</a:t>
            </a:r>
            <a:r>
              <a:rPr lang="en-US" altLang="zh-CN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lang="en-US" altLang="en-US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生</a:t>
            </a:r>
            <a:r>
              <a:rPr lang="en-US" altLang="zh-CN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r>
              <a:rPr lang="en-US" altLang="en-US" sz="4100" b="1">
                <a:ln>
                  <a:solidFill>
                    <a:schemeClr val="bg1"/>
                  </a:solidFill>
                </a:ln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字</a:t>
            </a:r>
            <a:endParaRPr lang="zh-CN" altLang="en-US" sz="4100" b="1">
              <a:ln>
                <a:solidFill>
                  <a:schemeClr val="bg1"/>
                </a:solidFill>
              </a:ln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2292" name="图片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1263" y="1631950"/>
            <a:ext cx="173990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矩形 10"/>
          <p:cNvSpPr>
            <a:spLocks noChangeArrowheads="1"/>
          </p:cNvSpPr>
          <p:nvPr/>
        </p:nvSpPr>
        <p:spPr bwMode="auto">
          <a:xfrm>
            <a:off x="3526110" y="2222015"/>
            <a:ext cx="2348880" cy="1915909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zh-CN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1. </a:t>
            </a:r>
            <a:r>
              <a:rPr lang="zh-CN" altLang="en-US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说一说。</a:t>
            </a:r>
          </a:p>
          <a:p>
            <a:pPr eaLnBrk="1" hangingPunct="1">
              <a:defRPr/>
            </a:pPr>
            <a:r>
              <a:rPr lang="en-US" altLang="zh-CN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2. </a:t>
            </a:r>
            <a:r>
              <a:rPr lang="zh-CN" altLang="en-US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看一看。</a:t>
            </a:r>
            <a:endParaRPr lang="en-US" altLang="zh-CN" sz="3000" b="1">
              <a:solidFill>
                <a:schemeClr val="bg1"/>
              </a:solidFill>
              <a:effectLst>
                <a:glow rad="101600">
                  <a:srgbClr val="00B050">
                    <a:alpha val="60000"/>
                  </a:srgbClr>
                </a:glo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eaLnBrk="1" hangingPunct="1">
              <a:defRPr/>
            </a:pPr>
            <a:r>
              <a:rPr lang="en-US" altLang="zh-CN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3. </a:t>
            </a:r>
            <a:r>
              <a:rPr lang="zh-CN" altLang="en-US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写一写。</a:t>
            </a:r>
          </a:p>
          <a:p>
            <a:pPr eaLnBrk="1" hangingPunct="1">
              <a:defRPr/>
            </a:pPr>
            <a:r>
              <a:rPr lang="en-US" altLang="zh-CN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4. </a:t>
            </a:r>
            <a:r>
              <a:rPr lang="zh-CN" altLang="en-US" sz="3000" b="1">
                <a:solidFill>
                  <a:schemeClr val="bg1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对一对。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2.0"/>
  <p:tag name="AS_VERSION" val="16.9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</Words>
  <Application>Microsoft Office PowerPoint</Application>
  <PresentationFormat>全屏显示(16:9)</PresentationFormat>
  <Paragraphs>63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Calibri</vt:lpstr>
      <vt:lpstr>Arial</vt:lpstr>
      <vt:lpstr>等线</vt:lpstr>
      <vt:lpstr>宋体</vt:lpstr>
      <vt:lpstr>楷体</vt:lpstr>
      <vt:lpstr>+mn-ea</vt:lpstr>
      <vt:lpstr>汉语拼音</vt:lpstr>
      <vt:lpstr>微软雅黑</vt:lpstr>
      <vt:lpstr>楷体_GB2312</vt:lpstr>
      <vt:lpstr>方正喵呜体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2021-07-28T21:02:54Z</cp:lastPrinted>
  <dcterms:created xsi:type="dcterms:W3CDTF">2021-07-28T21:02:54Z</dcterms:created>
  <dcterms:modified xsi:type="dcterms:W3CDTF">2021-08-23T17:00:51Z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