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10"/>
  </p:notesMasterIdLst>
  <p:sldIdLst>
    <p:sldId id="380" r:id="rId5"/>
    <p:sldId id="510" r:id="rId6"/>
    <p:sldId id="381" r:id="rId7"/>
    <p:sldId id="382" r:id="rId8"/>
    <p:sldId id="541" r:id="rId9"/>
    <p:sldId id="542" r:id="rId11"/>
    <p:sldId id="543" r:id="rId12"/>
    <p:sldId id="544" r:id="rId13"/>
    <p:sldId id="545" r:id="rId14"/>
    <p:sldId id="546" r:id="rId15"/>
    <p:sldId id="547" r:id="rId16"/>
    <p:sldId id="549" r:id="rId17"/>
    <p:sldId id="548" r:id="rId18"/>
    <p:sldId id="550" r:id="rId19"/>
    <p:sldId id="498" r:id="rId20"/>
    <p:sldId id="551" r:id="rId21"/>
    <p:sldId id="436" r:id="rId22"/>
    <p:sldId id="388" r:id="rId23"/>
    <p:sldId id="511" r:id="rId24"/>
    <p:sldId id="467" r:id="rId25"/>
    <p:sldId id="469" r:id="rId26"/>
    <p:sldId id="494" r:id="rId27"/>
    <p:sldId id="496" r:id="rId28"/>
    <p:sldId id="493" r:id="rId29"/>
    <p:sldId id="389" r:id="rId30"/>
    <p:sldId id="553" r:id="rId31"/>
    <p:sldId id="495" r:id="rId32"/>
    <p:sldId id="441" r:id="rId33"/>
    <p:sldId id="442" r:id="rId34"/>
    <p:sldId id="370" r:id="rId35"/>
    <p:sldId id="410" r:id="rId36"/>
    <p:sldId id="513" r:id="rId37"/>
    <p:sldId id="516" r:id="rId38"/>
    <p:sldId id="517" r:id="rId39"/>
    <p:sldId id="501" r:id="rId40"/>
    <p:sldId id="502" r:id="rId41"/>
    <p:sldId id="503" r:id="rId42"/>
    <p:sldId id="504" r:id="rId43"/>
    <p:sldId id="505" r:id="rId44"/>
    <p:sldId id="506" r:id="rId45"/>
    <p:sldId id="507" r:id="rId46"/>
    <p:sldId id="508" r:id="rId47"/>
    <p:sldId id="435" r:id="rId48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9900FF"/>
    <a:srgbClr val="800000"/>
    <a:srgbClr val="66FF33"/>
    <a:srgbClr val="306F74"/>
    <a:srgbClr val="0066FF"/>
    <a:srgbClr val="3333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84" y="-222"/>
      </p:cViewPr>
      <p:guideLst>
        <p:guide orient="horz" pos="215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1.xml"/><Relationship Id="rId49" Type="http://schemas.openxmlformats.org/officeDocument/2006/relationships/presProps" Target="presProps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幻灯片图像占位符 5121"/>
          <p:cNvSpPr/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1">
            <a:noFill/>
          </a:ln>
        </p:spPr>
      </p:sp>
      <p:sp>
        <p:nvSpPr>
          <p:cNvPr id="5123" name="文本占位符 5122"/>
          <p:cNvSpPr/>
          <p:nvPr>
            <p:ph type="body" sz="quarter" idx="3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1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4" name="页眉占位符 5123"/>
          <p:cNvSpPr/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1">
            <a:noFill/>
          </a:ln>
        </p:spPr>
        <p:txBody>
          <a:bodyPr/>
          <a:p>
            <a:pPr lvl="0"/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5125" name="日期占位符 5124"/>
          <p:cNvSpPr/>
          <p:nvPr>
            <p:ph type="dt" idx="1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1">
            <a:noFill/>
          </a:ln>
        </p:spPr>
        <p:txBody>
          <a:bodyPr/>
          <a:p>
            <a:pPr lvl="0" algn="r"/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5126" name="页脚占位符 5125"/>
          <p:cNvSpPr/>
          <p:nvPr>
            <p:ph type="ftr" sz="quarter" idx="4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1">
            <a:noFill/>
          </a:ln>
        </p:spPr>
        <p:txBody>
          <a:bodyPr/>
          <a:p>
            <a:pPr lvl="0"/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5127" name="灯片编号占位符 5126"/>
          <p:cNvSpPr/>
          <p:nvPr>
            <p:ph type="sldNum" sz="quarter" idx="5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1">
            <a:noFill/>
          </a:ln>
        </p:spPr>
        <p:txBody>
          <a:bodyPr/>
          <a:p>
            <a:pPr lvl="0" algn="r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en-US" sz="1200" dirty="0">
                <a:latin typeface="Arial" panose="020B0604020202020204" pitchFamily="34" charset="0"/>
              </a:rPr>
            </a:fld>
            <a:endParaRPr lang="en-US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幻灯片图像占位符 19457"/>
          <p:cNvSpPr>
            <a:spLocks noGrp="1" noRo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/>
        </p:spPr>
      </p:sp>
      <p:sp>
        <p:nvSpPr>
          <p:cNvPr id="19459" name="文本占位符 19458"/>
          <p:cNvSpPr>
            <a:spLocks noGrp="1" noRot="1"/>
          </p:cNvSpPr>
          <p:nvPr>
            <p:ph type="body" idx="1"/>
          </p:nvPr>
        </p:nvSpPr>
        <p:spPr>
          <a:xfrm>
            <a:off x="912813" y="4341813"/>
            <a:ext cx="5029200" cy="4114800"/>
          </a:xfrm>
          <a:ln/>
        </p:spPr>
        <p:txBody>
          <a:bodyPr/>
          <a:p>
            <a:pPr lvl="0"/>
            <a:r>
              <a:rPr lang="en-US" altLang="zh-CN"/>
              <a:t>1</a:t>
            </a:r>
            <a:r>
              <a:rPr lang="zh-CN" altLang="en-US"/>
              <a:t>、重点：说明赵州桥时抓住了那些特点？</a:t>
            </a:r>
            <a:endParaRPr lang="zh-CN" altLang="en-US"/>
          </a:p>
          <a:p>
            <a:pPr lvl="0"/>
            <a:r>
              <a:rPr lang="en-US" altLang="zh-CN"/>
              <a:t>2</a:t>
            </a:r>
            <a:r>
              <a:rPr lang="zh-CN" altLang="en-US"/>
              <a:t>、每一小点都链接相关说明幻灯片，点击后边箭头即可，也可以返回本页。最下边箭头返回到幻灯片</a:t>
            </a:r>
            <a:r>
              <a:rPr lang="en-US" altLang="zh-CN"/>
              <a:t>4</a:t>
            </a:r>
            <a:r>
              <a:rPr lang="zh-CN" altLang="en-US"/>
              <a:t>（对话）。</a:t>
            </a:r>
            <a:endParaRPr lang="zh-CN" altLang="en-US"/>
          </a:p>
          <a:p>
            <a:pPr lvl="0"/>
            <a:r>
              <a:rPr lang="en-US" altLang="zh-CN"/>
              <a:t>3</a:t>
            </a:r>
            <a:r>
              <a:rPr lang="zh-CN" altLang="en-US"/>
              <a:t>、在我国古代就能造出这么优美、科学、实用的桥，说明了什么呀？（体会劳动人民的勤劳、智慧。点击“四”后箭头）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0" name="幻灯片图像占位符 22529"/>
          <p:cNvSpPr>
            <a:spLocks noGrp="1" noRo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/>
        </p:spPr>
      </p:sp>
      <p:sp>
        <p:nvSpPr>
          <p:cNvPr id="22531" name="文本占位符 22530"/>
          <p:cNvSpPr>
            <a:spLocks noGrp="1" noRot="1"/>
          </p:cNvSpPr>
          <p:nvPr>
            <p:ph type="body" idx="1"/>
          </p:nvPr>
        </p:nvSpPr>
        <p:spPr>
          <a:xfrm>
            <a:off x="912813" y="4341813"/>
            <a:ext cx="5029200" cy="4114800"/>
          </a:xfrm>
          <a:ln/>
        </p:spPr>
        <p:txBody>
          <a:bodyPr/>
          <a:p>
            <a:pPr lvl="0"/>
            <a:r>
              <a:rPr lang="en-US" altLang="zh-CN"/>
              <a:t>1</a:t>
            </a:r>
            <a:r>
              <a:rPr lang="zh-CN" altLang="en-US"/>
              <a:t>、补充说明幻灯片</a:t>
            </a:r>
            <a:r>
              <a:rPr lang="en-US" altLang="zh-CN"/>
              <a:t>16</a:t>
            </a:r>
            <a:r>
              <a:rPr lang="zh-CN" altLang="en-US"/>
              <a:t>中的“一”。</a:t>
            </a:r>
            <a:endParaRPr lang="zh-CN" altLang="en-US"/>
          </a:p>
          <a:p>
            <a:pPr lvl="0"/>
            <a:r>
              <a:rPr lang="zh-CN" altLang="en-US"/>
              <a:t> </a:t>
            </a:r>
            <a:r>
              <a:rPr lang="en-US" altLang="zh-CN"/>
              <a:t>2</a:t>
            </a:r>
            <a:r>
              <a:rPr lang="zh-CN" altLang="en-US"/>
              <a:t>、右下标记返回幻灯片</a:t>
            </a:r>
            <a:r>
              <a:rPr lang="en-US" altLang="zh-CN"/>
              <a:t>16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5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84213" y="3357563"/>
            <a:ext cx="7772400" cy="1254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371600" y="4654550"/>
            <a:ext cx="6400800" cy="9858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620713"/>
            <a:ext cx="2060178" cy="55070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20713"/>
            <a:ext cx="6061104" cy="55070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gradFill rotWithShape="0">
          <a:gsLst>
            <a:gs pos="0">
              <a:srgbClr val="66FFFF"/>
            </a:gs>
            <a:gs pos="100000">
              <a:srgbClr val="66FFFF">
                <a:gamma/>
                <a:shade val="46275"/>
                <a:invGamma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ctrTitle"/>
          </p:nvPr>
        </p:nvSpPr>
        <p:spPr>
          <a:xfrm>
            <a:off x="990600" y="1905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ctr">
              <a:defRPr>
                <a:ea typeface="黑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副标题 4098"/>
          <p:cNvSpPr>
            <a:spLocks noGrp="1"/>
          </p:cNvSpPr>
          <p:nvPr>
            <p:ph type="subTitle" idx="1"/>
          </p:nvPr>
        </p:nvSpPr>
        <p:spPr>
          <a:xfrm>
            <a:off x="2686050" y="3492500"/>
            <a:ext cx="610235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3359150" y="634365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6019800" y="634365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125413" y="636111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8613" y="1941513"/>
            <a:ext cx="4022391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15184" y="1941513"/>
            <a:ext cx="4022391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95691" y="722313"/>
            <a:ext cx="2159397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17500" y="722313"/>
            <a:ext cx="6353009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5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84213" y="3357563"/>
            <a:ext cx="7772400" cy="1254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371600" y="4654550"/>
            <a:ext cx="6400800" cy="9858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620713"/>
            <a:ext cx="2060178" cy="55070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20713"/>
            <a:ext cx="6061104" cy="55070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4" Type="http://schemas.openxmlformats.org/officeDocument/2006/relationships/theme" Target="../theme/theme3.xml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68313" y="620713"/>
            <a:ext cx="8229600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8229600" cy="4714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100000">
              <a:srgbClr val="66FFFF">
                <a:gamma/>
                <a:shade val="46275"/>
                <a:invGamma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317500" y="722313"/>
            <a:ext cx="8637588" cy="7620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328613" y="1941513"/>
            <a:ext cx="8208962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3433763" y="634365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6108700" y="634365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146050" y="636111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CCFF33"/>
        </a:buClr>
        <a:buSzPct val="7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99CC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68313" y="620713"/>
            <a:ext cx="8229600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8229600" cy="4714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3.xml"/><Relationship Id="rId2" Type="http://schemas.openxmlformats.org/officeDocument/2006/relationships/slide" Target="slide17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25.xml"/><Relationship Id="rId3" Type="http://schemas.openxmlformats.org/officeDocument/2006/relationships/slide" Target="slide18.xml"/><Relationship Id="rId2" Type="http://schemas.openxmlformats.org/officeDocument/2006/relationships/slide" Target="slide1.xml"/><Relationship Id="rId1" Type="http://schemas.openxmlformats.org/officeDocument/2006/relationships/slide" Target="slide3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4.wav"/><Relationship Id="rId6" Type="http://schemas.openxmlformats.org/officeDocument/2006/relationships/audio" Target="../media/audio3.wav"/><Relationship Id="rId5" Type="http://schemas.openxmlformats.org/officeDocument/2006/relationships/slide" Target="slide17.xml"/><Relationship Id="rId4" Type="http://schemas.openxmlformats.org/officeDocument/2006/relationships/image" Target="../media/image10.png"/><Relationship Id="rId3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0" Type="http://schemas.openxmlformats.org/officeDocument/2006/relationships/notesSlide" Target="../notesSlides/notesSlide3.xml"/><Relationship Id="rId1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slide" Target="slide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tudou.com/programs/view/OELVUpgMAfI/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4.xml"/><Relationship Id="rId1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GIF"/><Relationship Id="rId1" Type="http://schemas.openxmlformats.org/officeDocument/2006/relationships/slide" Target="slide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0.xml"/><Relationship Id="rId2" Type="http://schemas.openxmlformats.org/officeDocument/2006/relationships/audio" Target="../media/audio1.wav"/><Relationship Id="rId1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audio" Target="../media/audio1.wav"/><Relationship Id="rId1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3492500" y="3789363"/>
            <a:ext cx="225107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茅以升</a:t>
            </a:r>
            <a:endParaRPr lang="zh-CN" altLang="en-US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8" name="椭圆 6147"/>
          <p:cNvSpPr/>
          <p:nvPr/>
        </p:nvSpPr>
        <p:spPr>
          <a:xfrm>
            <a:off x="468313" y="4941888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hlinkClick r:id="" action="ppaction://noaction"/>
              </a:rPr>
              <a:t>桥梁欣赏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9" name="椭圆 6148"/>
          <p:cNvSpPr/>
          <p:nvPr/>
        </p:nvSpPr>
        <p:spPr>
          <a:xfrm>
            <a:off x="1692275" y="5876925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hlinkClick r:id="" action="ppaction://noaction"/>
              </a:rPr>
              <a:t>作者介绍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0" name="椭圆 6149"/>
          <p:cNvSpPr/>
          <p:nvPr/>
        </p:nvSpPr>
        <p:spPr>
          <a:xfrm>
            <a:off x="5940425" y="5876925"/>
            <a:ext cx="1638300" cy="6096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hlinkClick r:id="rId2" action="ppaction://hlinksldjump"/>
              </a:rPr>
              <a:t>解读课文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1" name="椭圆 6150"/>
          <p:cNvSpPr/>
          <p:nvPr/>
        </p:nvSpPr>
        <p:spPr>
          <a:xfrm>
            <a:off x="3851275" y="5949950"/>
            <a:ext cx="16383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hlinkClick r:id="rId3" action="ppaction://hlinksldjump"/>
              </a:rPr>
              <a:t>字词学习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2" name="椭圆 6151"/>
          <p:cNvSpPr/>
          <p:nvPr/>
        </p:nvSpPr>
        <p:spPr>
          <a:xfrm>
            <a:off x="7505700" y="5157788"/>
            <a:ext cx="16383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hlinkClick r:id="" action="ppaction://noaction"/>
              </a:rPr>
              <a:t>课后扩展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3" name="矩形 6152"/>
          <p:cNvSpPr/>
          <p:nvPr/>
        </p:nvSpPr>
        <p:spPr>
          <a:xfrm>
            <a:off x="1763713" y="1268413"/>
            <a:ext cx="60960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幼圆" charset="0"/>
                <a:ea typeface="幼圆" charset="0"/>
              </a:rPr>
              <a:t>中国石拱桥</a:t>
            </a:r>
            <a:endParaRPr lang="zh-CN" altLang="en-US" sz="9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幼圆" charset="0"/>
              <a:ea typeface="幼圆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1350963" y="2241550"/>
            <a:ext cx="7273925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举例子    分类别      列数字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作比较    画图表      下定义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作诠释    打比方      摹状貌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引用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611188" y="836613"/>
            <a:ext cx="7772400" cy="1663700"/>
          </a:xfrm>
        </p:spPr>
        <p:txBody>
          <a:bodyPr anchor="ctr"/>
          <a:p>
            <a:pPr algn="l"/>
            <a:r>
              <a:rPr lang="zh-CN" altLang="en-US" b="1">
                <a:solidFill>
                  <a:srgbClr val="0087DA"/>
                </a:solidFill>
              </a:rPr>
              <a:t>说明方法：</a:t>
            </a:r>
            <a:endParaRPr lang="zh-CN" altLang="en-US" b="1">
              <a:solidFill>
                <a:srgbClr val="0087DA"/>
              </a:solidFill>
            </a:endParaRPr>
          </a:p>
        </p:txBody>
      </p:sp>
      <p:sp>
        <p:nvSpPr>
          <p:cNvPr id="13316" name="椭圆 13315"/>
          <p:cNvSpPr/>
          <p:nvPr/>
        </p:nvSpPr>
        <p:spPr>
          <a:xfrm>
            <a:off x="6948488" y="5445125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1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263525" y="2828290"/>
            <a:ext cx="85363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快速阅读课文，标清段号在概括各段大意的基础上，理清本文的结构和说明顺序，体会作者是如何说明中国石拱桥的。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611188" y="836613"/>
            <a:ext cx="7772400" cy="1663700"/>
          </a:xfrm>
        </p:spPr>
        <p:txBody>
          <a:bodyPr anchor="ctr"/>
          <a:p>
            <a:pPr algn="l"/>
            <a:r>
              <a:rPr lang="zh-CN" altLang="en-US" b="1">
                <a:solidFill>
                  <a:srgbClr val="0087DA"/>
                </a:solidFill>
              </a:rPr>
              <a:t>知识探索</a:t>
            </a:r>
            <a:endParaRPr lang="zh-CN" altLang="en-US" b="1">
              <a:solidFill>
                <a:srgbClr val="0087DA"/>
              </a:solidFill>
            </a:endParaRPr>
          </a:p>
        </p:txBody>
      </p:sp>
      <p:sp>
        <p:nvSpPr>
          <p:cNvPr id="13316" name="椭圆 13315"/>
          <p:cNvSpPr/>
          <p:nvPr/>
        </p:nvSpPr>
        <p:spPr>
          <a:xfrm>
            <a:off x="6948488" y="5445125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1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1223328" y="2828290"/>
            <a:ext cx="72739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149225" y="1680845"/>
            <a:ext cx="1706245" cy="1271905"/>
          </a:xfrm>
        </p:spPr>
        <p:txBody>
          <a:bodyPr anchor="ctr"/>
          <a:p>
            <a:pPr algn="l"/>
            <a:r>
              <a:rPr lang="zh-CN" altLang="en-US" sz="2800" b="1">
                <a:solidFill>
                  <a:srgbClr val="0087DA"/>
                </a:solidFill>
              </a:rPr>
              <a:t>石拱桥的一般特点</a:t>
            </a:r>
            <a:r>
              <a:rPr lang="en-US" altLang="zh-CN" sz="2800" b="1">
                <a:solidFill>
                  <a:srgbClr val="0087DA"/>
                </a:solidFill>
              </a:rPr>
              <a:t> </a:t>
            </a:r>
            <a:br>
              <a:rPr lang="en-US" altLang="zh-CN" sz="2800" b="1">
                <a:solidFill>
                  <a:srgbClr val="0087DA"/>
                </a:solidFill>
              </a:rPr>
            </a:br>
            <a:r>
              <a:rPr lang="zh-CN" altLang="en-US" sz="2800" b="1">
                <a:solidFill>
                  <a:srgbClr val="0087DA"/>
                </a:solidFill>
              </a:rPr>
              <a:t>（</a:t>
            </a:r>
            <a:r>
              <a:rPr lang="en-US" altLang="zh-CN" sz="2800" b="1">
                <a:solidFill>
                  <a:srgbClr val="0087DA"/>
                </a:solidFill>
              </a:rPr>
              <a:t>1  2</a:t>
            </a:r>
            <a:r>
              <a:rPr lang="zh-CN" altLang="en-US" sz="2800" b="1">
                <a:solidFill>
                  <a:srgbClr val="0087DA"/>
                </a:solidFill>
              </a:rPr>
              <a:t>）</a:t>
            </a:r>
            <a:endParaRPr lang="zh-CN" altLang="en-US" sz="2800" b="1">
              <a:solidFill>
                <a:srgbClr val="0087DA"/>
              </a:solidFill>
            </a:endParaRPr>
          </a:p>
        </p:txBody>
      </p:sp>
      <p:sp>
        <p:nvSpPr>
          <p:cNvPr id="13316" name="椭圆 13315"/>
          <p:cNvSpPr/>
          <p:nvPr/>
        </p:nvSpPr>
        <p:spPr>
          <a:xfrm>
            <a:off x="6948488" y="5445125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1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标题 13314"/>
          <p:cNvSpPr>
            <a:spLocks noGrp="1" noRot="1"/>
          </p:cNvSpPr>
          <p:nvPr/>
        </p:nvSpPr>
        <p:spPr>
          <a:xfrm>
            <a:off x="2125980" y="1680845"/>
            <a:ext cx="1706245" cy="11474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>
                <a:solidFill>
                  <a:srgbClr val="0087DA"/>
                </a:solidFill>
              </a:rPr>
              <a:t>中国石拱桥的特点</a:t>
            </a:r>
            <a:r>
              <a:rPr lang="en-US" altLang="zh-CN" sz="2800" b="1">
                <a:solidFill>
                  <a:srgbClr val="0087DA"/>
                </a:solidFill>
              </a:rPr>
              <a:t> </a:t>
            </a:r>
            <a:endParaRPr lang="en-US" altLang="zh-CN" sz="2800" b="1">
              <a:solidFill>
                <a:srgbClr val="0087DA"/>
              </a:solidFill>
            </a:endParaRPr>
          </a:p>
          <a:p>
            <a:pPr algn="l"/>
            <a:r>
              <a:rPr lang="en-US" altLang="zh-CN" sz="2800" b="1">
                <a:solidFill>
                  <a:srgbClr val="0087DA"/>
                </a:solidFill>
              </a:rPr>
              <a:t>  </a:t>
            </a:r>
            <a:r>
              <a:rPr lang="zh-CN" altLang="en-US" sz="2800" b="1">
                <a:solidFill>
                  <a:srgbClr val="0087DA"/>
                </a:solidFill>
              </a:rPr>
              <a:t>（</a:t>
            </a:r>
            <a:r>
              <a:rPr lang="en-US" altLang="zh-CN" sz="2800" b="1">
                <a:solidFill>
                  <a:srgbClr val="0087DA"/>
                </a:solidFill>
              </a:rPr>
              <a:t>3</a:t>
            </a:r>
            <a:r>
              <a:rPr lang="zh-CN" altLang="en-US" sz="2800" b="1">
                <a:solidFill>
                  <a:srgbClr val="0087DA"/>
                </a:solidFill>
              </a:rPr>
              <a:t>）</a:t>
            </a:r>
            <a:endParaRPr lang="zh-CN" altLang="en-US" sz="2800" b="1">
              <a:solidFill>
                <a:srgbClr val="0087DA"/>
              </a:solidFill>
            </a:endParaRPr>
          </a:p>
        </p:txBody>
      </p:sp>
      <p:sp>
        <p:nvSpPr>
          <p:cNvPr id="3" name="标题 13314"/>
          <p:cNvSpPr>
            <a:spLocks noGrp="1" noRot="1"/>
          </p:cNvSpPr>
          <p:nvPr/>
        </p:nvSpPr>
        <p:spPr>
          <a:xfrm>
            <a:off x="4007485" y="2264410"/>
            <a:ext cx="1706245" cy="11474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>
                <a:solidFill>
                  <a:srgbClr val="0087DA"/>
                </a:solidFill>
              </a:rPr>
              <a:t>卢沟桥（</a:t>
            </a:r>
            <a:r>
              <a:rPr lang="en-US" altLang="zh-CN" sz="2800" b="1">
                <a:solidFill>
                  <a:srgbClr val="0087DA"/>
                </a:solidFill>
              </a:rPr>
              <a:t>6  7  8</a:t>
            </a:r>
            <a:r>
              <a:rPr lang="zh-CN" altLang="en-US" sz="2800" b="1">
                <a:solidFill>
                  <a:srgbClr val="0087DA"/>
                </a:solidFill>
              </a:rPr>
              <a:t>）</a:t>
            </a:r>
            <a:endParaRPr lang="zh-CN" altLang="en-US" sz="2800" b="1">
              <a:solidFill>
                <a:srgbClr val="0087DA"/>
              </a:solidFill>
            </a:endParaRPr>
          </a:p>
        </p:txBody>
      </p:sp>
      <p:sp>
        <p:nvSpPr>
          <p:cNvPr id="4" name="标题 13314"/>
          <p:cNvSpPr>
            <a:spLocks noGrp="1" noRot="1"/>
          </p:cNvSpPr>
          <p:nvPr/>
        </p:nvSpPr>
        <p:spPr>
          <a:xfrm>
            <a:off x="4007485" y="1080135"/>
            <a:ext cx="1706245" cy="78359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>
                <a:solidFill>
                  <a:srgbClr val="0087DA"/>
                </a:solidFill>
              </a:rPr>
              <a:t>赵州桥</a:t>
            </a:r>
            <a:endParaRPr lang="zh-CN" altLang="en-US" sz="2800" b="1">
              <a:solidFill>
                <a:srgbClr val="0087DA"/>
              </a:solidFill>
            </a:endParaRPr>
          </a:p>
          <a:p>
            <a:pPr algn="l"/>
            <a:r>
              <a:rPr lang="zh-CN" altLang="en-US" sz="2800" b="1">
                <a:solidFill>
                  <a:srgbClr val="0087DA"/>
                </a:solidFill>
              </a:rPr>
              <a:t>（</a:t>
            </a:r>
            <a:r>
              <a:rPr lang="en-US" altLang="zh-CN" sz="2800" b="1">
                <a:solidFill>
                  <a:srgbClr val="0087DA"/>
                </a:solidFill>
              </a:rPr>
              <a:t>4  5</a:t>
            </a:r>
            <a:r>
              <a:rPr lang="zh-CN" altLang="en-US" sz="2800" b="1">
                <a:solidFill>
                  <a:srgbClr val="0087DA"/>
                </a:solidFill>
              </a:rPr>
              <a:t>）</a:t>
            </a:r>
            <a:endParaRPr lang="zh-CN" altLang="en-US" sz="2800" b="1">
              <a:solidFill>
                <a:srgbClr val="0087DA"/>
              </a:solidFill>
            </a:endParaRPr>
          </a:p>
        </p:txBody>
      </p:sp>
      <p:sp>
        <p:nvSpPr>
          <p:cNvPr id="5" name="标题 13314"/>
          <p:cNvSpPr>
            <a:spLocks noGrp="1" noRot="1"/>
          </p:cNvSpPr>
          <p:nvPr/>
        </p:nvSpPr>
        <p:spPr>
          <a:xfrm>
            <a:off x="5582285" y="1680845"/>
            <a:ext cx="1706245" cy="11474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>
                <a:solidFill>
                  <a:srgbClr val="0087DA"/>
                </a:solidFill>
              </a:rPr>
              <a:t>我国石拱桥取得辉煌成就的原因（</a:t>
            </a:r>
            <a:r>
              <a:rPr lang="en-US" altLang="zh-CN" sz="2800" b="1">
                <a:solidFill>
                  <a:srgbClr val="0087DA"/>
                </a:solidFill>
              </a:rPr>
              <a:t>9</a:t>
            </a:r>
            <a:r>
              <a:rPr lang="zh-CN" altLang="en-US" sz="2800" b="1">
                <a:solidFill>
                  <a:srgbClr val="0087DA"/>
                </a:solidFill>
              </a:rPr>
              <a:t>）</a:t>
            </a:r>
            <a:endParaRPr lang="en-US" altLang="zh-CN" sz="2800" b="1">
              <a:solidFill>
                <a:srgbClr val="0087DA"/>
              </a:solidFill>
            </a:endParaRPr>
          </a:p>
        </p:txBody>
      </p:sp>
      <p:sp>
        <p:nvSpPr>
          <p:cNvPr id="6" name="标题 13314"/>
          <p:cNvSpPr>
            <a:spLocks noGrp="1" noRot="1"/>
          </p:cNvSpPr>
          <p:nvPr/>
        </p:nvSpPr>
        <p:spPr>
          <a:xfrm>
            <a:off x="7288530" y="1447165"/>
            <a:ext cx="1706245" cy="11474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>
                <a:solidFill>
                  <a:srgbClr val="0087DA"/>
                </a:solidFill>
              </a:rPr>
              <a:t>我国石拱桥发展（</a:t>
            </a:r>
            <a:r>
              <a:rPr lang="en-US" altLang="zh-CN" sz="2800" b="1">
                <a:solidFill>
                  <a:srgbClr val="0087DA"/>
                </a:solidFill>
              </a:rPr>
              <a:t>10</a:t>
            </a:r>
            <a:r>
              <a:rPr lang="zh-CN" altLang="en-US" sz="2800" b="1">
                <a:solidFill>
                  <a:srgbClr val="0087DA"/>
                </a:solidFill>
              </a:rPr>
              <a:t>）</a:t>
            </a:r>
            <a:endParaRPr lang="en-US" altLang="zh-CN" sz="2800" b="1">
              <a:solidFill>
                <a:srgbClr val="0087DA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1610995" y="2000885"/>
            <a:ext cx="514985" cy="40005"/>
          </a:xfrm>
          <a:prstGeom prst="straightConnector1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3596640" y="2040890"/>
            <a:ext cx="514985" cy="40005"/>
          </a:xfrm>
          <a:prstGeom prst="straightConnector1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5067300" y="2000885"/>
            <a:ext cx="514985" cy="40005"/>
          </a:xfrm>
          <a:prstGeom prst="straightConnector1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6948805" y="1960880"/>
            <a:ext cx="514985" cy="40005"/>
          </a:xfrm>
          <a:prstGeom prst="straightConnector1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935038" y="2153285"/>
            <a:ext cx="727392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阅读课文，概括文中写了石拱桥什么特点？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形式优美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结构坚固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历史悠久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611188" y="836613"/>
            <a:ext cx="7772400" cy="1663700"/>
          </a:xfrm>
        </p:spPr>
        <p:txBody>
          <a:bodyPr anchor="ctr"/>
          <a:p>
            <a:pPr algn="l"/>
            <a:r>
              <a:rPr lang="zh-CN" altLang="en-US" b="1">
                <a:solidFill>
                  <a:srgbClr val="0087DA"/>
                </a:solidFill>
              </a:rPr>
              <a:t>知识探索</a:t>
            </a:r>
            <a:endParaRPr lang="zh-CN" altLang="en-US" b="1">
              <a:solidFill>
                <a:srgbClr val="0087DA"/>
              </a:solidFill>
            </a:endParaRPr>
          </a:p>
        </p:txBody>
      </p:sp>
      <p:sp>
        <p:nvSpPr>
          <p:cNvPr id="13316" name="椭圆 13315"/>
          <p:cNvSpPr/>
          <p:nvPr/>
        </p:nvSpPr>
        <p:spPr>
          <a:xfrm>
            <a:off x="6948488" y="5445125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1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935038" y="2153285"/>
            <a:ext cx="72739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文章为什么只重点介绍赵州桥和卢沟桥？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685483" y="801053"/>
            <a:ext cx="7772400" cy="1663700"/>
          </a:xfrm>
        </p:spPr>
        <p:txBody>
          <a:bodyPr anchor="ctr"/>
          <a:p>
            <a:pPr algn="l"/>
            <a:r>
              <a:rPr lang="zh-CN" altLang="en-US" b="1">
                <a:solidFill>
                  <a:srgbClr val="0087DA"/>
                </a:solidFill>
              </a:rPr>
              <a:t>知识探索</a:t>
            </a:r>
            <a:endParaRPr lang="zh-CN" altLang="en-US" b="1">
              <a:solidFill>
                <a:srgbClr val="0087DA"/>
              </a:solidFill>
            </a:endParaRPr>
          </a:p>
        </p:txBody>
      </p:sp>
      <p:sp>
        <p:nvSpPr>
          <p:cNvPr id="13316" name="椭圆 13315"/>
          <p:cNvSpPr/>
          <p:nvPr/>
        </p:nvSpPr>
        <p:spPr>
          <a:xfrm>
            <a:off x="6948488" y="5445125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1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1058863" y="1023938"/>
            <a:ext cx="6753225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684213" y="981075"/>
            <a:ext cx="8135937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石拱桥取得光辉成就的原因是什么？</a:t>
            </a: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1120775" y="2260600"/>
            <a:ext cx="7340600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755650" y="2060575"/>
            <a:ext cx="72009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  <a:t>⑴首先在于我国劳动人民的勤劳和智慧。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6" name="文本框 25605"/>
          <p:cNvSpPr txBox="1"/>
          <p:nvPr/>
        </p:nvSpPr>
        <p:spPr>
          <a:xfrm>
            <a:off x="828675" y="2854325"/>
            <a:ext cx="775970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  <a:t>⑵其次我国石拱桥的设计施工有优良传统。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7" name="文本框 25606"/>
          <p:cNvSpPr txBox="1"/>
          <p:nvPr/>
        </p:nvSpPr>
        <p:spPr>
          <a:xfrm>
            <a:off x="828675" y="3717925"/>
            <a:ext cx="7416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</a:rPr>
              <a:t>⑶再次我国富有建筑用的各种石料，便于就地取材。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bldLvl="0"/>
      <p:bldP spid="25606" grpId="0" bldLvl="0"/>
      <p:bldP spid="25607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935038" y="1512570"/>
            <a:ext cx="727392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作者在最后一段蕴含了怎样的思想感情？</a:t>
            </a:r>
            <a:endParaRPr lang="zh-CN" altLang="en-US" sz="32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对古代劳动人民勤劳智慧的敬佩之情，对我国社会主义事业的自豪之情。</a:t>
            </a:r>
            <a:endParaRPr lang="zh-CN" altLang="en-US" sz="32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436563" y="338773"/>
            <a:ext cx="7772400" cy="1663700"/>
          </a:xfrm>
        </p:spPr>
        <p:txBody>
          <a:bodyPr anchor="ctr"/>
          <a:p>
            <a:pPr algn="l"/>
            <a:r>
              <a:rPr lang="zh-CN" altLang="en-US" b="1">
                <a:solidFill>
                  <a:srgbClr val="0087DA"/>
                </a:solidFill>
              </a:rPr>
              <a:t>知识探索</a:t>
            </a:r>
            <a:endParaRPr lang="zh-CN" altLang="en-US" b="1">
              <a:solidFill>
                <a:srgbClr val="0087DA"/>
              </a:solidFill>
            </a:endParaRPr>
          </a:p>
        </p:txBody>
      </p:sp>
      <p:sp>
        <p:nvSpPr>
          <p:cNvPr id="13316" name="椭圆 13315"/>
          <p:cNvSpPr/>
          <p:nvPr/>
        </p:nvSpPr>
        <p:spPr>
          <a:xfrm>
            <a:off x="6948488" y="5445125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1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动作按钮: 自定义 10241"/>
          <p:cNvSpPr/>
          <p:nvPr/>
        </p:nvSpPr>
        <p:spPr>
          <a:xfrm>
            <a:off x="304800" y="2209800"/>
            <a:ext cx="838200" cy="2667000"/>
          </a:xfrm>
          <a:prstGeom prst="actionButtonBlank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hlinkClick r:id="rId1" action="ppaction://hlinksldjump"/>
              </a:rPr>
              <a:t>石拱桥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动作按钮: 自定义 10242"/>
          <p:cNvSpPr/>
          <p:nvPr/>
        </p:nvSpPr>
        <p:spPr>
          <a:xfrm>
            <a:off x="1905000" y="2209800"/>
            <a:ext cx="838200" cy="2667000"/>
          </a:xfrm>
          <a:prstGeom prst="actionButtonBlank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hlinkClick r:id="rId2" action="ppaction://hlinksldjump"/>
              </a:rPr>
              <a:t>中国石拱桥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4" name="右箭头 10243"/>
          <p:cNvSpPr/>
          <p:nvPr/>
        </p:nvSpPr>
        <p:spPr>
          <a:xfrm>
            <a:off x="1219200" y="3352800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5" name="左大括号 10244"/>
          <p:cNvSpPr/>
          <p:nvPr/>
        </p:nvSpPr>
        <p:spPr>
          <a:xfrm>
            <a:off x="3059113" y="1916113"/>
            <a:ext cx="228600" cy="2895600"/>
          </a:xfrm>
          <a:prstGeom prst="leftBrace">
            <a:avLst>
              <a:gd name="adj1" fmla="val 105555"/>
              <a:gd name="adj2" fmla="val 50000"/>
            </a:avLst>
          </a:prstGeom>
          <a:noFill/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6" name="动作按钮: 自定义 10245"/>
          <p:cNvSpPr/>
          <p:nvPr/>
        </p:nvSpPr>
        <p:spPr>
          <a:xfrm>
            <a:off x="3635375" y="1557338"/>
            <a:ext cx="2286000" cy="1143000"/>
          </a:xfrm>
          <a:prstGeom prst="actionButtonBlank">
            <a:avLst/>
          </a:prstGeom>
          <a:gradFill rotWithShape="0">
            <a:gsLst>
              <a:gs pos="0">
                <a:schemeClr val="bg2"/>
              </a:gs>
              <a:gs pos="100000">
                <a:schemeClr val="accent1"/>
              </a:gs>
            </a:gsLst>
            <a:lin ang="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hlinkClick r:id="rId3" action="ppaction://hlinksldjump"/>
              </a:rPr>
              <a:t>赵州桥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7" name="动作按钮: 自定义 10246"/>
          <p:cNvSpPr/>
          <p:nvPr/>
        </p:nvSpPr>
        <p:spPr>
          <a:xfrm>
            <a:off x="3635375" y="4005263"/>
            <a:ext cx="2286000" cy="1143000"/>
          </a:xfrm>
          <a:prstGeom prst="actionButtonBlank">
            <a:avLst/>
          </a:prstGeom>
          <a:gradFill rotWithShape="0">
            <a:gsLst>
              <a:gs pos="0">
                <a:schemeClr val="bg2"/>
              </a:gs>
              <a:gs pos="100000">
                <a:schemeClr val="accent1"/>
              </a:gs>
            </a:gsLst>
            <a:lin ang="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hlinkClick r:id="rId4" action="ppaction://hlinksldjump"/>
              </a:rPr>
              <a:t>卢沟桥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8" name="右箭头 10247"/>
          <p:cNvSpPr/>
          <p:nvPr/>
        </p:nvSpPr>
        <p:spPr>
          <a:xfrm>
            <a:off x="6443663" y="3068638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9" name="动作按钮: 自定义 10248"/>
          <p:cNvSpPr/>
          <p:nvPr/>
        </p:nvSpPr>
        <p:spPr>
          <a:xfrm>
            <a:off x="7380288" y="1412875"/>
            <a:ext cx="1143000" cy="3886200"/>
          </a:xfrm>
          <a:prstGeom prst="actionButtonBlank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hlinkClick r:id="" action="ppaction://noaction"/>
              </a:rPr>
              <a:t>解放后兴建的各种拱桥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0" name="椭圆 10249"/>
          <p:cNvSpPr/>
          <p:nvPr/>
        </p:nvSpPr>
        <p:spPr>
          <a:xfrm>
            <a:off x="6804025" y="5876925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2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1" name="右箭头 10250"/>
          <p:cNvSpPr/>
          <p:nvPr/>
        </p:nvSpPr>
        <p:spPr>
          <a:xfrm>
            <a:off x="4067175" y="3213100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3429000" y="609600"/>
            <a:ext cx="2743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latin typeface="Arial Narrow" pitchFamily="34" charset="0"/>
                <a:ea typeface="黑体" panose="02010600030101010101" pitchFamily="2" charset="-122"/>
              </a:rPr>
              <a:t>赵州桥</a:t>
            </a:r>
            <a:endParaRPr lang="zh-CN" altLang="en-US" sz="4400" dirty="0">
              <a:solidFill>
                <a:srgbClr val="0000FF"/>
              </a:solidFill>
              <a:latin typeface="Arial Narrow" pitchFamily="34" charset="0"/>
              <a:ea typeface="黑体" panose="02010600030101010101" pitchFamily="2" charset="-122"/>
            </a:endParaRPr>
          </a:p>
        </p:txBody>
      </p:sp>
      <p:pic>
        <p:nvPicPr>
          <p:cNvPr id="14339" name="图片 14338" descr="赵州桥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828800"/>
            <a:ext cx="8458200" cy="4735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1219200" y="304800"/>
            <a:ext cx="7086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Arial Narrow" pitchFamily="34" charset="0"/>
            </a:endParaRPr>
          </a:p>
        </p:txBody>
      </p:sp>
      <p:graphicFrame>
        <p:nvGraphicFramePr>
          <p:cNvPr id="15363" name="对象 15362"/>
          <p:cNvGraphicFramePr>
            <a:graphicFrameLocks noChangeAspect="1"/>
          </p:cNvGraphicFramePr>
          <p:nvPr/>
        </p:nvGraphicFramePr>
        <p:xfrm>
          <a:off x="1295400" y="3200400"/>
          <a:ext cx="2133600" cy="323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857375" imgH="3996055" progId="MS_ClipArt_Gallery.5">
                  <p:embed/>
                </p:oleObj>
              </mc:Choice>
              <mc:Fallback>
                <p:oleObj name="" r:id="rId1" imgW="1857375" imgH="3996055" progId="MS_ClipArt_Gallery.5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95400" y="3200400"/>
                        <a:ext cx="2133600" cy="323373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4" name="云形标注 15363"/>
          <p:cNvSpPr/>
          <p:nvPr/>
        </p:nvSpPr>
        <p:spPr>
          <a:xfrm>
            <a:off x="3200400" y="0"/>
            <a:ext cx="5486400" cy="3505200"/>
          </a:xfrm>
          <a:prstGeom prst="cloudCallout">
            <a:avLst>
              <a:gd name="adj1" fmla="val -44532"/>
              <a:gd name="adj2" fmla="val 6784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sz="2400" dirty="0">
              <a:latin typeface="Arial Narrow" pitchFamily="34" charset="0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4114800" y="762000"/>
            <a:ext cx="4114800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阅读4-5段，思考赵州桥怎样体现中国石拱桥的特点？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茅以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33600"/>
            <a:ext cx="3887788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7170"/>
          <p:cNvSpPr txBox="1"/>
          <p:nvPr/>
        </p:nvSpPr>
        <p:spPr>
          <a:xfrm>
            <a:off x="4427538" y="836613"/>
            <a:ext cx="4427537" cy="5630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</a:rPr>
              <a:t>茅以升</a:t>
            </a:r>
            <a:r>
              <a:rPr lang="zh-CN" altLang="en-US" sz="2400" b="1" dirty="0">
                <a:latin typeface="Arial" panose="020B0604020202020204" pitchFamily="34" charset="0"/>
              </a:rPr>
              <a:t>（1896-1989 ）江苏镇江人，著名桥梁专家，中科院院士。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       他主持设计的钱塘江大桥，是我国第一座由中国人自己设计建造的铁路公路两用桥；他还参加了新中国第一座现代化的大桥──武汉长江大桥的建造。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</a:rPr>
              <a:t>       </a:t>
            </a:r>
            <a:r>
              <a:rPr lang="zh-CN" altLang="en-US" sz="2400" b="1" dirty="0">
                <a:latin typeface="Arial" panose="020B0604020202020204" pitchFamily="34" charset="0"/>
              </a:rPr>
              <a:t>1916年毕业于唐山工业专门学校土木系。次年获美国康奈尔大学土木专业硕士学位。1921年获美国卡耐基理工学院工学博士学位 。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  <p:sp>
        <p:nvSpPr>
          <p:cNvPr id="7172" name="标题 7171"/>
          <p:cNvSpPr>
            <a:spLocks noGrp="1" noRot="1"/>
          </p:cNvSpPr>
          <p:nvPr>
            <p:ph type="title"/>
          </p:nvPr>
        </p:nvSpPr>
        <p:spPr>
          <a:xfrm>
            <a:off x="0" y="620713"/>
            <a:ext cx="4187825" cy="1081087"/>
          </a:xfrm>
          <a:ln/>
        </p:spPr>
        <p:txBody>
          <a:bodyPr anchor="ctr"/>
          <a:p>
            <a:r>
              <a:rPr lang="zh-CN" altLang="en-US" sz="7600" b="1">
                <a:solidFill>
                  <a:srgbClr val="FF6600"/>
                </a:solidFill>
                <a:ea typeface="华文彩云" pitchFamily="2" charset="-122"/>
              </a:rPr>
              <a:t>作者</a:t>
            </a:r>
            <a:endParaRPr lang="zh-CN" altLang="en-US" sz="6900" b="1">
              <a:ea typeface="华文彩云" pitchFamily="2" charset="-122"/>
            </a:endParaRPr>
          </a:p>
        </p:txBody>
      </p:sp>
      <p:sp>
        <p:nvSpPr>
          <p:cNvPr id="7173" name="矩形 7172"/>
          <p:cNvSpPr/>
          <p:nvPr/>
        </p:nvSpPr>
        <p:spPr>
          <a:xfrm>
            <a:off x="0" y="836613"/>
            <a:ext cx="8458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u="none" kern="1200" baseline="0">
                <a:solidFill>
                  <a:schemeClr val="tx2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 lvl="0"/>
            <a:endParaRPr lang="zh-CN" altLang="en-US" sz="2800" dirty="0">
              <a:solidFill>
                <a:srgbClr val="00918E"/>
              </a:solidFill>
              <a:ea typeface="方正琥珀简体" pitchFamily="1" charset="-122"/>
            </a:endParaRPr>
          </a:p>
        </p:txBody>
      </p:sp>
      <p:sp>
        <p:nvSpPr>
          <p:cNvPr id="7174" name="矩形 7173"/>
          <p:cNvSpPr/>
          <p:nvPr/>
        </p:nvSpPr>
        <p:spPr>
          <a:xfrm>
            <a:off x="611188" y="4986338"/>
            <a:ext cx="8062912" cy="1871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sz="2800">
                <a:solidFill>
                  <a:srgbClr val="0064A2"/>
                </a:solidFill>
                <a:ea typeface="楷体_GB2312" panose="02010609030101010101" pitchFamily="49" charset="-122"/>
              </a:rPr>
              <a:t>　　</a:t>
            </a:r>
            <a:endParaRPr lang="zh-CN" altLang="en-US" sz="2800">
              <a:solidFill>
                <a:srgbClr val="0064A2"/>
              </a:solidFill>
              <a:ea typeface="楷体_GB2312" panose="02010609030101010101" pitchFamily="49" charset="-122"/>
            </a:endParaRPr>
          </a:p>
        </p:txBody>
      </p:sp>
      <p:sp>
        <p:nvSpPr>
          <p:cNvPr id="7175" name="矩形 7174"/>
          <p:cNvSpPr/>
          <p:nvPr/>
        </p:nvSpPr>
        <p:spPr>
          <a:xfrm>
            <a:off x="0" y="4508500"/>
            <a:ext cx="8424863" cy="15113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5pPr>
          </a:lstStyle>
          <a:p>
            <a:pPr marL="0" lvl="0" indent="0">
              <a:buNone/>
            </a:pPr>
            <a:r>
              <a:rPr lang="zh-CN" altLang="en-US" sz="2800">
                <a:solidFill>
                  <a:srgbClr val="0064A2"/>
                </a:solidFill>
                <a:ea typeface="楷体_GB2312" panose="02010609030101010101" pitchFamily="49" charset="-122"/>
              </a:rPr>
              <a:t>　　</a:t>
            </a:r>
            <a:endParaRPr lang="zh-CN" altLang="en-US" sz="2800">
              <a:solidFill>
                <a:srgbClr val="0064A2"/>
              </a:solidFill>
              <a:ea typeface="楷体_GB2312" panose="02010609030101010101" pitchFamily="49" charset="-122"/>
            </a:endParaRPr>
          </a:p>
        </p:txBody>
      </p:sp>
      <p:sp>
        <p:nvSpPr>
          <p:cNvPr id="7176" name="椭圆 7175"/>
          <p:cNvSpPr/>
          <p:nvPr/>
        </p:nvSpPr>
        <p:spPr>
          <a:xfrm>
            <a:off x="7092950" y="6248400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2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1000"/>
                                        <p:tgtEl>
                                          <p:spTgt spid="7171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42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16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457200" y="2895600"/>
            <a:ext cx="3733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赵州桥</a:t>
            </a:r>
            <a:endParaRPr lang="zh-CN" altLang="en-US" sz="3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87" name="左大括号 16386"/>
          <p:cNvSpPr/>
          <p:nvPr/>
        </p:nvSpPr>
        <p:spPr>
          <a:xfrm>
            <a:off x="2133600" y="1295400"/>
            <a:ext cx="76200" cy="4419600"/>
          </a:xfrm>
          <a:prstGeom prst="leftBrace">
            <a:avLst>
              <a:gd name="adj1" fmla="val 483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88" name="文本框 16387"/>
          <p:cNvSpPr txBox="1"/>
          <p:nvPr/>
        </p:nvSpPr>
        <p:spPr>
          <a:xfrm>
            <a:off x="2362200" y="990600"/>
            <a:ext cx="617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1．形式优美：</a:t>
            </a:r>
            <a:endParaRPr lang="zh-CN" altLang="en-US" sz="36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2362200" y="1676400"/>
            <a:ext cx="6781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“初月出云，长虹饮涧”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0" name="矩形 16389"/>
          <p:cNvSpPr/>
          <p:nvPr/>
        </p:nvSpPr>
        <p:spPr>
          <a:xfrm>
            <a:off x="2362200" y="2590800"/>
            <a:ext cx="457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2．结构坚固：</a:t>
            </a:r>
            <a:endParaRPr lang="zh-CN" altLang="en-US" sz="36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2362200" y="3352800"/>
            <a:ext cx="6477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1300年，仍保持原来的雄姿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2" name="矩形 16391"/>
          <p:cNvSpPr/>
          <p:nvPr/>
        </p:nvSpPr>
        <p:spPr>
          <a:xfrm>
            <a:off x="2362200" y="4267200"/>
            <a:ext cx="3124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3．历史悠久：</a:t>
            </a:r>
            <a:endParaRPr lang="zh-CN" altLang="en-US" sz="36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3" name="矩形 16392"/>
          <p:cNvSpPr/>
          <p:nvPr/>
        </p:nvSpPr>
        <p:spPr>
          <a:xfrm>
            <a:off x="2362200" y="5257800"/>
            <a:ext cx="47307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修建于公元605年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/>
      <p:bldP spid="16389" grpId="0" bldLvl="0"/>
      <p:bldP spid="16389" grpId="1" bldLvl="0"/>
      <p:bldP spid="16389" grpId="2" bldLvl="0"/>
      <p:bldP spid="16390" grpId="0" bldLvl="0"/>
      <p:bldP spid="16391" grpId="0" bldLvl="0"/>
      <p:bldP spid="16391" grpId="1" bldLvl="0"/>
      <p:bldP spid="16391" grpId="2" bldLvl="0"/>
      <p:bldP spid="16392" grpId="0" bldLvl="0"/>
      <p:bldP spid="16393" grpId="1" bldLvl="0"/>
      <p:bldP spid="16393" grpId="2" bldLvl="0"/>
      <p:bldP spid="16393" grpId="3" bldLvl="0"/>
      <p:bldP spid="16393" grpId="4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graphicFrame>
        <p:nvGraphicFramePr>
          <p:cNvPr id="17411" name="内容占位符 17410"/>
          <p:cNvGraphicFramePr/>
          <p:nvPr>
            <p:ph/>
          </p:nvPr>
        </p:nvGraphicFramePr>
        <p:xfrm>
          <a:off x="395288" y="765175"/>
          <a:ext cx="8229600" cy="5051425"/>
        </p:xfrm>
        <a:graphic>
          <a:graphicData uri="http://schemas.openxmlformats.org/drawingml/2006/table">
            <a:tbl>
              <a:tblPr/>
              <a:tblGrid>
                <a:gridCol w="2743200"/>
                <a:gridCol w="2741613"/>
                <a:gridCol w="2744787"/>
              </a:tblGrid>
              <a:tr h="6556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3333FF"/>
                          </a:solidFill>
                          <a:latin typeface="Calibri" pitchFamily="2" charset="0"/>
                          <a:ea typeface="宋体" panose="02010600030101010101" pitchFamily="2" charset="-122"/>
                        </a:rPr>
                        <a:t>赵州桥</a:t>
                      </a:r>
                      <a:endParaRPr lang="zh-CN" altLang="en-US" sz="3200" b="1" dirty="0">
                        <a:solidFill>
                          <a:srgbClr val="3333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3333FF"/>
                          </a:solidFill>
                          <a:latin typeface="Calibri" pitchFamily="2" charset="0"/>
                          <a:ea typeface="宋体" panose="02010600030101010101" pitchFamily="2" charset="-122"/>
                        </a:rPr>
                        <a:t>卢沟桥</a:t>
                      </a:r>
                      <a:endParaRPr lang="zh-CN" altLang="en-US" sz="3200" b="1" dirty="0">
                        <a:solidFill>
                          <a:srgbClr val="3333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8421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  <a:latin typeface="Calibri" pitchFamily="2" charset="0"/>
                          <a:ea typeface="宋体" panose="02010600030101010101" pitchFamily="2" charset="-122"/>
                        </a:rPr>
                        <a:t>地理位置</a:t>
                      </a:r>
                      <a:endParaRPr lang="zh-CN" altLang="en-US" b="1" dirty="0">
                        <a:solidFill>
                          <a:srgbClr val="3333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731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  <a:latin typeface="Calibri" pitchFamily="2" charset="0"/>
                          <a:ea typeface="宋体" panose="02010600030101010101" pitchFamily="2" charset="-122"/>
                        </a:rPr>
                        <a:t>修建时间</a:t>
                      </a:r>
                      <a:endParaRPr lang="zh-CN" altLang="en-US" b="1" dirty="0">
                        <a:solidFill>
                          <a:srgbClr val="3333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731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  <a:latin typeface="Calibri" pitchFamily="2" charset="0"/>
                          <a:ea typeface="宋体" panose="02010600030101010101" pitchFamily="2" charset="-122"/>
                        </a:rPr>
                        <a:t>桥身长度</a:t>
                      </a:r>
                      <a:endParaRPr lang="zh-CN" altLang="en-US" b="1" dirty="0">
                        <a:solidFill>
                          <a:srgbClr val="3333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302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  <a:latin typeface="Calibri" pitchFamily="2" charset="0"/>
                          <a:ea typeface="宋体" panose="02010600030101010101" pitchFamily="2" charset="-122"/>
                        </a:rPr>
                        <a:t>桥身宽度</a:t>
                      </a:r>
                      <a:endParaRPr lang="zh-CN" altLang="en-US" b="1" dirty="0">
                        <a:solidFill>
                          <a:srgbClr val="3333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429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  <a:latin typeface="Calibri" pitchFamily="2" charset="0"/>
                          <a:ea typeface="宋体" panose="02010600030101010101" pitchFamily="2" charset="-122"/>
                        </a:rPr>
                        <a:t>评价</a:t>
                      </a:r>
                      <a:endParaRPr lang="zh-CN" altLang="en-US" b="1" dirty="0">
                        <a:solidFill>
                          <a:srgbClr val="3333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21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  <a:latin typeface="Calibri" pitchFamily="2" charset="0"/>
                          <a:ea typeface="宋体" panose="02010600030101010101" pitchFamily="2" charset="-122"/>
                          <a:hlinkClick r:id="rId1" action="ppaction://hlinksldjump"/>
                        </a:rPr>
                        <a:t>特点</a:t>
                      </a:r>
                      <a:endParaRPr lang="zh-CN" altLang="en-US" b="1" dirty="0">
                        <a:solidFill>
                          <a:srgbClr val="3333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7457" name="文本框 17456"/>
          <p:cNvSpPr txBox="1"/>
          <p:nvPr/>
        </p:nvSpPr>
        <p:spPr>
          <a:xfrm>
            <a:off x="3779838" y="1557338"/>
            <a:ext cx="22463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洨河之上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58" name="文本框 17457"/>
          <p:cNvSpPr txBox="1"/>
          <p:nvPr/>
        </p:nvSpPr>
        <p:spPr>
          <a:xfrm>
            <a:off x="3348038" y="2205038"/>
            <a:ext cx="25669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公元605年左右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59" name="文本框 17458"/>
          <p:cNvSpPr txBox="1"/>
          <p:nvPr/>
        </p:nvSpPr>
        <p:spPr>
          <a:xfrm>
            <a:off x="3779838" y="2925763"/>
            <a:ext cx="19605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50.82米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60" name="文本框 17459"/>
          <p:cNvSpPr txBox="1"/>
          <p:nvPr/>
        </p:nvSpPr>
        <p:spPr>
          <a:xfrm>
            <a:off x="3708400" y="3502025"/>
            <a:ext cx="24669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9.6米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略窄处：9米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61" name="文本框 17460"/>
          <p:cNvSpPr txBox="1"/>
          <p:nvPr/>
        </p:nvSpPr>
        <p:spPr>
          <a:xfrm>
            <a:off x="3132138" y="4365625"/>
            <a:ext cx="309562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张嘉贞：“制造奇特，人不知其所以为。”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62" name="文本框 17461"/>
          <p:cNvSpPr txBox="1"/>
          <p:nvPr/>
        </p:nvSpPr>
        <p:spPr>
          <a:xfrm>
            <a:off x="3635375" y="5302250"/>
            <a:ext cx="2644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独拱石桥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57" grpId="0" bldLvl="0"/>
      <p:bldP spid="17458" grpId="0" bldLvl="0"/>
      <p:bldP spid="17459" grpId="0" bldLvl="0"/>
      <p:bldP spid="17460" grpId="0" bldLvl="0"/>
      <p:bldP spid="17461" grpId="0" bldLvl="0"/>
      <p:bldP spid="17462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2057400" y="4572000"/>
            <a:ext cx="541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一、</a:t>
            </a:r>
            <a:r>
              <a:rPr lang="zh-CN" altLang="en-US" sz="2400" b="1">
                <a:latin typeface="Times New Roman" panose="02020603050405020304" pitchFamily="18" charset="0"/>
                <a:ea typeface="方正粗圆简体" pitchFamily="1" charset="-122"/>
              </a:rPr>
              <a:t>只有一个弓型大拱（最长、无坡）</a:t>
            </a:r>
            <a:endParaRPr lang="zh-CN" altLang="en-US" sz="2400" b="1">
              <a:latin typeface="Times New Roman" panose="02020603050405020304" pitchFamily="18" charset="0"/>
              <a:ea typeface="方正粗圆简体" pitchFamily="1" charset="-122"/>
            </a:endParaRPr>
          </a:p>
        </p:txBody>
      </p:sp>
      <p:sp>
        <p:nvSpPr>
          <p:cNvPr id="18435" name="矩形 18434"/>
          <p:cNvSpPr/>
          <p:nvPr/>
        </p:nvSpPr>
        <p:spPr>
          <a:xfrm>
            <a:off x="2057400" y="5126038"/>
            <a:ext cx="62992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</a:rPr>
              <a:t>二、</a:t>
            </a:r>
            <a:r>
              <a:rPr lang="zh-CN" altLang="en-US" sz="2400" b="1">
                <a:latin typeface="Times New Roman" panose="02020603050405020304" pitchFamily="18" charset="0"/>
                <a:ea typeface="方正粗圆简体" pitchFamily="1" charset="-122"/>
              </a:rPr>
              <a:t>拱肩上各有两小拱（省料、防洪、美观）</a:t>
            </a:r>
            <a:endParaRPr lang="zh-CN" altLang="en-US" sz="2400" b="1">
              <a:latin typeface="Times New Roman" panose="02020603050405020304" pitchFamily="18" charset="0"/>
              <a:ea typeface="方正粗圆简体" pitchFamily="1" charset="-122"/>
            </a:endParaRPr>
          </a:p>
        </p:txBody>
      </p:sp>
      <p:sp>
        <p:nvSpPr>
          <p:cNvPr id="18436" name="矩形 18435"/>
          <p:cNvSpPr/>
          <p:nvPr/>
        </p:nvSpPr>
        <p:spPr>
          <a:xfrm>
            <a:off x="1981200" y="5638800"/>
            <a:ext cx="52006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</a:rPr>
              <a:t> 三、</a:t>
            </a:r>
            <a:r>
              <a:rPr lang="en-US" altLang="zh-CN" sz="2400" b="1">
                <a:latin typeface="方正粗圆简体" pitchFamily="1" charset="-122"/>
                <a:ea typeface="方正粗圆简体" pitchFamily="1" charset="-122"/>
              </a:rPr>
              <a:t>28</a:t>
            </a:r>
            <a:r>
              <a:rPr lang="zh-CN" altLang="en-US" sz="2400" b="1">
                <a:latin typeface="方正粗圆简体" pitchFamily="1" charset="-122"/>
                <a:ea typeface="方正粗圆简体" pitchFamily="1" charset="-122"/>
              </a:rPr>
              <a:t>道拱圈拼成大拱（独立承重）</a:t>
            </a:r>
            <a:endParaRPr lang="zh-CN" altLang="en-US" sz="2400" b="1">
              <a:latin typeface="方正粗圆简体" pitchFamily="1" charset="-122"/>
              <a:ea typeface="方正粗圆简体" pitchFamily="1" charset="-122"/>
            </a:endParaRPr>
          </a:p>
        </p:txBody>
      </p:sp>
      <p:sp>
        <p:nvSpPr>
          <p:cNvPr id="18437" name="矩形 18436"/>
          <p:cNvSpPr/>
          <p:nvPr/>
        </p:nvSpPr>
        <p:spPr>
          <a:xfrm>
            <a:off x="1981200" y="6096000"/>
            <a:ext cx="66675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</a:rPr>
              <a:t> 四、</a:t>
            </a:r>
            <a:r>
              <a:rPr lang="zh-CN" altLang="en-US" sz="2400" b="1">
                <a:latin typeface="Times New Roman" panose="02020603050405020304" pitchFamily="18" charset="0"/>
                <a:ea typeface="方正粗圆简体" pitchFamily="1" charset="-122"/>
              </a:rPr>
              <a:t>结构匀称环境和谐（初月出云，长虹饮涧）</a:t>
            </a:r>
            <a:endParaRPr lang="zh-CN" altLang="en-US" sz="2400" b="1">
              <a:latin typeface="Times New Roman" panose="02020603050405020304" pitchFamily="18" charset="0"/>
              <a:ea typeface="方正粗圆简体" pitchFamily="1" charset="-122"/>
            </a:endParaRPr>
          </a:p>
        </p:txBody>
      </p:sp>
      <p:pic>
        <p:nvPicPr>
          <p:cNvPr id="18438" name="图片 18437" descr="ZAOZHOUQIAO-A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49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9" name="左大括号 18438"/>
          <p:cNvSpPr/>
          <p:nvPr/>
        </p:nvSpPr>
        <p:spPr>
          <a:xfrm>
            <a:off x="1828800" y="4800600"/>
            <a:ext cx="304800" cy="1676400"/>
          </a:xfrm>
          <a:prstGeom prst="leftBrace">
            <a:avLst>
              <a:gd name="adj1" fmla="val 45833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0" y="52578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方正美黑简体" pitchFamily="2" charset="-122"/>
              </a:rPr>
              <a:t>独拱石桥</a:t>
            </a:r>
            <a:endParaRPr lang="zh-CN" altLang="en-US" sz="3200" b="1">
              <a:latin typeface="Times New Roman" panose="02020603050405020304" pitchFamily="18" charset="0"/>
              <a:ea typeface="方正美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  <p:bldP spid="18439" grpId="0" animBg="1"/>
      <p:bldP spid="184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179388" y="2205038"/>
            <a:ext cx="8524875" cy="405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8000" b="1" baseline="-2000" dirty="0">
                <a:latin typeface="Times New Roman" panose="02020603050405020304" pitchFamily="18" charset="0"/>
                <a:ea typeface="华文行楷" pitchFamily="2" charset="-122"/>
              </a:rPr>
              <a:t>       </a:t>
            </a:r>
            <a:endParaRPr lang="en-US" altLang="zh-CN" sz="8000" b="1" baseline="-2000" dirty="0">
              <a:latin typeface="Times New Roman" panose="02020603050405020304" pitchFamily="18" charset="0"/>
              <a:ea typeface="华文行楷" pitchFamily="2" charset="-122"/>
            </a:endParaRPr>
          </a:p>
          <a:p>
            <a:r>
              <a:rPr lang="en-US" altLang="zh-CN" sz="8000" b="1" baseline="-2000" dirty="0">
                <a:latin typeface="Times New Roman" panose="02020603050405020304" pitchFamily="18" charset="0"/>
                <a:ea typeface="华文行楷" pitchFamily="2" charset="-122"/>
              </a:rPr>
              <a:t>        </a:t>
            </a:r>
            <a:r>
              <a:rPr lang="zh-CN" altLang="en-US" sz="8000" b="1" baseline="-2000" dirty="0">
                <a:latin typeface="Times New Roman" panose="02020603050405020304" pitchFamily="18" charset="0"/>
                <a:ea typeface="华文行楷" pitchFamily="2" charset="-122"/>
              </a:rPr>
              <a:t>请同学们根据课文的描述，画出赵州桥的结构图并在上面表明数据？</a:t>
            </a:r>
            <a:endParaRPr lang="zh-CN" altLang="en-US" sz="8000" b="1" baseline="-2000" dirty="0">
              <a:latin typeface="Times New Roman" panose="02020603050405020304" pitchFamily="18" charset="0"/>
              <a:ea typeface="华文行楷" pitchFamily="2" charset="-122"/>
            </a:endParaRPr>
          </a:p>
          <a:p>
            <a:r>
              <a:rPr lang="zh-CN" altLang="en-US" sz="8000" b="1" baseline="-2000" dirty="0">
                <a:latin typeface="华文中宋" pitchFamily="2" charset="-122"/>
                <a:ea typeface="华文中宋" pitchFamily="2" charset="-122"/>
              </a:rPr>
              <a:t>  </a:t>
            </a:r>
            <a:endParaRPr lang="zh-CN" altLang="en-US" sz="8000" b="1" baseline="-20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468313" y="693738"/>
            <a:ext cx="5695950" cy="13208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8000" b="1">
                <a:latin typeface="华文行楷" pitchFamily="2" charset="-122"/>
                <a:ea typeface="华文行楷" pitchFamily="2" charset="-122"/>
              </a:rPr>
              <a:t>绘图</a:t>
            </a:r>
            <a:r>
              <a:rPr lang="en-US" altLang="zh-CN" sz="8000" b="1">
                <a:latin typeface="华文行楷" pitchFamily="2" charset="-122"/>
                <a:ea typeface="华文行楷" pitchFamily="2" charset="-122"/>
              </a:rPr>
              <a:t>PK</a:t>
            </a:r>
            <a:r>
              <a:rPr lang="zh-CN" altLang="en-US" sz="8000" b="1">
                <a:latin typeface="华文行楷" pitchFamily="2" charset="-122"/>
                <a:ea typeface="华文行楷" pitchFamily="2" charset="-122"/>
              </a:rPr>
              <a:t>：</a:t>
            </a:r>
            <a:endParaRPr lang="zh-CN" altLang="en-US" sz="8000" b="1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3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1506" name="对象 21505"/>
          <p:cNvGraphicFramePr>
            <a:graphicFrameLocks noChangeAspect="1"/>
          </p:cNvGraphicFramePr>
          <p:nvPr/>
        </p:nvGraphicFramePr>
        <p:xfrm>
          <a:off x="1600200" y="3124200"/>
          <a:ext cx="59436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273800" imgH="1295400" progId="Photoshop.Image.6">
                  <p:embed/>
                </p:oleObj>
              </mc:Choice>
              <mc:Fallback>
                <p:oleObj name="" r:id="rId1" imgW="6273800" imgH="1295400" progId="Photoshop.Image.6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00200" y="3124200"/>
                        <a:ext cx="5943600" cy="1295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7" name="对象 21506"/>
          <p:cNvGraphicFramePr>
            <a:graphicFrameLocks noChangeAspect="1"/>
          </p:cNvGraphicFramePr>
          <p:nvPr/>
        </p:nvGraphicFramePr>
        <p:xfrm>
          <a:off x="381000" y="914400"/>
          <a:ext cx="845820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7137400" imgH="1104900" progId="Photoshop.Image.6">
                  <p:embed/>
                </p:oleObj>
              </mc:Choice>
              <mc:Fallback>
                <p:oleObj name="" r:id="rId3" imgW="7137400" imgH="1104900" progId="Photoshop.Image.6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914400"/>
                        <a:ext cx="8458200" cy="167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8" name="文本框 21507"/>
          <p:cNvSpPr txBox="1"/>
          <p:nvPr/>
        </p:nvSpPr>
        <p:spPr>
          <a:xfrm>
            <a:off x="3886200" y="52578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latin typeface="方正粗圆简体" pitchFamily="1" charset="-122"/>
                <a:ea typeface="方正粗圆简体" pitchFamily="1" charset="-122"/>
              </a:rPr>
              <a:t>37.40</a:t>
            </a:r>
            <a:r>
              <a:rPr lang="zh-CN" altLang="en-US" sz="2400">
                <a:latin typeface="方正粗圆简体" pitchFamily="1" charset="-122"/>
                <a:ea typeface="方正粗圆简体" pitchFamily="1" charset="-122"/>
              </a:rPr>
              <a:t>米</a:t>
            </a:r>
            <a:endParaRPr lang="zh-CN" altLang="en-US" sz="2400">
              <a:latin typeface="方正粗圆简体" pitchFamily="1" charset="-122"/>
              <a:ea typeface="方正粗圆简体" pitchFamily="1" charset="-122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3810000" y="457200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3300"/>
                </a:solidFill>
                <a:latin typeface="方正粗圆简体" pitchFamily="1" charset="-122"/>
                <a:ea typeface="方正粗圆简体" pitchFamily="1" charset="-122"/>
              </a:rPr>
              <a:t>50.82</a:t>
            </a:r>
            <a:r>
              <a:rPr lang="zh-CN" altLang="en-US" sz="2400">
                <a:solidFill>
                  <a:srgbClr val="FF3300"/>
                </a:solidFill>
                <a:latin typeface="方正粗圆简体" pitchFamily="1" charset="-122"/>
                <a:ea typeface="方正粗圆简体" pitchFamily="1" charset="-122"/>
              </a:rPr>
              <a:t>米</a:t>
            </a:r>
            <a:endParaRPr lang="zh-CN" altLang="en-US" sz="2400">
              <a:solidFill>
                <a:srgbClr val="FF3300"/>
              </a:solidFill>
              <a:latin typeface="方正粗圆简体" pitchFamily="1" charset="-122"/>
              <a:ea typeface="方正粗圆简体" pitchFamily="1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3886200" y="3505200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方正粗圆简体" pitchFamily="1" charset="-122"/>
              </a:rPr>
              <a:t>弓型大拱</a:t>
            </a:r>
            <a:endParaRPr lang="zh-CN" altLang="en-US" sz="2400">
              <a:latin typeface="Times New Roman" panose="02020603050405020304" pitchFamily="18" charset="0"/>
              <a:ea typeface="方正粗圆简体" pitchFamily="1" charset="-122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7848600" y="2590800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方正粗圆简体" pitchFamily="1" charset="-122"/>
              </a:rPr>
              <a:t>小   拱</a:t>
            </a:r>
            <a:endParaRPr lang="zh-CN" altLang="en-US" sz="2400">
              <a:latin typeface="Times New Roman" panose="02020603050405020304" pitchFamily="18" charset="0"/>
              <a:ea typeface="方正粗圆简体" pitchFamily="1" charset="-122"/>
            </a:endParaRPr>
          </a:p>
        </p:txBody>
      </p:sp>
      <p:sp>
        <p:nvSpPr>
          <p:cNvPr id="21512" name="未知"/>
          <p:cNvSpPr/>
          <p:nvPr/>
        </p:nvSpPr>
        <p:spPr>
          <a:xfrm>
            <a:off x="2422525" y="1614488"/>
            <a:ext cx="350838" cy="358775"/>
          </a:xfrm>
          <a:custGeom>
            <a:avLst/>
            <a:gdLst/>
            <a:ahLst/>
            <a:cxnLst/>
            <a:pathLst>
              <a:path w="221" h="226">
                <a:moveTo>
                  <a:pt x="0" y="202"/>
                </a:moveTo>
                <a:cubicBezTo>
                  <a:pt x="6" y="152"/>
                  <a:pt x="18" y="79"/>
                  <a:pt x="58" y="39"/>
                </a:cubicBezTo>
                <a:cubicBezTo>
                  <a:pt x="80" y="17"/>
                  <a:pt x="144" y="1"/>
                  <a:pt x="144" y="1"/>
                </a:cubicBezTo>
                <a:cubicBezTo>
                  <a:pt x="167" y="4"/>
                  <a:pt x="191" y="0"/>
                  <a:pt x="212" y="10"/>
                </a:cubicBezTo>
                <a:cubicBezTo>
                  <a:pt x="221" y="14"/>
                  <a:pt x="221" y="29"/>
                  <a:pt x="221" y="39"/>
                </a:cubicBezTo>
                <a:cubicBezTo>
                  <a:pt x="221" y="78"/>
                  <a:pt x="183" y="87"/>
                  <a:pt x="154" y="97"/>
                </a:cubicBezTo>
                <a:cubicBezTo>
                  <a:pt x="136" y="114"/>
                  <a:pt x="114" y="127"/>
                  <a:pt x="96" y="145"/>
                </a:cubicBezTo>
                <a:cubicBezTo>
                  <a:pt x="66" y="175"/>
                  <a:pt x="47" y="226"/>
                  <a:pt x="0" y="202"/>
                </a:cubicBezTo>
                <a:close/>
              </a:path>
            </a:pathLst>
          </a:cu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3" name="未知"/>
          <p:cNvSpPr/>
          <p:nvPr/>
        </p:nvSpPr>
        <p:spPr>
          <a:xfrm>
            <a:off x="2373313" y="1570038"/>
            <a:ext cx="411162" cy="411162"/>
          </a:xfrm>
          <a:custGeom>
            <a:avLst/>
            <a:gdLst/>
            <a:ahLst/>
            <a:cxnLst/>
            <a:pathLst>
              <a:path w="259" h="259">
                <a:moveTo>
                  <a:pt x="22" y="259"/>
                </a:moveTo>
                <a:cubicBezTo>
                  <a:pt x="34" y="183"/>
                  <a:pt x="25" y="217"/>
                  <a:pt x="51" y="144"/>
                </a:cubicBezTo>
                <a:cubicBezTo>
                  <a:pt x="54" y="134"/>
                  <a:pt x="47" y="165"/>
                  <a:pt x="41" y="173"/>
                </a:cubicBezTo>
                <a:cubicBezTo>
                  <a:pt x="35" y="182"/>
                  <a:pt x="28" y="192"/>
                  <a:pt x="22" y="201"/>
                </a:cubicBezTo>
                <a:cubicBezTo>
                  <a:pt x="4" y="151"/>
                  <a:pt x="26" y="96"/>
                  <a:pt x="70" y="67"/>
                </a:cubicBezTo>
                <a:cubicBezTo>
                  <a:pt x="76" y="57"/>
                  <a:pt x="80" y="46"/>
                  <a:pt x="89" y="38"/>
                </a:cubicBezTo>
                <a:cubicBezTo>
                  <a:pt x="106" y="23"/>
                  <a:pt x="147" y="0"/>
                  <a:pt x="147" y="0"/>
                </a:cubicBezTo>
                <a:cubicBezTo>
                  <a:pt x="193" y="11"/>
                  <a:pt x="209" y="14"/>
                  <a:pt x="243" y="48"/>
                </a:cubicBezTo>
                <a:cubicBezTo>
                  <a:pt x="259" y="100"/>
                  <a:pt x="245" y="118"/>
                  <a:pt x="195" y="134"/>
                </a:cubicBezTo>
                <a:cubicBezTo>
                  <a:pt x="170" y="158"/>
                  <a:pt x="151" y="172"/>
                  <a:pt x="118" y="182"/>
                </a:cubicBezTo>
                <a:cubicBezTo>
                  <a:pt x="50" y="227"/>
                  <a:pt x="79" y="208"/>
                  <a:pt x="31" y="240"/>
                </a:cubicBezTo>
                <a:cubicBezTo>
                  <a:pt x="23" y="245"/>
                  <a:pt x="7" y="240"/>
                  <a:pt x="3" y="249"/>
                </a:cubicBezTo>
                <a:cubicBezTo>
                  <a:pt x="0" y="255"/>
                  <a:pt x="16" y="256"/>
                  <a:pt x="22" y="259"/>
                </a:cubicBezTo>
                <a:close/>
              </a:path>
            </a:pathLst>
          </a:cu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4" name="未知"/>
          <p:cNvSpPr/>
          <p:nvPr/>
        </p:nvSpPr>
        <p:spPr>
          <a:xfrm>
            <a:off x="6308725" y="1463675"/>
            <a:ext cx="412750" cy="396875"/>
          </a:xfrm>
          <a:custGeom>
            <a:avLst/>
            <a:gdLst/>
            <a:ahLst/>
            <a:cxnLst/>
            <a:pathLst>
              <a:path w="260" h="250">
                <a:moveTo>
                  <a:pt x="0" y="96"/>
                </a:moveTo>
                <a:cubicBezTo>
                  <a:pt x="16" y="50"/>
                  <a:pt x="69" y="15"/>
                  <a:pt x="116" y="0"/>
                </a:cubicBezTo>
                <a:cubicBezTo>
                  <a:pt x="223" y="25"/>
                  <a:pt x="243" y="123"/>
                  <a:pt x="260" y="220"/>
                </a:cubicBezTo>
                <a:cubicBezTo>
                  <a:pt x="257" y="230"/>
                  <a:pt x="260" y="250"/>
                  <a:pt x="250" y="249"/>
                </a:cubicBezTo>
                <a:cubicBezTo>
                  <a:pt x="197" y="242"/>
                  <a:pt x="204" y="206"/>
                  <a:pt x="164" y="192"/>
                </a:cubicBezTo>
                <a:cubicBezTo>
                  <a:pt x="125" y="179"/>
                  <a:pt x="87" y="166"/>
                  <a:pt x="48" y="153"/>
                </a:cubicBezTo>
                <a:cubicBezTo>
                  <a:pt x="35" y="143"/>
                  <a:pt x="20" y="136"/>
                  <a:pt x="10" y="124"/>
                </a:cubicBezTo>
                <a:cubicBezTo>
                  <a:pt x="4" y="116"/>
                  <a:pt x="0" y="96"/>
                  <a:pt x="0" y="96"/>
                </a:cubicBezTo>
                <a:close/>
              </a:path>
            </a:pathLst>
          </a:cu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5" name="未知"/>
          <p:cNvSpPr/>
          <p:nvPr/>
        </p:nvSpPr>
        <p:spPr>
          <a:xfrm>
            <a:off x="6878638" y="1493838"/>
            <a:ext cx="665162" cy="944562"/>
          </a:xfrm>
          <a:custGeom>
            <a:avLst/>
            <a:gdLst/>
            <a:ahLst/>
            <a:cxnLst/>
            <a:pathLst>
              <a:path w="405" h="615">
                <a:moveTo>
                  <a:pt x="35" y="288"/>
                </a:moveTo>
                <a:cubicBezTo>
                  <a:pt x="26" y="233"/>
                  <a:pt x="0" y="187"/>
                  <a:pt x="45" y="144"/>
                </a:cubicBezTo>
                <a:cubicBezTo>
                  <a:pt x="53" y="117"/>
                  <a:pt x="81" y="76"/>
                  <a:pt x="102" y="57"/>
                </a:cubicBezTo>
                <a:cubicBezTo>
                  <a:pt x="119" y="42"/>
                  <a:pt x="141" y="32"/>
                  <a:pt x="160" y="19"/>
                </a:cubicBezTo>
                <a:cubicBezTo>
                  <a:pt x="170" y="13"/>
                  <a:pt x="189" y="0"/>
                  <a:pt x="189" y="0"/>
                </a:cubicBezTo>
                <a:cubicBezTo>
                  <a:pt x="261" y="13"/>
                  <a:pt x="302" y="46"/>
                  <a:pt x="342" y="105"/>
                </a:cubicBezTo>
                <a:cubicBezTo>
                  <a:pt x="345" y="118"/>
                  <a:pt x="346" y="132"/>
                  <a:pt x="352" y="144"/>
                </a:cubicBezTo>
                <a:cubicBezTo>
                  <a:pt x="362" y="164"/>
                  <a:pt x="390" y="201"/>
                  <a:pt x="390" y="201"/>
                </a:cubicBezTo>
                <a:cubicBezTo>
                  <a:pt x="393" y="320"/>
                  <a:pt x="400" y="438"/>
                  <a:pt x="400" y="557"/>
                </a:cubicBezTo>
                <a:cubicBezTo>
                  <a:pt x="400" y="573"/>
                  <a:pt x="405" y="598"/>
                  <a:pt x="390" y="605"/>
                </a:cubicBezTo>
                <a:cubicBezTo>
                  <a:pt x="370" y="615"/>
                  <a:pt x="345" y="598"/>
                  <a:pt x="323" y="595"/>
                </a:cubicBezTo>
                <a:cubicBezTo>
                  <a:pt x="317" y="585"/>
                  <a:pt x="309" y="577"/>
                  <a:pt x="304" y="566"/>
                </a:cubicBezTo>
                <a:cubicBezTo>
                  <a:pt x="295" y="545"/>
                  <a:pt x="301" y="516"/>
                  <a:pt x="285" y="499"/>
                </a:cubicBezTo>
                <a:cubicBezTo>
                  <a:pt x="278" y="492"/>
                  <a:pt x="266" y="492"/>
                  <a:pt x="256" y="489"/>
                </a:cubicBezTo>
                <a:cubicBezTo>
                  <a:pt x="209" y="443"/>
                  <a:pt x="148" y="402"/>
                  <a:pt x="93" y="365"/>
                </a:cubicBezTo>
                <a:cubicBezTo>
                  <a:pt x="86" y="355"/>
                  <a:pt x="81" y="345"/>
                  <a:pt x="73" y="336"/>
                </a:cubicBezTo>
                <a:cubicBezTo>
                  <a:pt x="29" y="286"/>
                  <a:pt x="2" y="288"/>
                  <a:pt x="35" y="288"/>
                </a:cubicBezTo>
                <a:close/>
              </a:path>
            </a:pathLst>
          </a:cu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6" name="直接连接符 21515"/>
          <p:cNvSpPr/>
          <p:nvPr/>
        </p:nvSpPr>
        <p:spPr>
          <a:xfrm flipH="1" flipV="1">
            <a:off x="7315200" y="1828800"/>
            <a:ext cx="685800" cy="685800"/>
          </a:xfrm>
          <a:prstGeom prst="line">
            <a:avLst/>
          </a:prstGeom>
          <a:ln w="38100" cap="flat" cmpd="sng">
            <a:solidFill>
              <a:srgbClr val="FF99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17" name="未知"/>
          <p:cNvSpPr/>
          <p:nvPr/>
        </p:nvSpPr>
        <p:spPr>
          <a:xfrm>
            <a:off x="1530350" y="1646238"/>
            <a:ext cx="633413" cy="904875"/>
          </a:xfrm>
          <a:custGeom>
            <a:avLst/>
            <a:gdLst/>
            <a:ahLst/>
            <a:cxnLst/>
            <a:pathLst>
              <a:path w="399" h="570">
                <a:moveTo>
                  <a:pt x="25" y="499"/>
                </a:moveTo>
                <a:cubicBezTo>
                  <a:pt x="22" y="441"/>
                  <a:pt x="20" y="384"/>
                  <a:pt x="15" y="326"/>
                </a:cubicBezTo>
                <a:cubicBezTo>
                  <a:pt x="14" y="310"/>
                  <a:pt x="6" y="262"/>
                  <a:pt x="6" y="278"/>
                </a:cubicBezTo>
                <a:cubicBezTo>
                  <a:pt x="6" y="340"/>
                  <a:pt x="5" y="329"/>
                  <a:pt x="44" y="355"/>
                </a:cubicBezTo>
                <a:cubicBezTo>
                  <a:pt x="41" y="326"/>
                  <a:pt x="39" y="297"/>
                  <a:pt x="34" y="269"/>
                </a:cubicBezTo>
                <a:cubicBezTo>
                  <a:pt x="32" y="259"/>
                  <a:pt x="24" y="250"/>
                  <a:pt x="25" y="240"/>
                </a:cubicBezTo>
                <a:cubicBezTo>
                  <a:pt x="27" y="220"/>
                  <a:pt x="38" y="201"/>
                  <a:pt x="44" y="182"/>
                </a:cubicBezTo>
                <a:cubicBezTo>
                  <a:pt x="49" y="166"/>
                  <a:pt x="46" y="148"/>
                  <a:pt x="54" y="134"/>
                </a:cubicBezTo>
                <a:cubicBezTo>
                  <a:pt x="60" y="124"/>
                  <a:pt x="73" y="121"/>
                  <a:pt x="82" y="115"/>
                </a:cubicBezTo>
                <a:cubicBezTo>
                  <a:pt x="108" y="39"/>
                  <a:pt x="69" y="132"/>
                  <a:pt x="121" y="67"/>
                </a:cubicBezTo>
                <a:cubicBezTo>
                  <a:pt x="127" y="59"/>
                  <a:pt x="123" y="45"/>
                  <a:pt x="130" y="38"/>
                </a:cubicBezTo>
                <a:cubicBezTo>
                  <a:pt x="137" y="31"/>
                  <a:pt x="149" y="32"/>
                  <a:pt x="159" y="29"/>
                </a:cubicBezTo>
                <a:cubicBezTo>
                  <a:pt x="197" y="17"/>
                  <a:pt x="182" y="23"/>
                  <a:pt x="217" y="0"/>
                </a:cubicBezTo>
                <a:cubicBezTo>
                  <a:pt x="278" y="14"/>
                  <a:pt x="243" y="2"/>
                  <a:pt x="313" y="48"/>
                </a:cubicBezTo>
                <a:cubicBezTo>
                  <a:pt x="323" y="54"/>
                  <a:pt x="342" y="67"/>
                  <a:pt x="342" y="67"/>
                </a:cubicBezTo>
                <a:cubicBezTo>
                  <a:pt x="373" y="114"/>
                  <a:pt x="383" y="131"/>
                  <a:pt x="399" y="182"/>
                </a:cubicBezTo>
                <a:cubicBezTo>
                  <a:pt x="396" y="220"/>
                  <a:pt x="398" y="259"/>
                  <a:pt x="390" y="297"/>
                </a:cubicBezTo>
                <a:cubicBezTo>
                  <a:pt x="384" y="324"/>
                  <a:pt x="314" y="355"/>
                  <a:pt x="284" y="365"/>
                </a:cubicBezTo>
                <a:cubicBezTo>
                  <a:pt x="249" y="417"/>
                  <a:pt x="201" y="454"/>
                  <a:pt x="150" y="489"/>
                </a:cubicBezTo>
                <a:cubicBezTo>
                  <a:pt x="128" y="521"/>
                  <a:pt x="88" y="543"/>
                  <a:pt x="54" y="566"/>
                </a:cubicBezTo>
                <a:cubicBezTo>
                  <a:pt x="41" y="563"/>
                  <a:pt x="17" y="570"/>
                  <a:pt x="15" y="557"/>
                </a:cubicBezTo>
                <a:cubicBezTo>
                  <a:pt x="0" y="431"/>
                  <a:pt x="34" y="322"/>
                  <a:pt x="34" y="201"/>
                </a:cubicBezTo>
              </a:path>
            </a:pathLst>
          </a:cu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8" name="未知"/>
          <p:cNvSpPr/>
          <p:nvPr/>
        </p:nvSpPr>
        <p:spPr>
          <a:xfrm>
            <a:off x="7254875" y="2286000"/>
            <a:ext cx="258763" cy="195263"/>
          </a:xfrm>
          <a:custGeom>
            <a:avLst/>
            <a:gdLst/>
            <a:ahLst/>
            <a:cxnLst/>
            <a:pathLst>
              <a:path w="163" h="123">
                <a:moveTo>
                  <a:pt x="124" y="106"/>
                </a:moveTo>
                <a:cubicBezTo>
                  <a:pt x="83" y="106"/>
                  <a:pt x="41" y="106"/>
                  <a:pt x="0" y="106"/>
                </a:cubicBezTo>
                <a:lnTo>
                  <a:pt x="38" y="48"/>
                </a:lnTo>
                <a:cubicBezTo>
                  <a:pt x="48" y="35"/>
                  <a:pt x="52" y="14"/>
                  <a:pt x="67" y="10"/>
                </a:cubicBezTo>
                <a:cubicBezTo>
                  <a:pt x="77" y="7"/>
                  <a:pt x="76" y="58"/>
                  <a:pt x="76" y="29"/>
                </a:cubicBezTo>
                <a:cubicBezTo>
                  <a:pt x="79" y="19"/>
                  <a:pt x="76" y="0"/>
                  <a:pt x="86" y="0"/>
                </a:cubicBezTo>
                <a:cubicBezTo>
                  <a:pt x="96" y="0"/>
                  <a:pt x="90" y="21"/>
                  <a:pt x="96" y="29"/>
                </a:cubicBezTo>
                <a:cubicBezTo>
                  <a:pt x="103" y="38"/>
                  <a:pt x="115" y="41"/>
                  <a:pt x="124" y="48"/>
                </a:cubicBezTo>
                <a:cubicBezTo>
                  <a:pt x="146" y="66"/>
                  <a:pt x="147" y="71"/>
                  <a:pt x="163" y="96"/>
                </a:cubicBezTo>
                <a:cubicBezTo>
                  <a:pt x="130" y="117"/>
                  <a:pt x="143" y="123"/>
                  <a:pt x="124" y="106"/>
                </a:cubicBezTo>
                <a:close/>
              </a:path>
            </a:pathLst>
          </a:cu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9" name="未知"/>
          <p:cNvSpPr/>
          <p:nvPr/>
        </p:nvSpPr>
        <p:spPr>
          <a:xfrm>
            <a:off x="7361238" y="2270125"/>
            <a:ext cx="14287" cy="46038"/>
          </a:xfrm>
          <a:custGeom>
            <a:avLst/>
            <a:gdLst/>
            <a:ahLst/>
            <a:cxnLst/>
            <a:pathLst>
              <a:path w="9" h="29">
                <a:moveTo>
                  <a:pt x="9" y="0"/>
                </a:moveTo>
                <a:cubicBezTo>
                  <a:pt x="6" y="10"/>
                  <a:pt x="0" y="29"/>
                  <a:pt x="0" y="29"/>
                </a:cubicBezTo>
                <a:cubicBezTo>
                  <a:pt x="0" y="29"/>
                  <a:pt x="6" y="10"/>
                  <a:pt x="9" y="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20" name="直接连接符 21519"/>
          <p:cNvSpPr/>
          <p:nvPr/>
        </p:nvSpPr>
        <p:spPr>
          <a:xfrm>
            <a:off x="7315200" y="2209800"/>
            <a:ext cx="152400" cy="15240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21" name="直接连接符 21520"/>
          <p:cNvSpPr/>
          <p:nvPr/>
        </p:nvSpPr>
        <p:spPr>
          <a:xfrm>
            <a:off x="7239000" y="2209800"/>
            <a:ext cx="228600" cy="15240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22" name="直接连接符 21521"/>
          <p:cNvSpPr/>
          <p:nvPr/>
        </p:nvSpPr>
        <p:spPr>
          <a:xfrm>
            <a:off x="6324600" y="1676400"/>
            <a:ext cx="457200" cy="22860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23" name="直接连接符 21522"/>
          <p:cNvSpPr/>
          <p:nvPr/>
        </p:nvSpPr>
        <p:spPr>
          <a:xfrm>
            <a:off x="6400800" y="1676400"/>
            <a:ext cx="228600" cy="15240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24" name="直接连接符 21523"/>
          <p:cNvSpPr/>
          <p:nvPr/>
        </p:nvSpPr>
        <p:spPr>
          <a:xfrm>
            <a:off x="2438400" y="1752600"/>
            <a:ext cx="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25" name="矩形 21524"/>
          <p:cNvSpPr/>
          <p:nvPr/>
        </p:nvSpPr>
        <p:spPr>
          <a:xfrm>
            <a:off x="304800" y="914400"/>
            <a:ext cx="152400" cy="16764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21526" name="组合 21525"/>
          <p:cNvGrpSpPr/>
          <p:nvPr/>
        </p:nvGrpSpPr>
        <p:grpSpPr>
          <a:xfrm>
            <a:off x="457200" y="609600"/>
            <a:ext cx="8229600" cy="1295400"/>
            <a:chOff x="0" y="0"/>
            <a:chExt cx="4992" cy="672"/>
          </a:xfrm>
        </p:grpSpPr>
        <p:sp>
          <p:nvSpPr>
            <p:cNvPr id="21527" name="直接连接符 21526"/>
            <p:cNvSpPr/>
            <p:nvPr/>
          </p:nvSpPr>
          <p:spPr>
            <a:xfrm>
              <a:off x="4992" y="0"/>
              <a:ext cx="0" cy="672"/>
            </a:xfrm>
            <a:prstGeom prst="line">
              <a:avLst/>
            </a:prstGeom>
            <a:ln w="38100" cap="flat" cmpd="sng">
              <a:solidFill>
                <a:srgbClr val="0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8" name="直接连接符 21527"/>
            <p:cNvSpPr/>
            <p:nvPr/>
          </p:nvSpPr>
          <p:spPr>
            <a:xfrm>
              <a:off x="2832" y="48"/>
              <a:ext cx="2160" cy="0"/>
            </a:xfrm>
            <a:prstGeom prst="line">
              <a:avLst/>
            </a:prstGeom>
            <a:ln w="38100" cap="flat" cmpd="sng">
              <a:solidFill>
                <a:srgbClr val="00008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29" name="直接连接符 21528"/>
            <p:cNvSpPr/>
            <p:nvPr/>
          </p:nvSpPr>
          <p:spPr>
            <a:xfrm flipH="1">
              <a:off x="48" y="48"/>
              <a:ext cx="1968" cy="0"/>
            </a:xfrm>
            <a:prstGeom prst="line">
              <a:avLst/>
            </a:prstGeom>
            <a:ln w="38100" cap="flat" cmpd="sng">
              <a:solidFill>
                <a:srgbClr val="00008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30" name="直接连接符 21529"/>
            <p:cNvSpPr/>
            <p:nvPr/>
          </p:nvSpPr>
          <p:spPr>
            <a:xfrm>
              <a:off x="0" y="0"/>
              <a:ext cx="0" cy="672"/>
            </a:xfrm>
            <a:prstGeom prst="line">
              <a:avLst/>
            </a:prstGeom>
            <a:ln w="38100" cap="flat" cmpd="sng">
              <a:solidFill>
                <a:srgbClr val="00008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1531" name="组合 21530"/>
          <p:cNvGrpSpPr/>
          <p:nvPr/>
        </p:nvGrpSpPr>
        <p:grpSpPr>
          <a:xfrm flipV="1">
            <a:off x="1600200" y="2438400"/>
            <a:ext cx="5943600" cy="3352800"/>
            <a:chOff x="0" y="0"/>
            <a:chExt cx="4992" cy="672"/>
          </a:xfrm>
        </p:grpSpPr>
        <p:sp>
          <p:nvSpPr>
            <p:cNvPr id="21532" name="直接连接符 21531"/>
            <p:cNvSpPr/>
            <p:nvPr/>
          </p:nvSpPr>
          <p:spPr>
            <a:xfrm>
              <a:off x="4992" y="0"/>
              <a:ext cx="0" cy="672"/>
            </a:xfrm>
            <a:prstGeom prst="line">
              <a:avLst/>
            </a:prstGeom>
            <a:ln w="38100" cap="flat" cmpd="sng">
              <a:solidFill>
                <a:srgbClr val="0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3" name="直接连接符 21532"/>
            <p:cNvSpPr/>
            <p:nvPr/>
          </p:nvSpPr>
          <p:spPr>
            <a:xfrm>
              <a:off x="2832" y="48"/>
              <a:ext cx="2160" cy="0"/>
            </a:xfrm>
            <a:prstGeom prst="line">
              <a:avLst/>
            </a:prstGeom>
            <a:ln w="38100" cap="flat" cmpd="sng">
              <a:solidFill>
                <a:srgbClr val="00008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34" name="直接连接符 21533"/>
            <p:cNvSpPr/>
            <p:nvPr/>
          </p:nvSpPr>
          <p:spPr>
            <a:xfrm flipH="1">
              <a:off x="48" y="48"/>
              <a:ext cx="1968" cy="0"/>
            </a:xfrm>
            <a:prstGeom prst="line">
              <a:avLst/>
            </a:prstGeom>
            <a:ln w="38100" cap="flat" cmpd="sng">
              <a:solidFill>
                <a:srgbClr val="00008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35" name="直接连接符 21534"/>
            <p:cNvSpPr/>
            <p:nvPr/>
          </p:nvSpPr>
          <p:spPr>
            <a:xfrm>
              <a:off x="0" y="0"/>
              <a:ext cx="0" cy="672"/>
            </a:xfrm>
            <a:prstGeom prst="line">
              <a:avLst/>
            </a:prstGeom>
            <a:ln w="38100" cap="flat" cmpd="sng">
              <a:solidFill>
                <a:srgbClr val="00008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536" name="椭圆 21535"/>
          <p:cNvSpPr/>
          <p:nvPr/>
        </p:nvSpPr>
        <p:spPr>
          <a:xfrm>
            <a:off x="7164388" y="5949950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5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6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  <p:bldP spid="21511" grpId="0"/>
      <p:bldP spid="2153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3124200" y="304800"/>
            <a:ext cx="2667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chemeClr val="accent2"/>
                </a:solidFill>
                <a:latin typeface="Arial Narrow" pitchFamily="34" charset="0"/>
                <a:ea typeface="隶书" pitchFamily="1" charset="-122"/>
              </a:rPr>
              <a:t>卢沟桥</a:t>
            </a:r>
            <a:endParaRPr lang="zh-CN" altLang="en-US" sz="6000" dirty="0">
              <a:solidFill>
                <a:schemeClr val="accent2"/>
              </a:solidFill>
              <a:latin typeface="Arial Narrow" pitchFamily="34" charset="0"/>
              <a:ea typeface="隶书" pitchFamily="1" charset="-122"/>
            </a:endParaRPr>
          </a:p>
        </p:txBody>
      </p:sp>
      <p:pic>
        <p:nvPicPr>
          <p:cNvPr id="23555" name="图片 23554" descr="卢沟桥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319213"/>
            <a:ext cx="8153400" cy="5233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457200" y="2895600"/>
            <a:ext cx="3733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卢沟桥</a:t>
            </a:r>
            <a:endParaRPr lang="zh-CN" altLang="en-US" sz="3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87" name="左大括号 16386"/>
          <p:cNvSpPr/>
          <p:nvPr/>
        </p:nvSpPr>
        <p:spPr>
          <a:xfrm>
            <a:off x="2133600" y="1295400"/>
            <a:ext cx="76200" cy="4419600"/>
          </a:xfrm>
          <a:prstGeom prst="leftBrace">
            <a:avLst>
              <a:gd name="adj1" fmla="val 483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88" name="文本框 16387"/>
          <p:cNvSpPr txBox="1"/>
          <p:nvPr/>
        </p:nvSpPr>
        <p:spPr>
          <a:xfrm>
            <a:off x="2362200" y="990600"/>
            <a:ext cx="617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1．形式优美：</a:t>
            </a:r>
            <a:endParaRPr lang="zh-CN" altLang="en-US" sz="36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2362200" y="1676400"/>
            <a:ext cx="6781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“卢沟晓月”  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0" name="矩形 16389"/>
          <p:cNvSpPr/>
          <p:nvPr/>
        </p:nvSpPr>
        <p:spPr>
          <a:xfrm>
            <a:off x="2362200" y="2590800"/>
            <a:ext cx="457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2．结构坚固：</a:t>
            </a:r>
            <a:endParaRPr lang="zh-CN" altLang="en-US" sz="36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2362200" y="3352800"/>
            <a:ext cx="6477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两岸河堤被冲毁，可卢沟桥却没事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2" name="矩形 16391"/>
          <p:cNvSpPr/>
          <p:nvPr/>
        </p:nvSpPr>
        <p:spPr>
          <a:xfrm>
            <a:off x="2362200" y="4267200"/>
            <a:ext cx="3124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3．历史悠久：</a:t>
            </a:r>
            <a:endParaRPr lang="zh-CN" altLang="en-US" sz="36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3" name="矩形 16392"/>
          <p:cNvSpPr/>
          <p:nvPr/>
        </p:nvSpPr>
        <p:spPr>
          <a:xfrm>
            <a:off x="2362200" y="5257800"/>
            <a:ext cx="47307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修建于公元</a:t>
            </a:r>
            <a:r>
              <a:rPr lang="en-US" altLang="zh-CN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1189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/>
      <p:bldP spid="16389" grpId="0" bldLvl="0"/>
      <p:bldP spid="16389" grpId="1" bldLvl="0"/>
      <p:bldP spid="16389" grpId="2" bldLvl="0"/>
      <p:bldP spid="16390" grpId="0" bldLvl="0"/>
      <p:bldP spid="16391" grpId="0" bldLvl="0"/>
      <p:bldP spid="16391" grpId="1" bldLvl="0"/>
      <p:bldP spid="16391" grpId="2" bldLvl="0"/>
      <p:bldP spid="16392" grpId="0" bldLvl="0"/>
      <p:bldP spid="16393" grpId="1" bldLvl="0"/>
      <p:bldP spid="16393" grpId="2" bldLvl="0"/>
      <p:bldP spid="16393" grpId="3" bldLvl="0"/>
      <p:bldP spid="16393" grpId="4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graphicFrame>
        <p:nvGraphicFramePr>
          <p:cNvPr id="24579" name="内容占位符 24578"/>
          <p:cNvGraphicFramePr/>
          <p:nvPr>
            <p:ph/>
          </p:nvPr>
        </p:nvGraphicFramePr>
        <p:xfrm>
          <a:off x="591185" y="631190"/>
          <a:ext cx="8157845" cy="5595620"/>
        </p:xfrm>
        <a:graphic>
          <a:graphicData uri="http://schemas.openxmlformats.org/drawingml/2006/table">
            <a:tbl>
              <a:tblPr/>
              <a:tblGrid>
                <a:gridCol w="2719070"/>
                <a:gridCol w="2718435"/>
                <a:gridCol w="2720340"/>
              </a:tblGrid>
              <a:tr h="6242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3333FF"/>
                          </a:solidFill>
                          <a:latin typeface="Calibri" pitchFamily="2" charset="0"/>
                          <a:ea typeface="宋体" panose="02010600030101010101" pitchFamily="2" charset="-122"/>
                        </a:rPr>
                        <a:t>赵州桥</a:t>
                      </a:r>
                      <a:endParaRPr lang="zh-CN" altLang="en-US" sz="3200" b="1" dirty="0">
                        <a:solidFill>
                          <a:srgbClr val="3333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3333FF"/>
                          </a:solidFill>
                          <a:latin typeface="Calibri" pitchFamily="2" charset="0"/>
                          <a:ea typeface="宋体" panose="02010600030101010101" pitchFamily="2" charset="-122"/>
                        </a:rPr>
                        <a:t>卢沟桥</a:t>
                      </a:r>
                      <a:endParaRPr lang="zh-CN" altLang="en-US" sz="3200" b="1" dirty="0">
                        <a:solidFill>
                          <a:srgbClr val="3333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502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  <a:latin typeface="Calibri" pitchFamily="2" charset="0"/>
                          <a:ea typeface="宋体" panose="02010600030101010101" pitchFamily="2" charset="-122"/>
                        </a:rPr>
                        <a:t>地理位置</a:t>
                      </a:r>
                      <a:endParaRPr lang="zh-CN" altLang="en-US" b="1" dirty="0">
                        <a:solidFill>
                          <a:srgbClr val="3333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00"/>
                          </a:solidFill>
                        </a:rPr>
                        <a:t>洨河之上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071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  <a:latin typeface="Calibri" pitchFamily="2" charset="0"/>
                          <a:ea typeface="宋体" panose="02010600030101010101" pitchFamily="2" charset="-122"/>
                        </a:rPr>
                        <a:t>修建时间</a:t>
                      </a:r>
                      <a:endParaRPr lang="zh-CN" altLang="en-US" b="1" dirty="0">
                        <a:solidFill>
                          <a:srgbClr val="3333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00"/>
                          </a:solidFill>
                        </a:rPr>
                        <a:t>公元605年左右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  <a:latin typeface="Calibri" pitchFamily="2" charset="0"/>
                          <a:ea typeface="宋体" panose="02010600030101010101" pitchFamily="2" charset="-122"/>
                        </a:rPr>
                        <a:t>桥身长度</a:t>
                      </a:r>
                      <a:endParaRPr lang="zh-CN" altLang="en-US" b="1" dirty="0">
                        <a:solidFill>
                          <a:srgbClr val="3333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00"/>
                          </a:solidFill>
                        </a:rPr>
                        <a:t>50.82米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7437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  <a:latin typeface="Calibri" pitchFamily="2" charset="0"/>
                          <a:ea typeface="宋体" panose="02010600030101010101" pitchFamily="2" charset="-122"/>
                        </a:rPr>
                        <a:t>桥身宽度</a:t>
                      </a:r>
                      <a:endParaRPr lang="zh-CN" altLang="en-US" b="1" dirty="0">
                        <a:solidFill>
                          <a:srgbClr val="3333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00"/>
                          </a:solidFill>
                        </a:rPr>
                        <a:t>9.6米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00"/>
                          </a:solidFill>
                        </a:rPr>
                        <a:t>略窄处：9米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020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  <a:latin typeface="Calibri" pitchFamily="2" charset="0"/>
                          <a:ea typeface="宋体" panose="02010600030101010101" pitchFamily="2" charset="-122"/>
                        </a:rPr>
                        <a:t>评价</a:t>
                      </a:r>
                      <a:endParaRPr lang="zh-CN" altLang="en-US" b="1" dirty="0">
                        <a:solidFill>
                          <a:srgbClr val="3333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00"/>
                          </a:solidFill>
                        </a:rPr>
                        <a:t>张嘉贞：“制造奇特，人不知其所以为。”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881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3333FF"/>
                          </a:solidFill>
                          <a:latin typeface="Calibri" pitchFamily="2" charset="0"/>
                          <a:ea typeface="宋体" panose="02010600030101010101" pitchFamily="2" charset="-122"/>
                        </a:rPr>
                        <a:t>特点</a:t>
                      </a:r>
                      <a:endParaRPr lang="zh-CN" altLang="en-US" b="1" dirty="0">
                        <a:solidFill>
                          <a:srgbClr val="3333FF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00"/>
                          </a:solidFill>
                        </a:rPr>
                        <a:t>独拱石桥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itchFamily="2" charset="0"/>
                        <a:ea typeface="宋体" panose="02010600030101010101" pitchFamily="2" charset="-122"/>
                      </a:endParaRPr>
                    </a:p>
                  </a:txBody>
                  <a:tcPr>
                    <a:lnL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4625" name="文本框 24624"/>
          <p:cNvSpPr txBox="1"/>
          <p:nvPr/>
        </p:nvSpPr>
        <p:spPr>
          <a:xfrm>
            <a:off x="6565900" y="1460500"/>
            <a:ext cx="2433638" cy="395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Arial" panose="020B0604020202020204" pitchFamily="34" charset="0"/>
                <a:ea typeface="黑体" panose="02010600030101010101" pitchFamily="2" charset="-122"/>
              </a:rPr>
              <a:t>永定河上</a:t>
            </a:r>
            <a:endParaRPr lang="zh-CN" altLang="en-US" sz="2000" b="1" dirty="0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4626" name="文本框 24625"/>
          <p:cNvSpPr txBox="1"/>
          <p:nvPr/>
        </p:nvSpPr>
        <p:spPr>
          <a:xfrm>
            <a:off x="6178550" y="2007553"/>
            <a:ext cx="25193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黑体" panose="02010600030101010101" pitchFamily="2" charset="-122"/>
                <a:ea typeface="黑体" panose="02010600030101010101" pitchFamily="2" charset="-122"/>
              </a:rPr>
              <a:t>公元1189到1192年间</a:t>
            </a:r>
            <a:endParaRPr lang="zh-CN" altLang="en-US" sz="2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627" name="文本框 24626"/>
          <p:cNvSpPr txBox="1"/>
          <p:nvPr/>
        </p:nvSpPr>
        <p:spPr>
          <a:xfrm>
            <a:off x="6358890" y="2660650"/>
            <a:ext cx="2260600" cy="395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黑体" panose="02010600030101010101" pitchFamily="2" charset="-122"/>
                <a:ea typeface="黑体" panose="02010600030101010101" pitchFamily="2" charset="-122"/>
              </a:rPr>
              <a:t>自16米到21.6米</a:t>
            </a:r>
            <a:endParaRPr lang="zh-CN" altLang="en-US" sz="2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628" name="文本框 24627"/>
          <p:cNvSpPr txBox="1"/>
          <p:nvPr/>
        </p:nvSpPr>
        <p:spPr>
          <a:xfrm>
            <a:off x="6565583" y="3512185"/>
            <a:ext cx="20510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黑体" panose="02010600030101010101" pitchFamily="2" charset="-122"/>
                <a:ea typeface="黑体" panose="02010600030101010101" pitchFamily="2" charset="-122"/>
              </a:rPr>
              <a:t>8米</a:t>
            </a:r>
            <a:endParaRPr lang="zh-CN" altLang="en-US" sz="2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629" name="文本框 24628"/>
          <p:cNvSpPr txBox="1"/>
          <p:nvPr/>
        </p:nvSpPr>
        <p:spPr>
          <a:xfrm>
            <a:off x="6084888" y="4581525"/>
            <a:ext cx="28082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马可波罗：“世界上独一无二的。”</a:t>
            </a:r>
            <a:endParaRPr lang="zh-CN" altLang="en-US" sz="20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630" name="文本框 24629"/>
          <p:cNvSpPr txBox="1"/>
          <p:nvPr/>
        </p:nvSpPr>
        <p:spPr>
          <a:xfrm>
            <a:off x="6565900" y="5644833"/>
            <a:ext cx="19240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联拱石桥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4631" name="椭圆 24630">
            <a:hlinkClick r:id="rId1" action="ppaction://hlinksldjump"/>
          </p:cNvPr>
          <p:cNvSpPr/>
          <p:nvPr/>
        </p:nvSpPr>
        <p:spPr>
          <a:xfrm>
            <a:off x="7308850" y="6165850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1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25" grpId="0" bldLvl="0"/>
      <p:bldP spid="24626" grpId="0" bldLvl="0"/>
      <p:bldP spid="24627" grpId="0" bldLvl="0"/>
      <p:bldP spid="24628" grpId="0" bldLvl="0"/>
      <p:bldP spid="24628" grpId="1" bldLvl="0"/>
      <p:bldP spid="24628" grpId="2" bldLvl="0"/>
      <p:bldP spid="24629" grpId="0" bldLvl="0"/>
      <p:bldP spid="24629" grpId="1" bldLvl="0"/>
      <p:bldP spid="24630" grpId="0" bldLvl="0"/>
      <p:bldP spid="2463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 noRot="1"/>
          </p:cNvSpPr>
          <p:nvPr>
            <p:ph type="title"/>
          </p:nvPr>
        </p:nvSpPr>
        <p:spPr>
          <a:xfrm>
            <a:off x="550863" y="747713"/>
            <a:ext cx="8067675" cy="576262"/>
          </a:xfrm>
          <a:ln/>
        </p:spPr>
        <p:txBody>
          <a:bodyPr anchor="ctr"/>
          <a:p>
            <a:r>
              <a:rPr lang="zh-CN" altLang="en-US" sz="3200" b="1">
                <a:solidFill>
                  <a:schemeClr val="tx1"/>
                </a:solidFill>
              </a:rPr>
              <a:t>下列句子运用了什么说明方法？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28675" name="文本占位符 28674"/>
          <p:cNvSpPr>
            <a:spLocks noGrp="1" noRot="1"/>
          </p:cNvSpPr>
          <p:nvPr>
            <p:ph type="body" idx="1"/>
          </p:nvPr>
        </p:nvSpPr>
        <p:spPr>
          <a:xfrm>
            <a:off x="304800" y="1219200"/>
            <a:ext cx="8610600" cy="4724400"/>
          </a:xfrm>
          <a:ln/>
        </p:spPr>
        <p:txBody>
          <a:bodyPr/>
          <a:p>
            <a:pPr marL="533400" indent="-533400">
              <a:buAutoNum type="arabicPeriod"/>
            </a:pPr>
            <a:r>
              <a:rPr lang="zh-CN" altLang="en-US" sz="2800">
                <a:solidFill>
                  <a:schemeClr val="hlink"/>
                </a:solidFill>
              </a:rPr>
              <a:t>石拱桥的桥洞成弧形，就像虹。</a:t>
            </a:r>
            <a:endParaRPr lang="zh-CN" altLang="en-US" sz="2800">
              <a:solidFill>
                <a:schemeClr val="hlink"/>
              </a:solidFill>
            </a:endParaRPr>
          </a:p>
          <a:p>
            <a:pPr marL="533400" indent="-533400">
              <a:buAutoNum type="arabicPeriod"/>
            </a:pPr>
            <a:r>
              <a:rPr lang="zh-CN" altLang="en-US" sz="2800">
                <a:solidFill>
                  <a:schemeClr val="hlink"/>
                </a:solidFill>
              </a:rPr>
              <a:t>我国的石拱桥有悠久的历史。</a:t>
            </a:r>
            <a:r>
              <a:rPr lang="en-US" altLang="zh-CN" sz="2800">
                <a:solidFill>
                  <a:schemeClr val="hlink"/>
                </a:solidFill>
              </a:rPr>
              <a:t>《</a:t>
            </a:r>
            <a:r>
              <a:rPr lang="zh-CN" altLang="en-US" sz="2800">
                <a:solidFill>
                  <a:schemeClr val="hlink"/>
                </a:solidFill>
              </a:rPr>
              <a:t>水经注</a:t>
            </a:r>
            <a:r>
              <a:rPr lang="en-US" altLang="zh-CN" sz="2800">
                <a:solidFill>
                  <a:schemeClr val="hlink"/>
                </a:solidFill>
              </a:rPr>
              <a:t>》</a:t>
            </a:r>
            <a:r>
              <a:rPr lang="zh-CN" altLang="en-US" sz="2800">
                <a:solidFill>
                  <a:schemeClr val="hlink"/>
                </a:solidFill>
              </a:rPr>
              <a:t>里提到的“旅人桥”，大约建成于公元</a:t>
            </a:r>
            <a:r>
              <a:rPr lang="en-US" altLang="zh-CN" sz="2800">
                <a:solidFill>
                  <a:schemeClr val="hlink"/>
                </a:solidFill>
              </a:rPr>
              <a:t>282</a:t>
            </a:r>
            <a:r>
              <a:rPr lang="zh-CN" altLang="en-US" sz="2800">
                <a:solidFill>
                  <a:schemeClr val="hlink"/>
                </a:solidFill>
              </a:rPr>
              <a:t>年，可能是有记载的最早的石拱桥了。</a:t>
            </a:r>
            <a:endParaRPr lang="zh-CN" altLang="en-US" sz="2800">
              <a:solidFill>
                <a:schemeClr val="hlink"/>
              </a:solidFill>
            </a:endParaRPr>
          </a:p>
          <a:p>
            <a:pPr marL="533400" indent="-533400">
              <a:buAutoNum type="arabicPeriod"/>
            </a:pPr>
            <a:r>
              <a:rPr lang="zh-CN" altLang="en-US" sz="2800">
                <a:solidFill>
                  <a:schemeClr val="hlink"/>
                </a:solidFill>
              </a:rPr>
              <a:t>桥洞不是普通半圆形，而是像一张弓，因而大拱上面的道路没有陡坡，便于车马上下。</a:t>
            </a:r>
            <a:endParaRPr lang="zh-CN" altLang="en-US" sz="2800">
              <a:solidFill>
                <a:schemeClr val="hlink"/>
              </a:solidFill>
            </a:endParaRPr>
          </a:p>
          <a:p>
            <a:pPr marL="533400" indent="-533400">
              <a:buAutoNum type="arabicPeriod"/>
            </a:pPr>
            <a:r>
              <a:rPr lang="zh-CN" altLang="en-US" sz="2800">
                <a:solidFill>
                  <a:schemeClr val="hlink"/>
                </a:solidFill>
              </a:rPr>
              <a:t>这个创造性的设计，不但节约了石料，减轻了桥身的重量，而且在河水暴涨的时候，还可以增加桥洞的过水量，减轻洪水对桥身体的冲击。同时，拱上加拱，桥身也更美观。</a:t>
            </a:r>
            <a:endParaRPr lang="zh-CN" altLang="en-US" sz="2800">
              <a:solidFill>
                <a:schemeClr val="hlink"/>
              </a:solidFill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6478588" y="1157288"/>
            <a:ext cx="1981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spcBef>
                <a:spcPct val="50000"/>
              </a:spcBef>
            </a:pPr>
            <a:r>
              <a:rPr lang="zh-CN" altLang="en-US" sz="2800" dirty="0">
                <a:solidFill>
                  <a:srgbClr val="0064A2"/>
                </a:solidFill>
                <a:latin typeface="Times New Roman" panose="02020603050405020304" pitchFamily="18" charset="0"/>
                <a:ea typeface="华文新魏" pitchFamily="2" charset="-122"/>
              </a:rPr>
              <a:t>打比方</a:t>
            </a:r>
            <a:endParaRPr lang="zh-CN" altLang="en-US" sz="2800" dirty="0">
              <a:solidFill>
                <a:srgbClr val="0064A2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5756275" y="2590800"/>
            <a:ext cx="3352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spcBef>
                <a:spcPct val="50000"/>
              </a:spcBef>
            </a:pPr>
            <a:r>
              <a:rPr lang="zh-CN" altLang="en-US" sz="2800" dirty="0">
                <a:solidFill>
                  <a:srgbClr val="0064A2"/>
                </a:solidFill>
                <a:latin typeface="Times New Roman" panose="02020603050405020304" pitchFamily="18" charset="0"/>
                <a:ea typeface="华文新魏" pitchFamily="2" charset="-122"/>
              </a:rPr>
              <a:t>举例子    引资料</a:t>
            </a:r>
            <a:endParaRPr lang="zh-CN" altLang="en-US" sz="2800" dirty="0">
              <a:solidFill>
                <a:srgbClr val="0064A2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6213475" y="3581400"/>
            <a:ext cx="2895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spcBef>
                <a:spcPct val="50000"/>
              </a:spcBef>
            </a:pPr>
            <a:r>
              <a:rPr lang="zh-CN" altLang="en-US" sz="2800" dirty="0">
                <a:solidFill>
                  <a:srgbClr val="0064A2"/>
                </a:solidFill>
                <a:latin typeface="Times New Roman" panose="02020603050405020304" pitchFamily="18" charset="0"/>
                <a:ea typeface="华文新魏" pitchFamily="2" charset="-122"/>
              </a:rPr>
              <a:t>打比方　作诠释</a:t>
            </a:r>
            <a:endParaRPr lang="zh-CN" altLang="en-US" sz="2800" dirty="0">
              <a:solidFill>
                <a:srgbClr val="0064A2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8679" name="文本框 28678"/>
          <p:cNvSpPr txBox="1"/>
          <p:nvPr/>
        </p:nvSpPr>
        <p:spPr>
          <a:xfrm>
            <a:off x="6324600" y="5410200"/>
            <a:ext cx="2209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spcBef>
                <a:spcPct val="50000"/>
              </a:spcBef>
            </a:pPr>
            <a:r>
              <a:rPr lang="zh-CN" altLang="en-US" sz="2800" dirty="0">
                <a:solidFill>
                  <a:srgbClr val="0064A2"/>
                </a:solidFill>
                <a:latin typeface="Times New Roman" panose="02020603050405020304" pitchFamily="18" charset="0"/>
                <a:ea typeface="华文新魏" pitchFamily="2" charset="-122"/>
              </a:rPr>
              <a:t>作诠释</a:t>
            </a:r>
            <a:endParaRPr lang="zh-CN" altLang="en-US" sz="2800" dirty="0">
              <a:solidFill>
                <a:srgbClr val="0064A2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867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867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867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86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uild="p"/>
      <p:bldP spid="28677" grpId="0" build="p"/>
      <p:bldP spid="28678" grpId="0" build="p"/>
      <p:bldP spid="2867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占位符 29697"/>
          <p:cNvSpPr>
            <a:spLocks noGrp="1" noRot="1"/>
          </p:cNvSpPr>
          <p:nvPr>
            <p:ph type="body" idx="1"/>
          </p:nvPr>
        </p:nvSpPr>
        <p:spPr>
          <a:xfrm>
            <a:off x="381000" y="674688"/>
            <a:ext cx="8458200" cy="4770437"/>
          </a:xfrm>
          <a:ln/>
        </p:spPr>
        <p:txBody>
          <a:bodyPr/>
          <a:p>
            <a:pPr marL="609600" indent="-609600">
              <a:lnSpc>
                <a:spcPct val="90000"/>
              </a:lnSpc>
              <a:buAutoNum type="arabicPeriod" startAt="5"/>
            </a:pPr>
            <a:r>
              <a:rPr lang="zh-CN" altLang="en-US" sz="2800">
                <a:solidFill>
                  <a:schemeClr val="hlink"/>
                </a:solidFill>
              </a:rPr>
              <a:t>桥长</a:t>
            </a:r>
            <a:r>
              <a:rPr lang="en-US" altLang="zh-CN" sz="2800">
                <a:solidFill>
                  <a:schemeClr val="hlink"/>
                </a:solidFill>
              </a:rPr>
              <a:t>265</a:t>
            </a:r>
            <a:r>
              <a:rPr lang="zh-CN" altLang="en-US" sz="2800">
                <a:solidFill>
                  <a:schemeClr val="hlink"/>
                </a:solidFill>
              </a:rPr>
              <a:t>米，由</a:t>
            </a:r>
            <a:r>
              <a:rPr lang="en-US" altLang="zh-CN" sz="2800">
                <a:solidFill>
                  <a:schemeClr val="hlink"/>
                </a:solidFill>
              </a:rPr>
              <a:t>11</a:t>
            </a:r>
            <a:r>
              <a:rPr lang="zh-CN" altLang="en-US" sz="2800">
                <a:solidFill>
                  <a:schemeClr val="hlink"/>
                </a:solidFill>
              </a:rPr>
              <a:t>个半圆形的石拱组成，每个石拱长度不一，自</a:t>
            </a:r>
            <a:r>
              <a:rPr lang="en-US" altLang="zh-CN" sz="2800">
                <a:solidFill>
                  <a:schemeClr val="hlink"/>
                </a:solidFill>
              </a:rPr>
              <a:t>16</a:t>
            </a:r>
            <a:r>
              <a:rPr lang="zh-CN" altLang="en-US" sz="2800">
                <a:solidFill>
                  <a:schemeClr val="hlink"/>
                </a:solidFill>
              </a:rPr>
              <a:t>米到</a:t>
            </a:r>
            <a:r>
              <a:rPr lang="en-US" altLang="zh-CN" sz="2800">
                <a:solidFill>
                  <a:schemeClr val="hlink"/>
                </a:solidFill>
              </a:rPr>
              <a:t>21.6</a:t>
            </a:r>
            <a:r>
              <a:rPr lang="zh-CN" altLang="en-US" sz="2800">
                <a:solidFill>
                  <a:schemeClr val="hlink"/>
                </a:solidFill>
              </a:rPr>
              <a:t>米。桥宽约</a:t>
            </a:r>
            <a:r>
              <a:rPr lang="en-US" altLang="zh-CN" sz="2800">
                <a:solidFill>
                  <a:schemeClr val="hlink"/>
                </a:solidFill>
              </a:rPr>
              <a:t>8</a:t>
            </a:r>
            <a:r>
              <a:rPr lang="zh-CN" altLang="en-US" sz="2800">
                <a:solidFill>
                  <a:schemeClr val="hlink"/>
                </a:solidFill>
              </a:rPr>
              <a:t>米，路面平坦，几乎与河面平行。</a:t>
            </a:r>
            <a:br>
              <a:rPr lang="zh-CN" altLang="en-US" sz="2800">
                <a:solidFill>
                  <a:schemeClr val="hlink"/>
                </a:solidFill>
              </a:rPr>
            </a:br>
            <a:endParaRPr lang="zh-CN" altLang="en-US" sz="2800">
              <a:solidFill>
                <a:schemeClr val="hlink"/>
              </a:solidFill>
            </a:endParaRPr>
          </a:p>
          <a:p>
            <a:pPr marL="609600" indent="-609600">
              <a:lnSpc>
                <a:spcPct val="90000"/>
              </a:lnSpc>
              <a:buAutoNum type="arabicPeriod" startAt="5"/>
            </a:pPr>
            <a:r>
              <a:rPr lang="zh-CN" altLang="en-US" sz="2800">
                <a:solidFill>
                  <a:schemeClr val="hlink"/>
                </a:solidFill>
              </a:rPr>
              <a:t>永定河发水时，来势很猛，以前两岸河堤常被冲毁，但是这座桥从没出过事，足见它的坚固。</a:t>
            </a:r>
            <a:br>
              <a:rPr lang="zh-CN" altLang="en-US" sz="2800">
                <a:solidFill>
                  <a:schemeClr val="hlink"/>
                </a:solidFill>
              </a:rPr>
            </a:br>
            <a:endParaRPr lang="zh-CN" altLang="en-US" sz="2800">
              <a:solidFill>
                <a:schemeClr val="hlink"/>
              </a:solidFill>
            </a:endParaRPr>
          </a:p>
          <a:p>
            <a:pPr marL="609600" indent="-609600">
              <a:lnSpc>
                <a:spcPct val="90000"/>
              </a:lnSpc>
              <a:buAutoNum type="arabicPeriod" startAt="5"/>
            </a:pPr>
            <a:r>
              <a:rPr lang="zh-CN" altLang="en-US" sz="2800">
                <a:solidFill>
                  <a:schemeClr val="hlink"/>
                </a:solidFill>
              </a:rPr>
              <a:t>在起重吊装方面更有意想不到的办法。如福建漳州的江东桥，修建于</a:t>
            </a:r>
            <a:r>
              <a:rPr lang="en-US" altLang="zh-CN" sz="2800">
                <a:solidFill>
                  <a:schemeClr val="hlink"/>
                </a:solidFill>
              </a:rPr>
              <a:t>800</a:t>
            </a:r>
            <a:r>
              <a:rPr lang="zh-CN" altLang="en-US" sz="2800">
                <a:solidFill>
                  <a:schemeClr val="hlink"/>
                </a:solidFill>
              </a:rPr>
              <a:t>年前，有的石梁一块就有</a:t>
            </a:r>
            <a:r>
              <a:rPr lang="en-US" altLang="zh-CN" sz="2800">
                <a:solidFill>
                  <a:schemeClr val="hlink"/>
                </a:solidFill>
              </a:rPr>
              <a:t>200</a:t>
            </a:r>
            <a:r>
              <a:rPr lang="zh-CN" altLang="en-US" sz="2800">
                <a:solidFill>
                  <a:schemeClr val="hlink"/>
                </a:solidFill>
              </a:rPr>
              <a:t>来吨重，究竟是怎样安装上去的，至今还不完全知道。</a:t>
            </a:r>
            <a:endParaRPr lang="zh-CN" altLang="en-US" sz="2800">
              <a:solidFill>
                <a:schemeClr val="hlink"/>
              </a:solidFill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6096000" y="1603375"/>
            <a:ext cx="2743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spcBef>
                <a:spcPct val="50000"/>
              </a:spcBef>
            </a:pPr>
            <a:r>
              <a:rPr lang="zh-CN" altLang="en-US" sz="2800" dirty="0">
                <a:solidFill>
                  <a:srgbClr val="0064A2"/>
                </a:solidFill>
                <a:latin typeface="Times New Roman" panose="02020603050405020304" pitchFamily="18" charset="0"/>
                <a:ea typeface="华文新魏" pitchFamily="2" charset="-122"/>
              </a:rPr>
              <a:t>列数字</a:t>
            </a:r>
            <a:endParaRPr lang="zh-CN" altLang="en-US" sz="2800" dirty="0">
              <a:solidFill>
                <a:srgbClr val="0064A2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7010400" y="3054350"/>
            <a:ext cx="1828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spcBef>
                <a:spcPct val="50000"/>
              </a:spcBef>
            </a:pPr>
            <a:r>
              <a:rPr lang="zh-CN" altLang="en-US" sz="2800" dirty="0">
                <a:solidFill>
                  <a:srgbClr val="0064A2"/>
                </a:solidFill>
                <a:latin typeface="Times New Roman" panose="02020603050405020304" pitchFamily="18" charset="0"/>
                <a:ea typeface="华文新魏" pitchFamily="2" charset="-122"/>
              </a:rPr>
              <a:t>作比较</a:t>
            </a:r>
            <a:endParaRPr lang="zh-CN" altLang="en-US" sz="2800" dirty="0">
              <a:solidFill>
                <a:srgbClr val="0064A2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5791200" y="4854575"/>
            <a:ext cx="3048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spcBef>
                <a:spcPct val="50000"/>
              </a:spcBef>
            </a:pPr>
            <a:r>
              <a:rPr lang="zh-CN" altLang="en-US" sz="2800" dirty="0">
                <a:solidFill>
                  <a:srgbClr val="0064A2"/>
                </a:solidFill>
                <a:latin typeface="Times New Roman" panose="02020603050405020304" pitchFamily="18" charset="0"/>
                <a:ea typeface="华文新魏" pitchFamily="2" charset="-122"/>
              </a:rPr>
              <a:t>举例子  列数字</a:t>
            </a:r>
            <a:endParaRPr lang="zh-CN" altLang="en-US" sz="2800" dirty="0">
              <a:solidFill>
                <a:srgbClr val="0064A2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970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970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  <p:bldP spid="29700" grpId="0" build="p"/>
      <p:bldP spid="2970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827088" y="1916113"/>
            <a:ext cx="7921625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拱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桥：</a:t>
            </a: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</a:rPr>
              <a:t>gŏng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弧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形：</a:t>
            </a: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</a:rPr>
              <a:t>hú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洨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河：</a:t>
            </a: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</a:rPr>
              <a:t>xiáo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陡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坡：</a:t>
            </a: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</a:rPr>
              <a:t>dŏu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暴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涨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</a:rPr>
              <a:t>zhăng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匀称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</a:rPr>
              <a:t>yúnchèn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谐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</a:rPr>
              <a:t>xié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张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鷟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</a:rPr>
              <a:t>zhuó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  桥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墩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</a:rPr>
              <a:t>dūn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河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堤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： </a:t>
            </a: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</a:rPr>
              <a:t>dī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惟妙惟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肖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</a:rPr>
              <a:t>xiào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推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崇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： </a:t>
            </a: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</a:rPr>
              <a:t>chóng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祟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</a:rPr>
              <a:t>suì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鬼鬼祟祟 ）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称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赞：</a:t>
            </a:r>
            <a:r>
              <a:rPr lang="en-US" altLang="zh-CN" sz="3600" b="1" err="1">
                <a:solidFill>
                  <a:srgbClr val="0000FF"/>
                </a:solidFill>
                <a:latin typeface="Times New Roman" panose="02020603050405020304" pitchFamily="18" charset="0"/>
              </a:rPr>
              <a:t>chēng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1763713" y="5734050"/>
            <a:ext cx="10604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8196" name="矩形 8195"/>
          <p:cNvSpPr/>
          <p:nvPr/>
        </p:nvSpPr>
        <p:spPr>
          <a:xfrm>
            <a:off x="755650" y="620713"/>
            <a:ext cx="4679950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听录音，给文章注音：</a:t>
            </a:r>
            <a:endParaRPr lang="zh-CN" altLang="en-US" sz="60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7164388" y="5949950"/>
            <a:ext cx="25923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hlinkClick r:id="rId1"/>
              </a:rPr>
              <a:t>示范朗诵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占位符 11265"/>
          <p:cNvSpPr>
            <a:spLocks noGrp="1" noRot="1"/>
          </p:cNvSpPr>
          <p:nvPr>
            <p:ph type="body" idx="1"/>
          </p:nvPr>
        </p:nvSpPr>
        <p:spPr>
          <a:xfrm>
            <a:off x="611188" y="765175"/>
            <a:ext cx="7634287" cy="1944688"/>
          </a:xfrm>
          <a:ln/>
        </p:spPr>
        <p:txBody>
          <a:bodyPr/>
          <a:p>
            <a:pPr marL="0" indent="0">
              <a:buNone/>
            </a:pPr>
            <a:r>
              <a:rPr lang="zh-CN" altLang="en-US" b="1">
                <a:solidFill>
                  <a:srgbClr val="FF9933"/>
                </a:solidFill>
                <a:ea typeface="楷体_GB2312" panose="02010609030101010101" pitchFamily="49" charset="-122"/>
              </a:rPr>
              <a:t>石拱桥的桥洞成弧形，就像虹。</a:t>
            </a:r>
            <a:endParaRPr lang="zh-CN" altLang="en-US" b="1">
              <a:solidFill>
                <a:srgbClr val="FF9933"/>
              </a:solidFill>
              <a:ea typeface="楷体_GB2312" panose="02010609030101010101" pitchFamily="49" charset="-122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0087DA"/>
                </a:solidFill>
                <a:ea typeface="楷体_GB2312" panose="02010609030101010101" pitchFamily="49" charset="-122"/>
              </a:rPr>
              <a:t>        古代神话里说，雨后彩虹是“人间天上的桥”，通过彩虹就能上天。我国的诗人爱把拱桥比作虹，说拱桥是“卧虹”“飞虹”，把水上拱桥形容为“长虹卧波”。</a:t>
            </a:r>
            <a:endParaRPr lang="zh-CN" altLang="en-US" b="1">
              <a:solidFill>
                <a:srgbClr val="0087DA"/>
              </a:solidFill>
              <a:ea typeface="楷体_GB2312" panose="02010609030101010101" pitchFamily="49" charset="-122"/>
            </a:endParaRPr>
          </a:p>
        </p:txBody>
      </p:sp>
      <p:sp>
        <p:nvSpPr>
          <p:cNvPr id="11267" name="矩形 11266"/>
          <p:cNvSpPr/>
          <p:nvPr/>
        </p:nvSpPr>
        <p:spPr>
          <a:xfrm>
            <a:off x="755650" y="3644900"/>
            <a:ext cx="7848600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9900"/>
                </a:solidFill>
                <a:latin typeface="Arial" panose="020B0604020202020204" pitchFamily="34" charset="0"/>
              </a:rPr>
              <a:t>开头把石拱桥的桥洞比作虹，起什么作用？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8" name="矩形 11267"/>
          <p:cNvSpPr/>
          <p:nvPr/>
        </p:nvSpPr>
        <p:spPr>
          <a:xfrm>
            <a:off x="971550" y="4221163"/>
            <a:ext cx="5976938" cy="2232025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r>
              <a:rPr lang="zh-CN" altLang="en-US" sz="3200" b="1" dirty="0">
                <a:solidFill>
                  <a:srgbClr val="0087DA"/>
                </a:solidFill>
                <a:latin typeface="Arial" panose="020B0604020202020204" pitchFamily="34" charset="0"/>
              </a:rPr>
              <a:t>1、生动形象地说明其形状，</a:t>
            </a:r>
            <a:endParaRPr lang="zh-CN" altLang="en-US" sz="3200" b="1" dirty="0">
              <a:solidFill>
                <a:srgbClr val="0087DA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0087DA"/>
                </a:solidFill>
                <a:latin typeface="Arial" panose="020B0604020202020204" pitchFamily="34" charset="0"/>
              </a:rPr>
              <a:t>2、突出其形式优美的特点。</a:t>
            </a:r>
            <a:endParaRPr lang="zh-CN" altLang="en-US" sz="3200" b="1" dirty="0">
              <a:solidFill>
                <a:srgbClr val="0087DA"/>
              </a:solidFill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5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6">
                                            <p:txEl>
                                              <p:charRg st="15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6">
                                            <p:txEl>
                                              <p:charRg st="15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68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68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609600" y="3519488"/>
            <a:ext cx="8077200" cy="2014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97180" indent="-297180">
              <a:spcBef>
                <a:spcPct val="50000"/>
              </a:spcBef>
              <a:buChar char="•"/>
            </a:pPr>
            <a:r>
              <a:rPr lang="zh-CN" altLang="en-US" sz="2800" b="1" dirty="0">
                <a:solidFill>
                  <a:srgbClr val="0087DA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不可。这两个词表示递进关系，去掉就成了并列关系。</a:t>
            </a:r>
            <a:endParaRPr lang="zh-CN" altLang="en-US" sz="2800" b="1" dirty="0">
              <a:solidFill>
                <a:srgbClr val="0087DA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marL="297180" indent="-297180">
              <a:spcBef>
                <a:spcPct val="50000"/>
              </a:spcBef>
              <a:buChar char="•"/>
            </a:pPr>
            <a:r>
              <a:rPr lang="zh-CN" altLang="en-US" sz="2800" b="1" dirty="0">
                <a:solidFill>
                  <a:srgbClr val="0087DA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不可颠倒。形式优美，是初步的直观印象；结构坚固，是进一步的理性认识。</a:t>
            </a:r>
            <a:endParaRPr lang="zh-CN" altLang="en-US" sz="2800" b="1" dirty="0">
              <a:solidFill>
                <a:srgbClr val="0087DA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2291" name="标题 12290"/>
          <p:cNvSpPr>
            <a:spLocks noGrp="1" noRot="1"/>
          </p:cNvSpPr>
          <p:nvPr>
            <p:ph type="title"/>
          </p:nvPr>
        </p:nvSpPr>
        <p:spPr>
          <a:xfrm>
            <a:off x="685800" y="1093788"/>
            <a:ext cx="8062913" cy="2438400"/>
          </a:xfrm>
          <a:ln/>
        </p:spPr>
        <p:txBody>
          <a:bodyPr anchor="ctr"/>
          <a:p>
            <a:pPr algn="l"/>
            <a:r>
              <a:rPr lang="zh-CN" altLang="en-US" sz="2800">
                <a:solidFill>
                  <a:srgbClr val="0087DA"/>
                </a:solidFill>
              </a:rPr>
              <a:t>        这种桥</a:t>
            </a:r>
            <a:r>
              <a:rPr lang="zh-CN" altLang="en-US" sz="2800">
                <a:solidFill>
                  <a:srgbClr val="FF9933"/>
                </a:solidFill>
              </a:rPr>
              <a:t>不但</a:t>
            </a:r>
            <a:r>
              <a:rPr lang="zh-CN" altLang="en-US" sz="2800">
                <a:solidFill>
                  <a:srgbClr val="0087DA"/>
                </a:solidFill>
              </a:rPr>
              <a:t>形式优美，</a:t>
            </a:r>
            <a:r>
              <a:rPr lang="zh-CN" altLang="en-US" sz="2800">
                <a:solidFill>
                  <a:srgbClr val="FF9933"/>
                </a:solidFill>
              </a:rPr>
              <a:t>而且</a:t>
            </a:r>
            <a:r>
              <a:rPr lang="zh-CN" altLang="en-US" sz="2800">
                <a:solidFill>
                  <a:srgbClr val="0087DA"/>
                </a:solidFill>
              </a:rPr>
              <a:t>结构坚固。</a:t>
            </a:r>
            <a:br>
              <a:rPr lang="zh-CN" altLang="en-US" sz="2800">
                <a:solidFill>
                  <a:srgbClr val="0087DA"/>
                </a:solidFill>
              </a:rPr>
            </a:br>
            <a:r>
              <a:rPr lang="zh-CN" altLang="en-US" sz="2800">
                <a:solidFill>
                  <a:srgbClr val="0087DA"/>
                </a:solidFill>
              </a:rPr>
              <a:t>去掉“不但”“而且” 可以吗？</a:t>
            </a:r>
            <a:br>
              <a:rPr lang="zh-CN" altLang="en-US" sz="2800">
                <a:solidFill>
                  <a:srgbClr val="0087DA"/>
                </a:solidFill>
              </a:rPr>
            </a:br>
            <a:r>
              <a:rPr lang="zh-CN" altLang="en-US" sz="2800">
                <a:solidFill>
                  <a:srgbClr val="0087DA"/>
                </a:solidFill>
              </a:rPr>
              <a:t>或把“形式优美”、“结构坚固”次序颠倒一下可以吗？</a:t>
            </a:r>
            <a:endParaRPr lang="zh-CN" altLang="en-US">
              <a:solidFill>
                <a:srgbClr val="0087DA"/>
              </a:solidFill>
            </a:endParaRPr>
          </a:p>
        </p:txBody>
      </p:sp>
      <p:sp>
        <p:nvSpPr>
          <p:cNvPr id="12292" name="椭圆 12291"/>
          <p:cNvSpPr/>
          <p:nvPr/>
        </p:nvSpPr>
        <p:spPr>
          <a:xfrm>
            <a:off x="7092950" y="5805488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1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29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25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290">
                                            <p:txEl>
                                              <p:charRg st="25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0721"/>
          <p:cNvSpPr txBox="1"/>
          <p:nvPr/>
        </p:nvSpPr>
        <p:spPr>
          <a:xfrm>
            <a:off x="468313" y="549275"/>
            <a:ext cx="7954962" cy="1736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如果把括号中的词语去掉，表达的意思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有什么变化？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0" y="1844675"/>
            <a:ext cx="95885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、石拱桥在世界桥梁史上出现得（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hlinkClick r:id="rId1" action="ppaction://hlinksldjump"/>
              </a:rPr>
              <a:t>比较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）早。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0" y="2565400"/>
            <a:ext cx="9128125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Times New Roman" panose="02020603050405020304" pitchFamily="18" charset="0"/>
              </a:rPr>
              <a:t>2</a:t>
            </a:r>
            <a:r>
              <a:rPr lang="zh-CN" altLang="en-US" sz="3600" b="1">
                <a:latin typeface="Times New Roman" panose="02020603050405020304" pitchFamily="18" charset="0"/>
              </a:rPr>
              <a:t>、</a:t>
            </a:r>
            <a:r>
              <a:rPr lang="en-US" altLang="zh-CN" sz="3600" b="1">
                <a:latin typeface="Times New Roman" panose="02020603050405020304" pitchFamily="18" charset="0"/>
              </a:rPr>
              <a:t>《</a:t>
            </a:r>
            <a:r>
              <a:rPr lang="zh-CN" altLang="en-US" sz="3600" b="1">
                <a:latin typeface="Times New Roman" panose="02020603050405020304" pitchFamily="18" charset="0"/>
              </a:rPr>
              <a:t>水经注</a:t>
            </a:r>
            <a:r>
              <a:rPr lang="en-US" altLang="zh-CN" sz="3600" b="1">
                <a:latin typeface="Times New Roman" panose="02020603050405020304" pitchFamily="18" charset="0"/>
              </a:rPr>
              <a:t>》</a:t>
            </a:r>
            <a:r>
              <a:rPr lang="zh-CN" altLang="en-US" sz="3600" b="1">
                <a:latin typeface="Times New Roman" panose="02020603050405020304" pitchFamily="18" charset="0"/>
              </a:rPr>
              <a:t>里提到的“旅人桥”，（</a:t>
            </a:r>
            <a:r>
              <a:rPr lang="zh-CN" altLang="en-US" sz="3600" b="1">
                <a:latin typeface="Times New Roman" panose="02020603050405020304" pitchFamily="18" charset="0"/>
                <a:hlinkClick r:id="rId1" action="ppaction://hlinksldjump"/>
              </a:rPr>
              <a:t>大约</a:t>
            </a:r>
            <a:r>
              <a:rPr lang="zh-CN" altLang="en-US" sz="3600" b="1">
                <a:latin typeface="Times New Roman" panose="02020603050405020304" pitchFamily="18" charset="0"/>
              </a:rPr>
              <a:t>）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r>
              <a:rPr lang="zh-CN" altLang="en-US" sz="3600" b="1">
                <a:latin typeface="Times New Roman" panose="02020603050405020304" pitchFamily="18" charset="0"/>
              </a:rPr>
              <a:t>建成于公元</a:t>
            </a:r>
            <a:r>
              <a:rPr lang="en-US" altLang="zh-CN" sz="3600" b="1">
                <a:latin typeface="Times New Roman" panose="02020603050405020304" pitchFamily="18" charset="0"/>
              </a:rPr>
              <a:t>282</a:t>
            </a:r>
            <a:r>
              <a:rPr lang="zh-CN" altLang="en-US" sz="3600" b="1">
                <a:latin typeface="Times New Roman" panose="02020603050405020304" pitchFamily="18" charset="0"/>
              </a:rPr>
              <a:t>年，（可能是有记载的）最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r>
              <a:rPr lang="zh-CN" altLang="en-US" sz="3600" b="1">
                <a:latin typeface="Times New Roman" panose="02020603050405020304" pitchFamily="18" charset="0"/>
              </a:rPr>
              <a:t>早的石拱桥了。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0" y="4365625"/>
            <a:ext cx="77533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Times New Roman" panose="02020603050405020304" pitchFamily="18" charset="0"/>
              </a:rPr>
              <a:t>3</a:t>
            </a:r>
            <a:r>
              <a:rPr lang="zh-CN" altLang="en-US" sz="3600" b="1">
                <a:latin typeface="Times New Roman" panose="02020603050405020304" pitchFamily="18" charset="0"/>
              </a:rPr>
              <a:t>、我国的石拱桥（</a:t>
            </a:r>
            <a:r>
              <a:rPr lang="zh-CN" altLang="en-US" sz="3600" b="1">
                <a:latin typeface="Times New Roman" panose="02020603050405020304" pitchFamily="18" charset="0"/>
                <a:hlinkClick r:id="rId2" action="ppaction://hlinksldjump"/>
              </a:rPr>
              <a:t>几乎</a:t>
            </a:r>
            <a:r>
              <a:rPr lang="zh-CN" altLang="en-US" sz="3600" b="1">
                <a:latin typeface="Times New Roman" panose="02020603050405020304" pitchFamily="18" charset="0"/>
              </a:rPr>
              <a:t>）到处都有。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endParaRPr lang="zh-CN" altLang="en-US" sz="2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0" y="5302250"/>
            <a:ext cx="8094663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、全桥只有一个大拱，长达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37.4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米，在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hlinkClick r:id="rId2" action="ppaction://hlinksldjump"/>
              </a:rPr>
              <a:t>当时可算是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）世界上最长的石拱桥。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zh-CN" altLang="en-US" sz="2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31745">
            <a:hlinkClick r:id="rId1" action="ppaction://hlinksldjump"/>
          </p:cNvPr>
          <p:cNvSpPr/>
          <p:nvPr/>
        </p:nvSpPr>
        <p:spPr>
          <a:xfrm>
            <a:off x="179388" y="981075"/>
            <a:ext cx="86106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60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⑴“比较”表现石拱桥在世界桥梁史上出现不是“最早”也不是“很迟”，准确地说明出现的程度。 </a:t>
            </a:r>
            <a:endParaRPr lang="zh-CN" altLang="en-US" sz="360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1747" name="矩形 31746">
            <a:hlinkClick r:id="rId1" action="ppaction://hlinksldjump"/>
          </p:cNvPr>
          <p:cNvSpPr/>
          <p:nvPr/>
        </p:nvSpPr>
        <p:spPr>
          <a:xfrm>
            <a:off x="323850" y="2854325"/>
            <a:ext cx="876300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60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⑵“大约”、“可能”表示估计，因为这是文献上的记录，作者不可能亲自看见“旅人桥”的建成，只能根据记录，但文献上的记录是否属实，作者不得而知，因此，只能用“大约”表示估计，这也是语言准确性的一种表现。 </a:t>
            </a:r>
            <a:endParaRPr lang="zh-CN" altLang="en-US" sz="360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ldLvl="0"/>
      <p:bldP spid="31747" grpId="0" bldLvl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32769">
            <a:hlinkClick r:id="rId1" action="ppaction://hlinksldjump"/>
          </p:cNvPr>
          <p:cNvSpPr/>
          <p:nvPr/>
        </p:nvSpPr>
        <p:spPr>
          <a:xfrm>
            <a:off x="468313" y="1054100"/>
            <a:ext cx="8077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⑶“几乎”表示程度，说明我国的石拱桥很普及，差不多到处都有。 </a:t>
            </a:r>
            <a:endParaRPr lang="zh-CN" altLang="en-US" sz="360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2771" name="矩形 32770">
            <a:hlinkClick r:id="rId1" action="ppaction://hlinksldjump"/>
          </p:cNvPr>
          <p:cNvSpPr/>
          <p:nvPr/>
        </p:nvSpPr>
        <p:spPr>
          <a:xfrm>
            <a:off x="341313" y="2800350"/>
            <a:ext cx="8458200" cy="2833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>
                <a:solidFill>
                  <a:srgbClr val="3333FF"/>
                </a:solidFill>
                <a:latin typeface="Times New Roman" panose="02020603050405020304" pitchFamily="18" charset="0"/>
              </a:rPr>
              <a:t>⑷</a:t>
            </a:r>
            <a:r>
              <a:rPr lang="zh-CN" altLang="en-US" sz="360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“当时可算”表示时间，说明赵州桥大拱的长度在当时可算是世界上最长的石拱，但随着历史的发展，很多石拱桥的拱长都超过了赵州桥的大拱长度。如果去掉“当时可算”显然不准确。 </a:t>
            </a:r>
            <a:endParaRPr lang="zh-CN" altLang="en-US" sz="360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/>
      <p:bldP spid="32771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33793"/>
          <p:cNvSpPr txBox="1"/>
          <p:nvPr/>
        </p:nvSpPr>
        <p:spPr>
          <a:xfrm>
            <a:off x="468313" y="1557338"/>
            <a:ext cx="2732087" cy="3749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时间顺序：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空间顺序：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逻辑顺序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5" name="文本框 33794"/>
          <p:cNvSpPr txBox="1"/>
          <p:nvPr/>
        </p:nvSpPr>
        <p:spPr>
          <a:xfrm>
            <a:off x="3059113" y="1628775"/>
            <a:ext cx="46720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（时间先后、朝代先后）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2887663" y="2924175"/>
            <a:ext cx="625633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（从上到下、从里到外、从南到北等）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2890838" y="4076700"/>
            <a:ext cx="6253162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（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从因到果、从整体到局部、从一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般到特殊、从主到次等）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3798" name="图片 33797" descr="说明顺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-669925"/>
            <a:ext cx="3657600" cy="2738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  <p:bldP spid="3379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动作按钮: 自定义 34817"/>
          <p:cNvSpPr/>
          <p:nvPr/>
        </p:nvSpPr>
        <p:spPr>
          <a:xfrm>
            <a:off x="304800" y="2209800"/>
            <a:ext cx="838200" cy="2667000"/>
          </a:xfrm>
          <a:prstGeom prst="actionButtonBlank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hlinkClick r:id="rId1" action="ppaction://hlinksldjump"/>
              </a:rPr>
              <a:t>石拱桥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19" name="动作按钮: 自定义 34818"/>
          <p:cNvSpPr/>
          <p:nvPr/>
        </p:nvSpPr>
        <p:spPr>
          <a:xfrm>
            <a:off x="1905000" y="2209800"/>
            <a:ext cx="838200" cy="2667000"/>
          </a:xfrm>
          <a:prstGeom prst="actionButtonBlank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hlinkClick r:id="rId1" action="ppaction://hlinksldjump"/>
              </a:rPr>
              <a:t>中国石拱桥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0" name="右箭头 34819"/>
          <p:cNvSpPr/>
          <p:nvPr/>
        </p:nvSpPr>
        <p:spPr>
          <a:xfrm>
            <a:off x="1219200" y="3352800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1" name="左大括号 34820"/>
          <p:cNvSpPr/>
          <p:nvPr/>
        </p:nvSpPr>
        <p:spPr>
          <a:xfrm>
            <a:off x="3059113" y="1916113"/>
            <a:ext cx="228600" cy="2895600"/>
          </a:xfrm>
          <a:prstGeom prst="leftBrace">
            <a:avLst>
              <a:gd name="adj1" fmla="val 105555"/>
              <a:gd name="adj2" fmla="val 50000"/>
            </a:avLst>
          </a:prstGeom>
          <a:noFill/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2" name="动作按钮: 自定义 34821"/>
          <p:cNvSpPr/>
          <p:nvPr/>
        </p:nvSpPr>
        <p:spPr>
          <a:xfrm>
            <a:off x="3635375" y="1557338"/>
            <a:ext cx="2286000" cy="1143000"/>
          </a:xfrm>
          <a:prstGeom prst="actionButtonBlank">
            <a:avLst/>
          </a:prstGeom>
          <a:gradFill rotWithShape="0">
            <a:gsLst>
              <a:gs pos="0">
                <a:schemeClr val="bg2"/>
              </a:gs>
              <a:gs pos="100000">
                <a:schemeClr val="accent1"/>
              </a:gs>
            </a:gsLst>
            <a:lin ang="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hlinkClick r:id="rId1" action="ppaction://hlinksldjump"/>
              </a:rPr>
              <a:t>赵州桥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3" name="动作按钮: 自定义 34822"/>
          <p:cNvSpPr/>
          <p:nvPr/>
        </p:nvSpPr>
        <p:spPr>
          <a:xfrm>
            <a:off x="3635375" y="4005263"/>
            <a:ext cx="2286000" cy="1143000"/>
          </a:xfrm>
          <a:prstGeom prst="actionButtonBlank">
            <a:avLst/>
          </a:prstGeom>
          <a:gradFill rotWithShape="0">
            <a:gsLst>
              <a:gs pos="0">
                <a:schemeClr val="bg2"/>
              </a:gs>
              <a:gs pos="100000">
                <a:schemeClr val="accent1"/>
              </a:gs>
            </a:gsLst>
            <a:lin ang="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hlinkClick r:id="rId1" action="ppaction://hlinksldjump"/>
              </a:rPr>
              <a:t>卢沟桥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4" name="右箭头 34823"/>
          <p:cNvSpPr/>
          <p:nvPr/>
        </p:nvSpPr>
        <p:spPr>
          <a:xfrm>
            <a:off x="6443663" y="3068638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5" name="动作按钮: 自定义 34824"/>
          <p:cNvSpPr/>
          <p:nvPr/>
        </p:nvSpPr>
        <p:spPr>
          <a:xfrm>
            <a:off x="7380288" y="1412875"/>
            <a:ext cx="1143000" cy="3886200"/>
          </a:xfrm>
          <a:prstGeom prst="actionButtonBlank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hlinkClick r:id="rId1" action="ppaction://hlinksldjump"/>
              </a:rPr>
              <a:t>解放后兴建的各种拱桥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6" name="右箭头 34825"/>
          <p:cNvSpPr/>
          <p:nvPr/>
        </p:nvSpPr>
        <p:spPr>
          <a:xfrm>
            <a:off x="4067175" y="3213100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7" name="直接连接符 34826"/>
          <p:cNvSpPr/>
          <p:nvPr/>
        </p:nvSpPr>
        <p:spPr>
          <a:xfrm>
            <a:off x="1835150" y="5949950"/>
            <a:ext cx="12954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28" name="文本框 34827"/>
          <p:cNvSpPr txBox="1"/>
          <p:nvPr/>
        </p:nvSpPr>
        <p:spPr>
          <a:xfrm>
            <a:off x="468313" y="5589588"/>
            <a:ext cx="1241425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</a:rPr>
              <a:t>一般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34829" name="文本框 34828"/>
          <p:cNvSpPr txBox="1"/>
          <p:nvPr/>
        </p:nvSpPr>
        <p:spPr>
          <a:xfrm>
            <a:off x="3419475" y="5589588"/>
            <a:ext cx="1309688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</a:rPr>
              <a:t>特殊</a:t>
            </a:r>
            <a:endParaRPr lang="zh-CN" altLang="en-US" sz="36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pic>
        <p:nvPicPr>
          <p:cNvPr id="34830" name="图片 34829" descr="逻辑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725" y="4510088"/>
            <a:ext cx="3657600" cy="274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8" grpId="0" bldLvl="0"/>
      <p:bldP spid="34829" grpId="0" bldLvl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35843" name="文本占位符 35842" descr="广州丫髻沙大桥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35844" name="矩形 35843"/>
          <p:cNvSpPr/>
          <p:nvPr/>
        </p:nvSpPr>
        <p:spPr>
          <a:xfrm>
            <a:off x="900113" y="5876925"/>
            <a:ext cx="4038600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rPr>
              <a:t>广州丫髻沙大桥</a:t>
            </a:r>
            <a:endParaRPr lang="zh-CN" altLang="en-US" sz="40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36867" name="文本占位符 36866" descr="图片2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36868" name="矩形 36867"/>
          <p:cNvSpPr/>
          <p:nvPr/>
        </p:nvSpPr>
        <p:spPr>
          <a:xfrm>
            <a:off x="323850" y="5661025"/>
            <a:ext cx="345757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12700" cap="flat" cmpd="sng">
                  <a:solidFill>
                    <a:srgbClr val="8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新魏" charset="0"/>
                <a:ea typeface="华文新魏" charset="0"/>
              </a:rPr>
              <a:t>广东虎门大桥</a:t>
            </a:r>
            <a:endParaRPr lang="zh-CN" altLang="en-US" sz="4000" b="1">
              <a:ln w="12700" cap="flat" cmpd="sng">
                <a:solidFill>
                  <a:srgbClr val="8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37891" name="文本占位符 37890" descr="Baishazhou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37892" name="矩形 37891"/>
          <p:cNvSpPr/>
          <p:nvPr/>
        </p:nvSpPr>
        <p:spPr>
          <a:xfrm>
            <a:off x="5148263" y="228600"/>
            <a:ext cx="3690937" cy="75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rnd" cmpd="sng">
                  <a:solidFill>
                    <a:srgbClr val="000080"/>
                  </a:solidFill>
                  <a:prstDash val="sysDot"/>
                  <a:headEnd type="none" w="med" len="med"/>
                  <a:tailEnd type="none" w="med" len="med"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武汉白沙洲大桥</a:t>
            </a:r>
            <a:endParaRPr lang="zh-CN" altLang="en-US" sz="3600" b="1">
              <a:ln w="9525" cap="rnd" cmpd="sng">
                <a:solidFill>
                  <a:srgbClr val="000080"/>
                </a:solidFill>
                <a:prstDash val="sysDot"/>
                <a:headEnd type="none" w="med" len="med"/>
                <a:tailEnd type="none" w="med" len="med"/>
              </a:ln>
              <a:solidFill>
                <a:srgbClr val="336699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441325" y="396875"/>
            <a:ext cx="2478088" cy="55848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悠久：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杰作：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雄姿：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和谐：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推崇：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胜景：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巧妙绝伦：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就地取材：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惟妙惟肖：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1936750" y="425450"/>
            <a:ext cx="24860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年代久远。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1676400" y="990600"/>
            <a:ext cx="66294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出色的、超过一般水平的作品。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1736725" y="1463675"/>
            <a:ext cx="3867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威武雄伟的姿态。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1889125" y="1997075"/>
            <a:ext cx="57086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配合得适当、匀称而协调。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1660525" y="2659063"/>
            <a:ext cx="73025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十分重视，并作很高的评价。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崇，尊重。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1660525" y="3197225"/>
            <a:ext cx="582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优美的景色。 胜，优美的。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2574925" y="3733800"/>
            <a:ext cx="673735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形容非常灵巧，独一无二，没有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什么可以相比的。伦：同类、同等。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2574925" y="4830763"/>
            <a:ext cx="46894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在当地找所需要的材料。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7" name="矩形 9226"/>
          <p:cNvSpPr/>
          <p:nvPr/>
        </p:nvSpPr>
        <p:spPr>
          <a:xfrm>
            <a:off x="2771775" y="5516563"/>
            <a:ext cx="6372225" cy="863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这里形容雕刻得十分精妙逼真。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肖：相似。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228" name="椭圆 9227"/>
          <p:cNvSpPr/>
          <p:nvPr/>
        </p:nvSpPr>
        <p:spPr>
          <a:xfrm>
            <a:off x="6588125" y="6021388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1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15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38915" name="文本占位符 38914" descr="香港青马大桥（施工时，18K）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38916" name="矩形 38915"/>
          <p:cNvSpPr/>
          <p:nvPr/>
        </p:nvSpPr>
        <p:spPr>
          <a:xfrm>
            <a:off x="5292725" y="476250"/>
            <a:ext cx="352742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新魏" charset="0"/>
                <a:ea typeface="华文新魏" charset="0"/>
              </a:rPr>
              <a:t>香港青马大桥</a:t>
            </a:r>
            <a:endParaRPr lang="zh-CN" altLang="en-US" sz="3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39939" name="文本占位符 39938" descr="Normandy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333375"/>
            <a:ext cx="9144000" cy="6858000"/>
          </a:xfrm>
          <a:ln/>
        </p:spPr>
      </p:pic>
      <p:sp>
        <p:nvSpPr>
          <p:cNvPr id="39940" name="矩形 39939"/>
          <p:cNvSpPr/>
          <p:nvPr/>
        </p:nvSpPr>
        <p:spPr>
          <a:xfrm>
            <a:off x="3352800" y="5638800"/>
            <a:ext cx="3429000" cy="842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隶书" charset="0"/>
                <a:ea typeface="隶书" charset="0"/>
              </a:rPr>
              <a:t>法国诺曼底桥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40963" name="文本占位符 40962" descr="g-gate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40964" name="矩形 40963"/>
          <p:cNvSpPr/>
          <p:nvPr/>
        </p:nvSpPr>
        <p:spPr>
          <a:xfrm rot="5400000">
            <a:off x="6513513" y="1992313"/>
            <a:ext cx="3657600" cy="914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i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美国金门大桥</a:t>
            </a:r>
            <a:endParaRPr lang="zh-CN" altLang="en-US" sz="3600" b="1" i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5" name="椭圆 40964"/>
          <p:cNvSpPr/>
          <p:nvPr/>
        </p:nvSpPr>
        <p:spPr>
          <a:xfrm>
            <a:off x="6588125" y="6021388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" action="ppaction://noaction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41987" name="文本占位符 41986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41988" name="图片 4198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矩形 41988"/>
          <p:cNvSpPr/>
          <p:nvPr/>
        </p:nvSpPr>
        <p:spPr>
          <a:xfrm>
            <a:off x="1042988" y="476250"/>
            <a:ext cx="7200900" cy="1944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华文新魏" charset="0"/>
                <a:ea typeface="华文新魏" charset="0"/>
              </a:rPr>
              <a:t>谢谢大家！</a:t>
            </a:r>
            <a:endParaRPr lang="zh-CN" altLang="en-US" sz="60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267653" y="1366520"/>
            <a:ext cx="727392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1">
              <a:spcBef>
                <a:spcPct val="50000"/>
              </a:spcBef>
            </a:pPr>
            <a:r>
              <a:rPr lang="en-US" altLang="zh-CN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了解中国石拱桥的特点，学习说明对象抓住主要特征。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1">
              <a:spcBef>
                <a:spcPct val="50000"/>
              </a:spcBef>
            </a:pPr>
            <a:r>
              <a:rPr lang="en-US" altLang="zh-CN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了解本文的说明顺序与段落的内部结构，理解作者的行文思路。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1">
              <a:spcBef>
                <a:spcPct val="50000"/>
              </a:spcBef>
            </a:pPr>
            <a:r>
              <a:rPr lang="en-US" altLang="zh-CN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学习常见的说明方法，结合具体语句，体会说明文语言的准确性，体会他们的作用。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1">
              <a:spcBef>
                <a:spcPct val="50000"/>
              </a:spcBef>
            </a:pPr>
            <a:r>
              <a:rPr lang="en-US" altLang="zh-CN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4.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激发对民族文化与社会主义事业的自豪感。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-2592070" y="587375"/>
            <a:ext cx="7772400" cy="953770"/>
          </a:xfrm>
        </p:spPr>
        <p:txBody>
          <a:bodyPr anchor="ctr"/>
          <a:p>
            <a:r>
              <a:rPr lang="zh-CN" altLang="zh-CN" b="1">
                <a:solidFill>
                  <a:srgbClr val="0087DA"/>
                </a:solidFill>
              </a:rPr>
              <a:t>教学目标</a:t>
            </a:r>
            <a:endParaRPr lang="zh-CN" altLang="zh-CN" b="1">
              <a:solidFill>
                <a:srgbClr val="0087DA"/>
              </a:solidFill>
            </a:endParaRPr>
          </a:p>
        </p:txBody>
      </p:sp>
      <p:sp>
        <p:nvSpPr>
          <p:cNvPr id="13316" name="椭圆 13315"/>
          <p:cNvSpPr/>
          <p:nvPr/>
        </p:nvSpPr>
        <p:spPr>
          <a:xfrm>
            <a:off x="6948488" y="5445125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1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133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331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331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/>
      <p:bldP spid="133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1241108" y="2828290"/>
            <a:ext cx="7273925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把握说明文的文体特征， 了解常见的说明顺序和方法，及语言特点。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介绍作者，疏通字词。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611188" y="836613"/>
            <a:ext cx="7772400" cy="1663700"/>
          </a:xfrm>
        </p:spPr>
        <p:txBody>
          <a:bodyPr anchor="ctr"/>
          <a:p>
            <a:r>
              <a:rPr lang="zh-CN" altLang="en-US" b="1">
                <a:solidFill>
                  <a:srgbClr val="0087DA"/>
                </a:solidFill>
              </a:rPr>
              <a:t>预习检测</a:t>
            </a:r>
            <a:endParaRPr lang="zh-CN" altLang="en-US" b="1">
              <a:solidFill>
                <a:srgbClr val="0087DA"/>
              </a:solidFill>
            </a:endParaRPr>
          </a:p>
        </p:txBody>
      </p:sp>
      <p:sp>
        <p:nvSpPr>
          <p:cNvPr id="13316" name="椭圆 13315"/>
          <p:cNvSpPr/>
          <p:nvPr/>
        </p:nvSpPr>
        <p:spPr>
          <a:xfrm>
            <a:off x="6948488" y="5445125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1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33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/>
      <p:bldP spid="133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1241108" y="2828290"/>
            <a:ext cx="7273925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是以说明为主要方式的文章，对事物进行客观说明的文体。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611188" y="836613"/>
            <a:ext cx="7772400" cy="1663700"/>
          </a:xfrm>
        </p:spPr>
        <p:txBody>
          <a:bodyPr anchor="ctr"/>
          <a:p>
            <a:r>
              <a:rPr lang="zh-CN" altLang="en-US" b="1">
                <a:solidFill>
                  <a:srgbClr val="0087DA"/>
                </a:solidFill>
              </a:rPr>
              <a:t>说明文：</a:t>
            </a:r>
            <a:endParaRPr lang="zh-CN" altLang="en-US" b="1">
              <a:solidFill>
                <a:srgbClr val="0087DA"/>
              </a:solidFill>
            </a:endParaRPr>
          </a:p>
        </p:txBody>
      </p:sp>
      <p:sp>
        <p:nvSpPr>
          <p:cNvPr id="13316" name="椭圆 13315"/>
          <p:cNvSpPr/>
          <p:nvPr/>
        </p:nvSpPr>
        <p:spPr>
          <a:xfrm>
            <a:off x="6948488" y="5445125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1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327660" y="1351915"/>
            <a:ext cx="8569325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分类：按照说明对象分为事物说明文，事理说明文。按语言风格分为平实说明文，文艺类说明文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事物说明文：介绍某一事物的形体特征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事理说明文：揭示事物本身的道理或内部规律。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611188" y="836613"/>
            <a:ext cx="7772400" cy="1663700"/>
          </a:xfrm>
        </p:spPr>
        <p:txBody>
          <a:bodyPr anchor="ctr"/>
          <a:p>
            <a:r>
              <a:rPr lang="zh-CN" altLang="en-US" b="1">
                <a:solidFill>
                  <a:srgbClr val="0087DA"/>
                </a:solidFill>
              </a:rPr>
              <a:t>说明文：</a:t>
            </a:r>
            <a:endParaRPr lang="zh-CN" altLang="en-US" b="1">
              <a:solidFill>
                <a:srgbClr val="0087DA"/>
              </a:solidFill>
            </a:endParaRPr>
          </a:p>
        </p:txBody>
      </p:sp>
      <p:sp>
        <p:nvSpPr>
          <p:cNvPr id="13316" name="椭圆 13315"/>
          <p:cNvSpPr/>
          <p:nvPr/>
        </p:nvSpPr>
        <p:spPr>
          <a:xfrm>
            <a:off x="6948488" y="5445125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1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1241108" y="2828290"/>
            <a:ext cx="7273925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时间顺序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2.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空间顺序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3.</a:t>
            </a:r>
            <a:r>
              <a:rPr lang="zh-CN" altLang="en-US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逻辑顺序：依据事物之间或内部各部分之间的关系来确定说明内容先后的顺序。</a:t>
            </a:r>
            <a:r>
              <a:rPr lang="en-US" altLang="zh-CN" sz="3200" b="1" dirty="0">
                <a:solidFill>
                  <a:srgbClr val="0087D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200" b="1" dirty="0">
              <a:solidFill>
                <a:srgbClr val="0087D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611188" y="836613"/>
            <a:ext cx="7772400" cy="1663700"/>
          </a:xfrm>
        </p:spPr>
        <p:txBody>
          <a:bodyPr anchor="ctr"/>
          <a:p>
            <a:r>
              <a:rPr lang="zh-CN" altLang="en-US" b="1">
                <a:solidFill>
                  <a:srgbClr val="0087DA"/>
                </a:solidFill>
              </a:rPr>
              <a:t>说明顺序：</a:t>
            </a:r>
            <a:endParaRPr lang="zh-CN" altLang="en-US" b="1">
              <a:solidFill>
                <a:srgbClr val="0087DA"/>
              </a:solidFill>
            </a:endParaRPr>
          </a:p>
        </p:txBody>
      </p:sp>
      <p:sp>
        <p:nvSpPr>
          <p:cNvPr id="13316" name="椭圆 13315"/>
          <p:cNvSpPr/>
          <p:nvPr/>
        </p:nvSpPr>
        <p:spPr>
          <a:xfrm>
            <a:off x="6948488" y="5445125"/>
            <a:ext cx="1676400" cy="6096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solidFill>
                  <a:srgbClr val="FF9900"/>
                </a:solidFill>
                <a:latin typeface="Times New Roman" panose="02020603050405020304" pitchFamily="18" charset="0"/>
                <a:hlinkClick r:id="rId1" action="ppaction://hlinksldjump"/>
              </a:rPr>
              <a:t>返回</a:t>
            </a:r>
            <a:endParaRPr lang="zh-CN" altLang="en-US" sz="24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theme/theme1.xml><?xml version="1.0" encoding="utf-8"?>
<a:theme xmlns:a="http://schemas.openxmlformats.org/drawingml/2006/main" name="科技宣讲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黑色背景模板">
  <a:themeElements>
    <a:clrScheme name="">
      <a:dk1>
        <a:srgbClr val="FFFFCC"/>
      </a:dk1>
      <a:lt1>
        <a:srgbClr val="4D4D4D"/>
      </a:lt1>
      <a:dk2>
        <a:srgbClr val="FFCC00"/>
      </a:dk2>
      <a:lt2>
        <a:srgbClr val="000000"/>
      </a:lt2>
      <a:accent1>
        <a:srgbClr val="808000"/>
      </a:accent1>
      <a:accent2>
        <a:srgbClr val="CC9900"/>
      </a:accent2>
      <a:accent3>
        <a:srgbClr val="B2B2B2"/>
      </a:accent3>
      <a:accent4>
        <a:srgbClr val="DCDCAF"/>
      </a:accent4>
      <a:accent5>
        <a:srgbClr val="C1C1AA"/>
      </a:accent5>
      <a:accent6>
        <a:srgbClr val="B78900"/>
      </a:accent6>
      <a:hlink>
        <a:srgbClr val="CC6600"/>
      </a:hlink>
      <a:folHlink>
        <a:srgbClr val="96969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CC"/>
        </a:dk1>
        <a:lt1>
          <a:srgbClr val="4D4D4D"/>
        </a:lt1>
        <a:dk2>
          <a:srgbClr val="FFCC00"/>
        </a:dk2>
        <a:lt2>
          <a:srgbClr val="000000"/>
        </a:lt2>
        <a:accent1>
          <a:srgbClr val="808000"/>
        </a:accent1>
        <a:accent2>
          <a:srgbClr val="CC9900"/>
        </a:accent2>
        <a:accent3>
          <a:srgbClr val="B2B2B2"/>
        </a:accent3>
        <a:accent4>
          <a:srgbClr val="DCDCAF"/>
        </a:accent4>
        <a:accent5>
          <a:srgbClr val="C1C1AA"/>
        </a:accent5>
        <a:accent6>
          <a:srgbClr val="B78900"/>
        </a:accent6>
        <a:hlink>
          <a:srgbClr val="CC66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0033"/>
        </a:dk1>
        <a:lt1>
          <a:srgbClr val="FFFFFF"/>
        </a:lt1>
        <a:dk2>
          <a:srgbClr val="B60009"/>
        </a:dk2>
        <a:lt2>
          <a:srgbClr val="B2B2B2"/>
        </a:lt2>
        <a:accent1>
          <a:srgbClr val="CCCC00"/>
        </a:accent1>
        <a:accent2>
          <a:srgbClr val="DE9ABC"/>
        </a:accent2>
        <a:accent3>
          <a:srgbClr val="FFFFFF"/>
        </a:accent3>
        <a:accent4>
          <a:srgbClr val="57002A"/>
        </a:accent4>
        <a:accent5>
          <a:srgbClr val="E2E2AA"/>
        </a:accent5>
        <a:accent6>
          <a:srgbClr val="C78AA8"/>
        </a:accent6>
        <a:hlink>
          <a:srgbClr val="FFAFA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6C6C6"/>
        </a:accent6>
        <a:hlink>
          <a:srgbClr val="80808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666699"/>
        </a:lt1>
        <a:dk2>
          <a:srgbClr val="FFCC00"/>
        </a:dk2>
        <a:lt2>
          <a:srgbClr val="2C2C42"/>
        </a:lt2>
        <a:accent1>
          <a:srgbClr val="FF9933"/>
        </a:accent1>
        <a:accent2>
          <a:srgbClr val="808000"/>
        </a:accent2>
        <a:accent3>
          <a:srgbClr val="B9B9CA"/>
        </a:accent3>
        <a:accent4>
          <a:srgbClr val="DCDCAF"/>
        </a:accent4>
        <a:accent5>
          <a:srgbClr val="FFCAAD"/>
        </a:accent5>
        <a:accent6>
          <a:srgbClr val="727200"/>
        </a:accent6>
        <a:hlink>
          <a:srgbClr val="CC66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CC00"/>
        </a:dk1>
        <a:lt1>
          <a:srgbClr val="800000"/>
        </a:lt1>
        <a:dk2>
          <a:srgbClr val="FFFFCC"/>
        </a:dk2>
        <a:lt2>
          <a:srgbClr val="50000F"/>
        </a:lt2>
        <a:accent1>
          <a:srgbClr val="808000"/>
        </a:accent1>
        <a:accent2>
          <a:srgbClr val="993366"/>
        </a:accent2>
        <a:accent3>
          <a:srgbClr val="C1AAAA"/>
        </a:accent3>
        <a:accent4>
          <a:srgbClr val="DCAF00"/>
        </a:accent4>
        <a:accent5>
          <a:srgbClr val="C1C1AA"/>
        </a:accent5>
        <a:accent6>
          <a:srgbClr val="892D5B"/>
        </a:accent6>
        <a:hlink>
          <a:srgbClr val="FF5050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CC00"/>
        </a:dk1>
        <a:lt1>
          <a:srgbClr val="666633"/>
        </a:lt1>
        <a:dk2>
          <a:srgbClr val="FFFFCC"/>
        </a:dk2>
        <a:lt2>
          <a:srgbClr val="333300"/>
        </a:lt2>
        <a:accent1>
          <a:srgbClr val="8F7401"/>
        </a:accent1>
        <a:accent2>
          <a:srgbClr val="CC6600"/>
        </a:accent2>
        <a:accent3>
          <a:srgbClr val="B9B9AD"/>
        </a:accent3>
        <a:accent4>
          <a:srgbClr val="DCAF00"/>
        </a:accent4>
        <a:accent5>
          <a:srgbClr val="C6BDAA"/>
        </a:accent5>
        <a:accent6>
          <a:srgbClr val="B75B00"/>
        </a:accent6>
        <a:hlink>
          <a:srgbClr val="666699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0458C"/>
        </a:lt1>
        <a:dk2>
          <a:srgbClr val="FFFFCC"/>
        </a:dk2>
        <a:lt2>
          <a:srgbClr val="000000"/>
        </a:lt2>
        <a:accent1>
          <a:srgbClr val="8D8DB3"/>
        </a:accent1>
        <a:accent2>
          <a:srgbClr val="B2B2B2"/>
        </a:accent2>
        <a:accent3>
          <a:srgbClr val="B0B1C5"/>
        </a:accent3>
        <a:accent4>
          <a:srgbClr val="DCDCDC"/>
        </a:accent4>
        <a:accent5>
          <a:srgbClr val="C5C5D5"/>
        </a:accent5>
        <a:accent6>
          <a:srgbClr val="9F9F9F"/>
        </a:accent6>
        <a:hlink>
          <a:srgbClr val="6F89F7"/>
        </a:hlink>
        <a:folHlink>
          <a:srgbClr val="4F56A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科技宣讲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3198</Words>
  <PresentationFormat>在屏幕上显示</PresentationFormat>
  <Paragraphs>431</Paragraphs>
  <Slides>43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43</vt:i4>
      </vt:variant>
    </vt:vector>
  </HeadingPairs>
  <TitlesOfParts>
    <vt:vector size="71" baseType="lpstr">
      <vt:lpstr>Arial</vt:lpstr>
      <vt:lpstr>宋体</vt:lpstr>
      <vt:lpstr>Wingdings</vt:lpstr>
      <vt:lpstr>Times New Roman</vt:lpstr>
      <vt:lpstr>黑体</vt:lpstr>
      <vt:lpstr>华文彩云</vt:lpstr>
      <vt:lpstr>方正琥珀简体</vt:lpstr>
      <vt:lpstr>楷体_GB2312</vt:lpstr>
      <vt:lpstr>Arial Narrow</vt:lpstr>
      <vt:lpstr>Calibri</vt:lpstr>
      <vt:lpstr>方正粗圆简体</vt:lpstr>
      <vt:lpstr>方正美黑简体</vt:lpstr>
      <vt:lpstr>华文行楷</vt:lpstr>
      <vt:lpstr>华文中宋</vt:lpstr>
      <vt:lpstr>隶书</vt:lpstr>
      <vt:lpstr>华文新魏</vt:lpstr>
      <vt:lpstr>微软雅黑</vt:lpstr>
      <vt:lpstr>幼圆</vt:lpstr>
      <vt:lpstr>华文新魏</vt:lpstr>
      <vt:lpstr>隶书</vt:lpstr>
      <vt:lpstr>Arial Unicode MS</vt:lpstr>
      <vt:lpstr>Courier New</vt:lpstr>
      <vt:lpstr>科技宣讲</vt:lpstr>
      <vt:lpstr>黑色背景模板</vt:lpstr>
      <vt:lpstr>1_科技宣讲</vt:lpstr>
      <vt:lpstr>MS_ClipArt_Gallery.5</vt:lpstr>
      <vt:lpstr>Photoshop.Image.6</vt:lpstr>
      <vt:lpstr>Photoshop.Image.6</vt:lpstr>
      <vt:lpstr>PowerPoint 演示文稿</vt:lpstr>
      <vt:lpstr>PowerPoint 演示文稿</vt:lpstr>
      <vt:lpstr>PowerPoint 演示文稿</vt:lpstr>
      <vt:lpstr>PowerPoint 演示文稿</vt:lpstr>
      <vt:lpstr>石拱桥有什么特点？</vt:lpstr>
      <vt:lpstr>石拱桥有什么特点？</vt:lpstr>
      <vt:lpstr>预习检测</vt:lpstr>
      <vt:lpstr>说明文：</vt:lpstr>
      <vt:lpstr>说明文：</vt:lpstr>
      <vt:lpstr>说明顺序：</vt:lpstr>
      <vt:lpstr>说明方法：</vt:lpstr>
      <vt:lpstr>石拱桥的一般特点 </vt:lpstr>
      <vt:lpstr>知识探索</vt:lpstr>
      <vt:lpstr>知识探索</vt:lpstr>
      <vt:lpstr>PowerPoint 演示文稿</vt:lpstr>
      <vt:lpstr>知识探索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2017-11-27T11:50:57Z</dcterms:created>
  <dcterms:modified xsi:type="dcterms:W3CDTF">2018-11-13T06:09:15Z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