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24" r:id="rId3"/>
    <p:sldId id="305" r:id="rId4"/>
    <p:sldId id="306" r:id="rId5"/>
    <p:sldId id="297" r:id="rId6"/>
    <p:sldId id="307" r:id="rId7"/>
    <p:sldId id="309" r:id="rId8"/>
    <p:sldId id="308" r:id="rId9"/>
    <p:sldId id="299" r:id="rId10"/>
    <p:sldId id="300" r:id="rId11"/>
    <p:sldId id="303" r:id="rId12"/>
    <p:sldId id="304" r:id="rId13"/>
    <p:sldId id="310" r:id="rId14"/>
    <p:sldId id="294" r:id="rId15"/>
    <p:sldId id="316" r:id="rId16"/>
    <p:sldId id="315" r:id="rId17"/>
    <p:sldId id="314" r:id="rId18"/>
    <p:sldId id="321" r:id="rId19"/>
    <p:sldId id="320" r:id="rId20"/>
    <p:sldId id="319" r:id="rId21"/>
    <p:sldId id="318" r:id="rId22"/>
    <p:sldId id="317" r:id="rId23"/>
    <p:sldId id="313" r:id="rId24"/>
    <p:sldId id="293" r:id="rId25"/>
    <p:sldId id="292" r:id="rId26"/>
    <p:sldId id="322" r:id="rId27"/>
    <p:sldId id="286" r:id="rId28"/>
    <p:sldId id="323" r:id="rId29"/>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88187" autoAdjust="0"/>
  </p:normalViewPr>
  <p:slideViewPr>
    <p:cSldViewPr>
      <p:cViewPr varScale="1">
        <p:scale>
          <a:sx n="78" d="100"/>
          <a:sy n="78" d="100"/>
        </p:scale>
        <p:origin x="-1332" y="-90"/>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2" descr="20041019104729382"/>
          <p:cNvPicPr>
            <a:picLocks noChangeAspect="1" noChangeArrowheads="1"/>
          </p:cNvPicPr>
          <p:nvPr/>
        </p:nvPicPr>
        <p:blipFill>
          <a:blip r:embed="rId1" cstate="print"/>
          <a:srcRect/>
          <a:stretch>
            <a:fillRect/>
          </a:stretch>
        </p:blipFill>
        <p:spPr bwMode="auto">
          <a:xfrm>
            <a:off x="1619672" y="1412776"/>
            <a:ext cx="6048672" cy="381642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矩形 2"/>
          <p:cNvSpPr/>
          <p:nvPr/>
        </p:nvSpPr>
        <p:spPr>
          <a:xfrm>
            <a:off x="3563888" y="764704"/>
            <a:ext cx="2734950" cy="707886"/>
          </a:xfrm>
          <a:prstGeom prst="rect">
            <a:avLst/>
          </a:prstGeom>
        </p:spPr>
        <p:txBody>
          <a:bodyPr wrap="square">
            <a:spAutoFit/>
          </a:bodyPr>
          <a:lstStyle/>
          <a:p>
            <a:r>
              <a:rPr lang="zh-CN" altLang="zh-CN" sz="4000" b="1" dirty="0" smtClean="0">
                <a:solidFill>
                  <a:srgbClr val="FF0000"/>
                </a:solidFill>
                <a:latin typeface="微软雅黑" pitchFamily="34" charset="-122"/>
                <a:ea typeface="微软雅黑" pitchFamily="34" charset="-122"/>
              </a:rPr>
              <a:t>那</a:t>
            </a:r>
            <a:r>
              <a:rPr lang="en-US" altLang="zh-CN" sz="4000" b="1" dirty="0" smtClean="0">
                <a:solidFill>
                  <a:srgbClr val="FF0000"/>
                </a:solidFill>
                <a:latin typeface="微软雅黑" pitchFamily="34" charset="-122"/>
                <a:ea typeface="微软雅黑" pitchFamily="34" charset="-122"/>
              </a:rPr>
              <a:t>   </a:t>
            </a:r>
            <a:r>
              <a:rPr lang="zh-CN" altLang="zh-CN" sz="4000" b="1" dirty="0" smtClean="0">
                <a:solidFill>
                  <a:srgbClr val="FF0000"/>
                </a:solidFill>
                <a:latin typeface="微软雅黑" pitchFamily="34" charset="-122"/>
                <a:ea typeface="微软雅黑" pitchFamily="34" charset="-122"/>
              </a:rPr>
              <a:t>树</a:t>
            </a:r>
            <a:endParaRPr lang="zh-CN" altLang="en-US" sz="4000" b="1" dirty="0">
              <a:solidFill>
                <a:srgbClr val="FF0000"/>
              </a:solidFill>
              <a:latin typeface="微软雅黑" pitchFamily="34" charset="-122"/>
              <a:ea typeface="微软雅黑" pitchFamily="34" charset="-122"/>
            </a:endParaRPr>
          </a:p>
        </p:txBody>
      </p:sp>
      <p:sp>
        <p:nvSpPr>
          <p:cNvPr id="4" name="矩形 3"/>
          <p:cNvSpPr/>
          <p:nvPr/>
        </p:nvSpPr>
        <p:spPr>
          <a:xfrm>
            <a:off x="5940152" y="1340768"/>
            <a:ext cx="1261884" cy="523220"/>
          </a:xfrm>
          <a:prstGeom prst="rect">
            <a:avLst/>
          </a:prstGeom>
        </p:spPr>
        <p:txBody>
          <a:bodyPr wrap="none">
            <a:spAutoFit/>
          </a:bodyPr>
          <a:lstStyle/>
          <a:p>
            <a:r>
              <a:rPr lang="zh-CN" altLang="en-US" sz="2800" b="1" dirty="0" smtClean="0">
                <a:latin typeface="微软雅黑" pitchFamily="34" charset="-122"/>
                <a:ea typeface="微软雅黑" pitchFamily="34" charset="-122"/>
              </a:rPr>
              <a:t>王鼎钧</a:t>
            </a:r>
            <a:endParaRPr lang="zh-CN" altLang="en-US" sz="2800" b="1" dirty="0">
              <a:latin typeface="微软雅黑" pitchFamily="34" charset="-122"/>
              <a:ea typeface="微软雅黑" pitchFamily="34" charset="-122"/>
            </a:endParaRPr>
          </a:p>
        </p:txBody>
      </p:sp>
      <p:sp>
        <p:nvSpPr>
          <p:cNvPr id="5" name="矩形 4"/>
          <p:cNvSpPr/>
          <p:nvPr/>
        </p:nvSpPr>
        <p:spPr>
          <a:xfrm>
            <a:off x="899592" y="260648"/>
            <a:ext cx="4572000" cy="400110"/>
          </a:xfrm>
          <a:prstGeom prst="rect">
            <a:avLst/>
          </a:prstGeom>
        </p:spPr>
        <p:txBody>
          <a:bodyPr>
            <a:spAutoFit/>
          </a:bodyPr>
          <a:lstStyle/>
          <a:p>
            <a:r>
              <a:rPr lang="zh-CN" altLang="en-US" sz="2000" dirty="0" smtClean="0">
                <a:solidFill>
                  <a:srgbClr val="FF0000"/>
                </a:solidFill>
                <a:latin typeface="楷体" pitchFamily="49" charset="-122"/>
                <a:ea typeface="楷体" pitchFamily="49" charset="-122"/>
              </a:rPr>
              <a:t>九年级语文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下  新课标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人</a:t>
            </a:r>
            <a:r>
              <a:rPr lang="en-US" altLang="zh-CN"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ppt_x</p:attrName>
                                        </p:attrNameLst>
                                      </p:cBhvr>
                                      <p:tavLst>
                                        <p:tav tm="0">
                                          <p:val>
                                            <p:strVal val="#ppt_x-.2"/>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脉络梳理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5" name="JG10.EPS" descr="id:2147500233;FounderCES"/>
          <p:cNvPicPr/>
          <p:nvPr/>
        </p:nvPicPr>
        <p:blipFill>
          <a:blip r:embed="rId2" cstate="print"/>
          <a:stretch>
            <a:fillRect/>
          </a:stretch>
        </p:blipFill>
        <p:spPr>
          <a:xfrm>
            <a:off x="467544" y="1556792"/>
            <a:ext cx="8280920" cy="3960440"/>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6145" name="Picture 1" descr="C:\Users\Administrator\Desktop\不要删\课件图片\花边\QQ截图20160926130235.png"/>
          <p:cNvPicPr>
            <a:picLocks noChangeAspect="1" noChangeArrowheads="1"/>
          </p:cNvPicPr>
          <p:nvPr/>
        </p:nvPicPr>
        <p:blipFill>
          <a:blip r:embed="rId2" cstate="print"/>
          <a:srcRect/>
          <a:stretch>
            <a:fillRect/>
          </a:stretch>
        </p:blipFill>
        <p:spPr bwMode="auto">
          <a:xfrm>
            <a:off x="251520" y="1484784"/>
            <a:ext cx="8496943" cy="4176463"/>
          </a:xfrm>
          <a:prstGeom prst="rect">
            <a:avLst/>
          </a:prstGeom>
          <a:noFill/>
        </p:spPr>
      </p:pic>
      <p:sp>
        <p:nvSpPr>
          <p:cNvPr id="6146" name="Rectangle 2"/>
          <p:cNvSpPr>
            <a:spLocks noChangeArrowheads="1"/>
          </p:cNvSpPr>
          <p:nvPr/>
        </p:nvSpPr>
        <p:spPr bwMode="auto">
          <a:xfrm>
            <a:off x="827584" y="1700808"/>
            <a:ext cx="741682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如何理解“蚂蚁国”里的事情</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这是作者引用的当地人的传说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很难料定事情的真假。这是文章中最为奇特的部分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给文章平添了奇幻的色彩。作者细致地描写“蚂蚁国”里的事情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推想其用意似乎在于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动植物有预知的能力</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比人类更有灵感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创造一种悲壮气氛</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表明动植物世界中存在友爱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而人类有时却极其缺乏友爱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两者形成鲜明对比。作者怀着敬意来写这件事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字里行间带着深情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如“老树是通灵的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它预知被伐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将自己的灾祸先告诉体内的寄生虫”</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让我们看到老树的悲哀和富有同情心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于是弱小而坚忍的民族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决定远征</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一如当初它们远征而来”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把蚂蚁国民当作一个民族来写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就像人类一样的民族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显然是怀着敬意的。</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46">
                                            <p:txEl>
                                              <p:pRg st="2" end="2"/>
                                            </p:txEl>
                                          </p:spTgt>
                                        </p:tgtEl>
                                        <p:attrNameLst>
                                          <p:attrName>style.visibility</p:attrName>
                                        </p:attrNameLst>
                                      </p:cBhvr>
                                      <p:to>
                                        <p:strVal val="visible"/>
                                      </p:to>
                                    </p:set>
                                    <p:animEffect transition="in" filter="box(in)">
                                      <p:cBhvr>
                                        <p:cTn id="7" dur="500"/>
                                        <p:tgtEl>
                                          <p:spTgt spid="614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9697" name="Picture 1" descr="C:\Users\Administrator\Desktop\不要删\课件图片\边框\QQ截图20160914052755.png"/>
          <p:cNvPicPr>
            <a:picLocks noChangeAspect="1" noChangeArrowheads="1"/>
          </p:cNvPicPr>
          <p:nvPr/>
        </p:nvPicPr>
        <p:blipFill>
          <a:blip r:embed="rId2" cstate="print"/>
          <a:srcRect/>
          <a:stretch>
            <a:fillRect/>
          </a:stretch>
        </p:blipFill>
        <p:spPr bwMode="auto">
          <a:xfrm>
            <a:off x="251520" y="1412776"/>
            <a:ext cx="8712968" cy="4608512"/>
          </a:xfrm>
          <a:prstGeom prst="rect">
            <a:avLst/>
          </a:prstGeom>
          <a:noFill/>
        </p:spPr>
      </p:pic>
      <p:sp>
        <p:nvSpPr>
          <p:cNvPr id="29698" name="Rectangle 2"/>
          <p:cNvSpPr>
            <a:spLocks noChangeArrowheads="1"/>
          </p:cNvSpPr>
          <p:nvPr/>
        </p:nvSpPr>
        <p:spPr bwMode="auto">
          <a:xfrm>
            <a:off x="1043608" y="1988840"/>
            <a:ext cx="7148111" cy="347787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文中的“那树”有怎样的价值和品格</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作者和交通专家表现</a:t>
            </a:r>
            <a:endPar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出哪两种截然相反的态度</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“那树”经久屹立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目睹着大地沧海桑田的变迁</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给人以邈</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远的历史感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它在大自然的灾祸面前“毫发”未损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像古老而茂</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盛的生命旗帜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最重要的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它绿化大地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荫庇百鸟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护佑人类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只愿</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从不索取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无私地奉献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表现了高尚的品格</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它还有预知自</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己命运的能力</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在自己面临杀戮时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还要保护自己体内的蚂蚁国</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让其迁徙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表现了一种爱心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一种高尚的品格</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对人类有着巨大</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的价值。</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作者对“那树”怀有深情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认定大树的价值和品格</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而交通</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专家却认为它有害无益。</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9698">
                                            <p:txEl>
                                              <p:pRg st="2" end="2"/>
                                            </p:txEl>
                                          </p:spTgt>
                                        </p:tgtEl>
                                        <p:attrNameLst>
                                          <p:attrName>style.visibility</p:attrName>
                                        </p:attrNameLst>
                                      </p:cBhvr>
                                      <p:to>
                                        <p:strVal val="visible"/>
                                      </p:to>
                                    </p:set>
                                    <p:animEffect transition="in" filter="diamond(in)">
                                      <p:cBhvr>
                                        <p:cTn id="7" dur="2000"/>
                                        <p:tgtEl>
                                          <p:spTgt spid="29698">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9698">
                                            <p:txEl>
                                              <p:pRg st="3" end="3"/>
                                            </p:txEl>
                                          </p:spTgt>
                                        </p:tgtEl>
                                        <p:attrNameLst>
                                          <p:attrName>style.visibility</p:attrName>
                                        </p:attrNameLst>
                                      </p:cBhvr>
                                      <p:to>
                                        <p:strVal val="visible"/>
                                      </p:to>
                                    </p:set>
                                    <p:animEffect transition="in" filter="diamond(in)">
                                      <p:cBhvr>
                                        <p:cTn id="10" dur="2000"/>
                                        <p:tgtEl>
                                          <p:spTgt spid="29698">
                                            <p:txEl>
                                              <p:pRg st="3" end="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29698">
                                            <p:txEl>
                                              <p:pRg st="4" end="4"/>
                                            </p:txEl>
                                          </p:spTgt>
                                        </p:tgtEl>
                                        <p:attrNameLst>
                                          <p:attrName>style.visibility</p:attrName>
                                        </p:attrNameLst>
                                      </p:cBhvr>
                                      <p:to>
                                        <p:strVal val="visible"/>
                                      </p:to>
                                    </p:set>
                                    <p:animEffect transition="in" filter="diamond(in)">
                                      <p:cBhvr>
                                        <p:cTn id="13" dur="2000"/>
                                        <p:tgtEl>
                                          <p:spTgt spid="29698">
                                            <p:txEl>
                                              <p:pRg st="4" end="4"/>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29698">
                                            <p:txEl>
                                              <p:pRg st="5" end="5"/>
                                            </p:txEl>
                                          </p:spTgt>
                                        </p:tgtEl>
                                        <p:attrNameLst>
                                          <p:attrName>style.visibility</p:attrName>
                                        </p:attrNameLst>
                                      </p:cBhvr>
                                      <p:to>
                                        <p:strVal val="visible"/>
                                      </p:to>
                                    </p:set>
                                    <p:animEffect transition="in" filter="diamond(in)">
                                      <p:cBhvr>
                                        <p:cTn id="16" dur="2000"/>
                                        <p:tgtEl>
                                          <p:spTgt spid="29698">
                                            <p:txEl>
                                              <p:pRg st="5" end="5"/>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29698">
                                            <p:txEl>
                                              <p:pRg st="6" end="6"/>
                                            </p:txEl>
                                          </p:spTgt>
                                        </p:tgtEl>
                                        <p:attrNameLst>
                                          <p:attrName>style.visibility</p:attrName>
                                        </p:attrNameLst>
                                      </p:cBhvr>
                                      <p:to>
                                        <p:strVal val="visible"/>
                                      </p:to>
                                    </p:set>
                                    <p:animEffect transition="in" filter="diamond(in)">
                                      <p:cBhvr>
                                        <p:cTn id="19" dur="2000"/>
                                        <p:tgtEl>
                                          <p:spTgt spid="29698">
                                            <p:txEl>
                                              <p:pRg st="6" end="6"/>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29698">
                                            <p:txEl>
                                              <p:pRg st="7" end="7"/>
                                            </p:txEl>
                                          </p:spTgt>
                                        </p:tgtEl>
                                        <p:attrNameLst>
                                          <p:attrName>style.visibility</p:attrName>
                                        </p:attrNameLst>
                                      </p:cBhvr>
                                      <p:to>
                                        <p:strVal val="visible"/>
                                      </p:to>
                                    </p:set>
                                    <p:animEffect transition="in" filter="diamond(in)">
                                      <p:cBhvr>
                                        <p:cTn id="22" dur="2000"/>
                                        <p:tgtEl>
                                          <p:spTgt spid="29698">
                                            <p:txEl>
                                              <p:pRg st="7" end="7"/>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29698">
                                            <p:txEl>
                                              <p:pRg st="8" end="8"/>
                                            </p:txEl>
                                          </p:spTgt>
                                        </p:tgtEl>
                                        <p:attrNameLst>
                                          <p:attrName>style.visibility</p:attrName>
                                        </p:attrNameLst>
                                      </p:cBhvr>
                                      <p:to>
                                        <p:strVal val="visible"/>
                                      </p:to>
                                    </p:set>
                                    <p:animEffect transition="in" filter="diamond(in)">
                                      <p:cBhvr>
                                        <p:cTn id="25" dur="2000"/>
                                        <p:tgtEl>
                                          <p:spTgt spid="29698">
                                            <p:txEl>
                                              <p:pRg st="8" end="8"/>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29698">
                                            <p:txEl>
                                              <p:pRg st="9" end="9"/>
                                            </p:txEl>
                                          </p:spTgt>
                                        </p:tgtEl>
                                        <p:attrNameLst>
                                          <p:attrName>style.visibility</p:attrName>
                                        </p:attrNameLst>
                                      </p:cBhvr>
                                      <p:to>
                                        <p:strVal val="visible"/>
                                      </p:to>
                                    </p:set>
                                    <p:animEffect transition="in" filter="diamond(in)">
                                      <p:cBhvr>
                                        <p:cTn id="28" dur="2000"/>
                                        <p:tgtEl>
                                          <p:spTgt spid="29698">
                                            <p:txEl>
                                              <p:pRg st="9" end="9"/>
                                            </p:txEl>
                                          </p:spTgt>
                                        </p:tgtEl>
                                      </p:cBhvr>
                                    </p:animEffect>
                                  </p:childTnLst>
                                </p:cTn>
                              </p:par>
                              <p:par>
                                <p:cTn id="29" presetID="8" presetClass="entr" presetSubtype="16" fill="hold" nodeType="withEffect">
                                  <p:stCondLst>
                                    <p:cond delay="0"/>
                                  </p:stCondLst>
                                  <p:childTnLst>
                                    <p:set>
                                      <p:cBhvr>
                                        <p:cTn id="30" dur="1" fill="hold">
                                          <p:stCondLst>
                                            <p:cond delay="0"/>
                                          </p:stCondLst>
                                        </p:cTn>
                                        <p:tgtEl>
                                          <p:spTgt spid="29698">
                                            <p:txEl>
                                              <p:pRg st="10" end="10"/>
                                            </p:txEl>
                                          </p:spTgt>
                                        </p:tgtEl>
                                        <p:attrNameLst>
                                          <p:attrName>style.visibility</p:attrName>
                                        </p:attrNameLst>
                                      </p:cBhvr>
                                      <p:to>
                                        <p:strVal val="visible"/>
                                      </p:to>
                                    </p:set>
                                    <p:animEffect transition="in" filter="diamond(in)">
                                      <p:cBhvr>
                                        <p:cTn id="31" dur="2000"/>
                                        <p:tgtEl>
                                          <p:spTgt spid="2969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5121" name="Rectangle 1"/>
          <p:cNvSpPr>
            <a:spLocks noChangeArrowheads="1"/>
          </p:cNvSpPr>
          <p:nvPr/>
        </p:nvSpPr>
        <p:spPr bwMode="auto">
          <a:xfrm>
            <a:off x="683568" y="980728"/>
            <a:ext cx="7228261" cy="45243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一、积累与运用</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下列加点字的注音完全正确的一项是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佝偻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gōu</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倒坍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d</a:t>
            </a:r>
            <a:r>
              <a:rPr kumimoji="0" lang="en-US" altLang="zh-CN" sz="2400" b="1" i="0" u="none" strike="noStrike" cap="none" normalizeH="0" baseline="0" dirty="0" err="1" smtClean="0">
                <a:ln>
                  <a:noFill/>
                </a:ln>
                <a:solidFill>
                  <a:srgbClr val="000000"/>
                </a:solidFill>
                <a:effectLst/>
                <a:latin typeface="+mn-ea"/>
                <a:ea typeface="+mn-ea"/>
                <a:cs typeface="Times New Roman" pitchFamily="18" charset="0"/>
              </a:rPr>
              <a:t>ā</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n</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鸟巢</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ch</a:t>
            </a:r>
            <a:r>
              <a:rPr kumimoji="0" lang="en-US" altLang="zh-CN" sz="2400" b="1" i="0" u="none" strike="noStrike" cap="none" normalizeH="0" baseline="0" dirty="0" err="1" smtClean="0">
                <a:ln>
                  <a:noFill/>
                </a:ln>
                <a:solidFill>
                  <a:srgbClr val="000000"/>
                </a:solidFill>
                <a:effectLst/>
                <a:latin typeface="+mn-ea"/>
                <a:ea typeface="+mn-ea"/>
                <a:cs typeface="Times New Roman" pitchFamily="18" charset="0"/>
              </a:rPr>
              <a:t>á</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o</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哮喘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chu</a:t>
            </a:r>
            <a:r>
              <a:rPr kumimoji="0" lang="en-US" altLang="zh-CN" sz="2400" b="1" i="0" u="none" strike="noStrike" cap="none" normalizeH="0" baseline="0" dirty="0" err="1" smtClean="0">
                <a:ln>
                  <a:noFill/>
                </a:ln>
                <a:solidFill>
                  <a:srgbClr val="000000"/>
                </a:solidFill>
                <a:effectLst/>
                <a:latin typeface="+mn-ea"/>
                <a:ea typeface="+mn-ea"/>
                <a:cs typeface="Times New Roman" pitchFamily="18" charset="0"/>
              </a:rPr>
              <a:t>ǎ</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n</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虬须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qiú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刽子手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kuì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举镐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g</a:t>
            </a:r>
            <a:r>
              <a:rPr kumimoji="0" lang="en-US" altLang="zh-CN" sz="2400" b="1" i="0" u="none" strike="noStrike" cap="none" normalizeH="0" baseline="0" dirty="0" err="1" smtClean="0">
                <a:ln>
                  <a:noFill/>
                </a:ln>
                <a:solidFill>
                  <a:srgbClr val="000000"/>
                </a:solidFill>
                <a:effectLst/>
                <a:latin typeface="+mn-ea"/>
                <a:ea typeface="+mn-ea"/>
                <a:cs typeface="Times New Roman" pitchFamily="18" charset="0"/>
              </a:rPr>
              <a:t>ǎ</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o</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豁然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huò</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杀戮</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chuō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斗笠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dǒu</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头颅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lú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幼稚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zhì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文学常识填空。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的作者</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当代作家。</a:t>
            </a:r>
            <a:r>
              <a:rPr kumimoji="0" lang="zh-CN" altLang="en-US" sz="900" b="0" i="0" u="none" strike="noStrike" cap="none" normalizeH="0" baseline="0" dirty="0" smtClean="0">
                <a:ln>
                  <a:noFill/>
                </a:ln>
                <a:solidFill>
                  <a:srgbClr val="000000"/>
                </a:solidFill>
                <a:effectLst/>
                <a:latin typeface="Arial"/>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6732240" y="1700808"/>
            <a:ext cx="428322"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rPr>
              <a:t>D</a:t>
            </a:r>
            <a:endParaRPr lang="zh-CN" altLang="en-US" sz="2400" b="1" dirty="0">
              <a:solidFill>
                <a:srgbClr val="FF0000"/>
              </a:solidFill>
              <a:latin typeface="微软雅黑" pitchFamily="34" charset="-122"/>
              <a:ea typeface="微软雅黑" pitchFamily="34" charset="-122"/>
            </a:endParaRPr>
          </a:p>
        </p:txBody>
      </p:sp>
      <p:sp>
        <p:nvSpPr>
          <p:cNvPr id="5" name="矩形 4"/>
          <p:cNvSpPr/>
          <p:nvPr/>
        </p:nvSpPr>
        <p:spPr>
          <a:xfrm>
            <a:off x="3059832" y="4869160"/>
            <a:ext cx="2579552" cy="461665"/>
          </a:xfrm>
          <a:prstGeom prst="rect">
            <a:avLst/>
          </a:prstGeom>
        </p:spPr>
        <p:txBody>
          <a:bodyPr wrap="none">
            <a:spAutoFit/>
          </a:bodyPr>
          <a:lstStyle/>
          <a:p>
            <a:r>
              <a:rPr lang="zh-CN" altLang="zh-CN" sz="2400" b="1" dirty="0" smtClean="0">
                <a:solidFill>
                  <a:srgbClr val="FF0000"/>
                </a:solidFill>
                <a:latin typeface="微软雅黑" pitchFamily="34" charset="-122"/>
                <a:ea typeface="微软雅黑" pitchFamily="34" charset="-122"/>
              </a:rPr>
              <a:t>王鼎钧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台湾</a:t>
            </a:r>
            <a:endParaRPr lang="zh-CN" altLang="en-US" sz="2400" b="1" dirty="0">
              <a:solidFill>
                <a:srgbClr val="FF0000"/>
              </a:solidFill>
              <a:latin typeface="微软雅黑" pitchFamily="34" charset="-122"/>
              <a:ea typeface="微软雅黑" pitchFamily="34" charset="-122"/>
            </a:endParaRPr>
          </a:p>
        </p:txBody>
      </p:sp>
      <p:sp>
        <p:nvSpPr>
          <p:cNvPr id="6" name="椭圆 5"/>
          <p:cNvSpPr/>
          <p:nvPr/>
        </p:nvSpPr>
        <p:spPr>
          <a:xfrm>
            <a:off x="1259632"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635896"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436096"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475656" y="32129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203848" y="32129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076056" y="32129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75656"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75856"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364088"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364088"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461248" y="50383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491880"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475656"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0721" name="Rectangle 1"/>
          <p:cNvSpPr>
            <a:spLocks noChangeArrowheads="1"/>
          </p:cNvSpPr>
          <p:nvPr/>
        </p:nvSpPr>
        <p:spPr bwMode="auto">
          <a:xfrm>
            <a:off x="683568" y="1484784"/>
            <a:ext cx="7717177"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文章第一部分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作者从三个方面描写了早期的“那树”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下面不属于此内容的是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奇特的容貌。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特殊的生长环境。</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对人类大有功德。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大树的生存受到威胁。</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4644008" y="2132856"/>
            <a:ext cx="428322"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rPr>
              <a:t>D</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wedge">
                                      <p:cBhvr>
                                        <p:cTn id="7" dur="20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9217" name="Rectangle 1"/>
          <p:cNvSpPr>
            <a:spLocks noChangeArrowheads="1"/>
          </p:cNvSpPr>
          <p:nvPr/>
        </p:nvSpPr>
        <p:spPr bwMode="auto">
          <a:xfrm>
            <a:off x="539552" y="1084094"/>
            <a:ext cx="8136904" cy="489364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下面对这篇文章的赏析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不正确的两项是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文章开头两个自然段写那树虽老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但生命力依然旺盛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这些内容为后文写它被锯倒并被肢解分裂做了铺垫</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从而引发人们进行深入思考。</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电锯从树的踝骨咬下去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嚼碎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撒了一圈白森森的骨粉”运用拟人的手法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描述了大树惨遭砍伐时的情景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表现了人的愚昧和冷酷。</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本文描述了那树很久以来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一直默默奉献</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最后毫无怨言地引颈受戮的过程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歌颂了它的献身精神</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体现了一切都要为了发展的主旨。</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本文语言准确精当</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而且充满感情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如“雨后滴翠”“冒死掩覆”“屹立不动”等都生动地描述了那树的形象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感人至深</a:t>
            </a:r>
            <a:r>
              <a:rPr kumimoji="0" lang="zh-CN" altLang="en-US"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6876256" y="1052736"/>
            <a:ext cx="938077"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rPr>
              <a:t>CD</a:t>
            </a:r>
            <a:r>
              <a:rPr lang="zh-CN" altLang="zh-CN" sz="2400" b="1" dirty="0" smtClean="0">
                <a:solidFill>
                  <a:srgbClr val="FF0000"/>
                </a:solidFill>
                <a:latin typeface="微软雅黑" pitchFamily="34" charset="-122"/>
                <a:ea typeface="微软雅黑" pitchFamily="34" charset="-122"/>
              </a:rPr>
              <a:t>　</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 calcmode="lin" valueType="num">
                                      <p:cBhvr additive="base">
                                        <p:cTn id="7" dur="500" fill="hold"/>
                                        <p:tgtEl>
                                          <p:spTgt spid="9217"/>
                                        </p:tgtEl>
                                        <p:attrNameLst>
                                          <p:attrName>ppt_x</p:attrName>
                                        </p:attrNameLst>
                                      </p:cBhvr>
                                      <p:tavLst>
                                        <p:tav tm="0">
                                          <p:val>
                                            <p:strVal val="#ppt_x"/>
                                          </p:val>
                                        </p:tav>
                                        <p:tav tm="100000">
                                          <p:val>
                                            <p:strVal val="#ppt_x"/>
                                          </p:val>
                                        </p:tav>
                                      </p:tavLst>
                                    </p:anim>
                                    <p:anim calcmode="lin" valueType="num">
                                      <p:cBhvr additive="base">
                                        <p:cTn id="8" dur="500" fill="hold"/>
                                        <p:tgtEl>
                                          <p:spTgt spid="92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8193" name="Rectangle 1"/>
          <p:cNvSpPr>
            <a:spLocks noChangeArrowheads="1"/>
          </p:cNvSpPr>
          <p:nvPr/>
        </p:nvSpPr>
        <p:spPr bwMode="auto">
          <a:xfrm>
            <a:off x="395536" y="671691"/>
            <a:ext cx="8136904" cy="618630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二、阅读理解</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心灵是一棵会开花的树　　赵丽宏</a:t>
            </a:r>
            <a:endParaRPr kumimoji="0" lang="zh-CN"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①我说人的心灵是一棵树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你是不是觉得奇怪</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②真的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心灵是一棵树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从你来到这个世界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从你走进茫茫人海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从你孩提时睁开蒙昧的眼睛那一刻开始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这棵树就已经悄悄地发芽、生根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悄悄地长出绿叶、伸展开枝丫</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在你的心里形成一片只属于你自己的绿荫。难道你不相信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③不知道</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其实不知不觉中你已经无数次看见这样的花在自己身边开放。</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④当你在万籁俱寂的夜间突然听到一曲为你响起的美妙音乐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193">
                                            <p:txEl>
                                              <p:pRg st="0" end="0"/>
                                            </p:txEl>
                                          </p:spTgt>
                                        </p:tgtEl>
                                        <p:attrNameLst>
                                          <p:attrName>style.visibility</p:attrName>
                                        </p:attrNameLst>
                                      </p:cBhvr>
                                      <p:to>
                                        <p:strVal val="visible"/>
                                      </p:to>
                                    </p:set>
                                    <p:animEffect transition="in" filter="box(in)">
                                      <p:cBhvr>
                                        <p:cTn id="7" dur="500"/>
                                        <p:tgtEl>
                                          <p:spTgt spid="819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8193">
                                            <p:txEl>
                                              <p:pRg st="1" end="1"/>
                                            </p:txEl>
                                          </p:spTgt>
                                        </p:tgtEl>
                                        <p:attrNameLst>
                                          <p:attrName>style.visibility</p:attrName>
                                        </p:attrNameLst>
                                      </p:cBhvr>
                                      <p:to>
                                        <p:strVal val="visible"/>
                                      </p:to>
                                    </p:set>
                                    <p:animEffect transition="in" filter="box(in)">
                                      <p:cBhvr>
                                        <p:cTn id="10" dur="500"/>
                                        <p:tgtEl>
                                          <p:spTgt spid="819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8193">
                                            <p:txEl>
                                              <p:pRg st="2" end="2"/>
                                            </p:txEl>
                                          </p:spTgt>
                                        </p:tgtEl>
                                        <p:attrNameLst>
                                          <p:attrName>style.visibility</p:attrName>
                                        </p:attrNameLst>
                                      </p:cBhvr>
                                      <p:to>
                                        <p:strVal val="visible"/>
                                      </p:to>
                                    </p:set>
                                    <p:animEffect transition="in" filter="box(in)">
                                      <p:cBhvr>
                                        <p:cTn id="13" dur="500"/>
                                        <p:tgtEl>
                                          <p:spTgt spid="819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8193">
                                            <p:txEl>
                                              <p:pRg st="3" end="3"/>
                                            </p:txEl>
                                          </p:spTgt>
                                        </p:tgtEl>
                                        <p:attrNameLst>
                                          <p:attrName>style.visibility</p:attrName>
                                        </p:attrNameLst>
                                      </p:cBhvr>
                                      <p:to>
                                        <p:strVal val="visible"/>
                                      </p:to>
                                    </p:set>
                                    <p:animEffect transition="in" filter="box(in)">
                                      <p:cBhvr>
                                        <p:cTn id="16" dur="500"/>
                                        <p:tgtEl>
                                          <p:spTgt spid="8193">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8193">
                                            <p:txEl>
                                              <p:pRg st="4" end="4"/>
                                            </p:txEl>
                                          </p:spTgt>
                                        </p:tgtEl>
                                        <p:attrNameLst>
                                          <p:attrName>style.visibility</p:attrName>
                                        </p:attrNameLst>
                                      </p:cBhvr>
                                      <p:to>
                                        <p:strVal val="visible"/>
                                      </p:to>
                                    </p:set>
                                    <p:animEffect transition="in" filter="box(in)">
                                      <p:cBhvr>
                                        <p:cTn id="19" dur="500"/>
                                        <p:tgtEl>
                                          <p:spTgt spid="8193">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8193">
                                            <p:txEl>
                                              <p:pRg st="5" end="5"/>
                                            </p:txEl>
                                          </p:spTgt>
                                        </p:tgtEl>
                                        <p:attrNameLst>
                                          <p:attrName>style.visibility</p:attrName>
                                        </p:attrNameLst>
                                      </p:cBhvr>
                                      <p:to>
                                        <p:strVal val="visible"/>
                                      </p:to>
                                    </p:set>
                                    <p:animEffect transition="in" filter="box(in)">
                                      <p:cBhvr>
                                        <p:cTn id="22" dur="500"/>
                                        <p:tgtEl>
                                          <p:spTgt spid="819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5841" name="Rectangle 1"/>
          <p:cNvSpPr>
            <a:spLocks noChangeArrowheads="1"/>
          </p:cNvSpPr>
          <p:nvPr/>
        </p:nvSpPr>
        <p:spPr bwMode="auto">
          <a:xfrm>
            <a:off x="827584" y="1124744"/>
            <a:ext cx="7776864"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⑤</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当你在冰天雪地的世界遇到一间为你开着门的小屋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屋里正燃烧着熊熊的炉火</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⑥当你在十字路口徘徊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有人微笑着走过来给你善意的指引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⑦当你的身体因寒冷和孤寂而颤抖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一双温暖的手轻轻地向你伸来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⑧当你发现有一双美丽的眼睛用清澈的目光默默凝视着你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5841"/>
                                        </p:tgtEl>
                                        <p:attrNameLst>
                                          <p:attrName>style.visibility</p:attrName>
                                        </p:attrNameLst>
                                      </p:cBhvr>
                                      <p:to>
                                        <p:strVal val="visible"/>
                                      </p:to>
                                    </p:set>
                                    <p:animEffect transition="in" filter="box(in)">
                                      <p:cBhvr>
                                        <p:cTn id="7" dur="500"/>
                                        <p:tgtEl>
                                          <p:spTgt spid="35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6865" name="Rectangle 1"/>
          <p:cNvSpPr>
            <a:spLocks noChangeArrowheads="1"/>
          </p:cNvSpPr>
          <p:nvPr/>
        </p:nvSpPr>
        <p:spPr bwMode="auto">
          <a:xfrm>
            <a:off x="827584" y="1052736"/>
            <a:ext cx="7848872" cy="240065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⑨我无法一一列举各种各样的“当你”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当你欢乐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当你迷茫</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当你为世界的壮阔和绮丽发出惊奇的赞叹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当你被人间的真情深深地感动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⑩当你的灵魂和感情受到震撼</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受到感动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不管这种震撼和感动如电闪雷鸣般强烈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还是像微风一样轻轻从你心头掠过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6866" name="Rectangle 2"/>
          <p:cNvSpPr>
            <a:spLocks noChangeArrowheads="1"/>
          </p:cNvSpPr>
          <p:nvPr/>
        </p:nvSpPr>
        <p:spPr bwMode="auto">
          <a:xfrm>
            <a:off x="611560" y="3401813"/>
            <a:ext cx="8106706" cy="240065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每逢这样的时刻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便是你观赏到</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心灵之花</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向你怒放的时刻。每当</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这样的时刻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你的</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心灵之树</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也在悄悄发芽、长叶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在向辽阔的空间伸展自</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由的枝干。没有一个画家能用画笔描绘出这样的景象</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没有一个诗人能</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用诗句表达出这样的过程。这是一个无声无形的过程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但是它所引起的</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却悠悠长长、绵延不绝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改变着生命的历史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丰富着人生的色彩。</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5" name="图片 4"/>
          <p:cNvPicPr/>
          <p:nvPr/>
        </p:nvPicPr>
        <p:blipFill>
          <a:blip r:embed="rId2" cstate="print"/>
          <a:stretch>
            <a:fillRect/>
          </a:stretch>
        </p:blipFill>
        <p:spPr>
          <a:xfrm>
            <a:off x="1403648" y="3573016"/>
            <a:ext cx="288032" cy="3504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5">
                                            <p:txEl>
                                              <p:pRg st="0" end="0"/>
                                            </p:txEl>
                                          </p:spTgt>
                                        </p:tgtEl>
                                        <p:attrNameLst>
                                          <p:attrName>style.visibility</p:attrName>
                                        </p:attrNameLst>
                                      </p:cBhvr>
                                      <p:to>
                                        <p:strVal val="visible"/>
                                      </p:to>
                                    </p:set>
                                    <p:anim calcmode="lin" valueType="num">
                                      <p:cBhvr additive="base">
                                        <p:cTn id="7" dur="500" fill="hold"/>
                                        <p:tgtEl>
                                          <p:spTgt spid="3686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865">
                                            <p:txEl>
                                              <p:pRg st="1" end="1"/>
                                            </p:txEl>
                                          </p:spTgt>
                                        </p:tgtEl>
                                        <p:attrNameLst>
                                          <p:attrName>style.visibility</p:attrName>
                                        </p:attrNameLst>
                                      </p:cBhvr>
                                      <p:to>
                                        <p:strVal val="visible"/>
                                      </p:to>
                                    </p:set>
                                    <p:anim calcmode="lin" valueType="num">
                                      <p:cBhvr additive="base">
                                        <p:cTn id="11" dur="500" fill="hold"/>
                                        <p:tgtEl>
                                          <p:spTgt spid="3686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686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36866">
                                            <p:txEl>
                                              <p:pRg st="0" end="0"/>
                                            </p:txEl>
                                          </p:spTgt>
                                        </p:tgtEl>
                                        <p:attrNameLst>
                                          <p:attrName>style.visibility</p:attrName>
                                        </p:attrNameLst>
                                      </p:cBhvr>
                                      <p:to>
                                        <p:strVal val="visible"/>
                                      </p:to>
                                    </p:set>
                                    <p:animEffect transition="in" filter="box(in)">
                                      <p:cBhvr>
                                        <p:cTn id="23" dur="500"/>
                                        <p:tgtEl>
                                          <p:spTgt spid="36866">
                                            <p:txEl>
                                              <p:pRg st="0" end="0"/>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36866">
                                            <p:txEl>
                                              <p:pRg st="1" end="1"/>
                                            </p:txEl>
                                          </p:spTgt>
                                        </p:tgtEl>
                                        <p:attrNameLst>
                                          <p:attrName>style.visibility</p:attrName>
                                        </p:attrNameLst>
                                      </p:cBhvr>
                                      <p:to>
                                        <p:strVal val="visible"/>
                                      </p:to>
                                    </p:set>
                                    <p:animEffect transition="in" filter="box(in)">
                                      <p:cBhvr>
                                        <p:cTn id="26" dur="500"/>
                                        <p:tgtEl>
                                          <p:spTgt spid="36866">
                                            <p:txEl>
                                              <p:pRg st="1" end="1"/>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36866">
                                            <p:txEl>
                                              <p:pRg st="2" end="2"/>
                                            </p:txEl>
                                          </p:spTgt>
                                        </p:tgtEl>
                                        <p:attrNameLst>
                                          <p:attrName>style.visibility</p:attrName>
                                        </p:attrNameLst>
                                      </p:cBhvr>
                                      <p:to>
                                        <p:strVal val="visible"/>
                                      </p:to>
                                    </p:set>
                                    <p:animEffect transition="in" filter="box(in)">
                                      <p:cBhvr>
                                        <p:cTn id="29" dur="500"/>
                                        <p:tgtEl>
                                          <p:spTgt spid="36866">
                                            <p:txEl>
                                              <p:pRg st="2" end="2"/>
                                            </p:txEl>
                                          </p:spTgt>
                                        </p:tgtEl>
                                      </p:cBhvr>
                                    </p:animEffect>
                                  </p:childTnLst>
                                </p:cTn>
                              </p:par>
                              <p:par>
                                <p:cTn id="30" presetID="4" presetClass="entr" presetSubtype="16" fill="hold" nodeType="withEffect">
                                  <p:stCondLst>
                                    <p:cond delay="0"/>
                                  </p:stCondLst>
                                  <p:childTnLst>
                                    <p:set>
                                      <p:cBhvr>
                                        <p:cTn id="31" dur="1" fill="hold">
                                          <p:stCondLst>
                                            <p:cond delay="0"/>
                                          </p:stCondLst>
                                        </p:cTn>
                                        <p:tgtEl>
                                          <p:spTgt spid="36866">
                                            <p:txEl>
                                              <p:pRg st="3" end="3"/>
                                            </p:txEl>
                                          </p:spTgt>
                                        </p:tgtEl>
                                        <p:attrNameLst>
                                          <p:attrName>style.visibility</p:attrName>
                                        </p:attrNameLst>
                                      </p:cBhvr>
                                      <p:to>
                                        <p:strVal val="visible"/>
                                      </p:to>
                                    </p:set>
                                    <p:animEffect transition="in" filter="box(in)">
                                      <p:cBhvr>
                                        <p:cTn id="32" dur="500"/>
                                        <p:tgtEl>
                                          <p:spTgt spid="36866">
                                            <p:txEl>
                                              <p:pRg st="3" end="3"/>
                                            </p:txEl>
                                          </p:spTgt>
                                        </p:tgtEl>
                                      </p:cBhvr>
                                    </p:animEffect>
                                  </p:childTnLst>
                                </p:cTn>
                              </p:par>
                              <p:par>
                                <p:cTn id="33" presetID="4" presetClass="entr" presetSubtype="16" fill="hold" nodeType="withEffect">
                                  <p:stCondLst>
                                    <p:cond delay="0"/>
                                  </p:stCondLst>
                                  <p:childTnLst>
                                    <p:set>
                                      <p:cBhvr>
                                        <p:cTn id="34" dur="1" fill="hold">
                                          <p:stCondLst>
                                            <p:cond delay="0"/>
                                          </p:stCondLst>
                                        </p:cTn>
                                        <p:tgtEl>
                                          <p:spTgt spid="36866">
                                            <p:txEl>
                                              <p:pRg st="4" end="4"/>
                                            </p:txEl>
                                          </p:spTgt>
                                        </p:tgtEl>
                                        <p:attrNameLst>
                                          <p:attrName>style.visibility</p:attrName>
                                        </p:attrNameLst>
                                      </p:cBhvr>
                                      <p:to>
                                        <p:strVal val="visible"/>
                                      </p:to>
                                    </p:set>
                                    <p:animEffect transition="in" filter="box(in)">
                                      <p:cBhvr>
                                        <p:cTn id="35" dur="500"/>
                                        <p:tgtEl>
                                          <p:spTgt spid="3686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7892" name="Rectangle 4"/>
          <p:cNvSpPr>
            <a:spLocks noChangeArrowheads="1"/>
          </p:cNvSpPr>
          <p:nvPr/>
        </p:nvSpPr>
        <p:spPr bwMode="auto">
          <a:xfrm>
            <a:off x="467544" y="908720"/>
            <a:ext cx="8136904" cy="20774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你相信吗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你的心灵一定会开一次花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一定的。也许是灿然的一大片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也许只是孤零零的一朵</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也许是举世无双的奇葩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也许只是一朵毫不起眼的小花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你的心灵之花也许开得很长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常开不败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也许只是昙花一现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稍纵即逝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7893" name="Rectangle 5"/>
          <p:cNvSpPr>
            <a:spLocks noChangeArrowheads="1"/>
          </p:cNvSpPr>
          <p:nvPr/>
        </p:nvSpPr>
        <p:spPr bwMode="auto">
          <a:xfrm>
            <a:off x="539552" y="2780928"/>
            <a:ext cx="8029762" cy="161582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谁也无法预报心灵之花开放的时辰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更无法向你描述它们怒放时</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的奇妙景象。但我可以告诉你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这样的花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每时每刻都在人间开放。有人</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在向世界奉献爱心的时刻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就是花开的时刻</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7894" name="Rectangle 6"/>
          <p:cNvSpPr>
            <a:spLocks noChangeArrowheads="1"/>
          </p:cNvSpPr>
          <p:nvPr/>
        </p:nvSpPr>
        <p:spPr bwMode="auto">
          <a:xfrm>
            <a:off x="1403648" y="4797152"/>
            <a:ext cx="9144000" cy="53860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愿你的心灵悄悄地开花。</a:t>
            </a:r>
            <a:endParaRPr kumimoji="0" 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7895" name="Rectangle 7"/>
          <p:cNvSpPr>
            <a:spLocks noChangeArrowheads="1"/>
          </p:cNvSpPr>
          <p:nvPr/>
        </p:nvSpPr>
        <p:spPr bwMode="auto">
          <a:xfrm>
            <a:off x="1403648" y="4262319"/>
            <a:ext cx="4852610"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愿我们的世界成为一个心花怒放的世界</a:t>
            </a:r>
            <a:r>
              <a:rPr kumimoji="0" lang="zh-CN" sz="2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endParaRPr kumimoji="0" 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0" name="图片 9"/>
          <p:cNvPicPr/>
          <p:nvPr/>
        </p:nvPicPr>
        <p:blipFill>
          <a:blip r:embed="rId2" cstate="print"/>
          <a:stretch>
            <a:fillRect/>
          </a:stretch>
        </p:blipFill>
        <p:spPr>
          <a:xfrm>
            <a:off x="1115616" y="1052736"/>
            <a:ext cx="278484" cy="278484"/>
          </a:xfrm>
          <a:prstGeom prst="rect">
            <a:avLst/>
          </a:prstGeom>
        </p:spPr>
      </p:pic>
      <p:pic>
        <p:nvPicPr>
          <p:cNvPr id="11" name="图片 10"/>
          <p:cNvPicPr/>
          <p:nvPr/>
        </p:nvPicPr>
        <p:blipFill>
          <a:blip r:embed="rId3" cstate="print"/>
          <a:stretch>
            <a:fillRect/>
          </a:stretch>
        </p:blipFill>
        <p:spPr>
          <a:xfrm>
            <a:off x="1115616" y="2924944"/>
            <a:ext cx="288032" cy="288032"/>
          </a:xfrm>
          <a:prstGeom prst="rect">
            <a:avLst/>
          </a:prstGeom>
        </p:spPr>
      </p:pic>
      <p:pic>
        <p:nvPicPr>
          <p:cNvPr id="12" name="图片 11"/>
          <p:cNvPicPr/>
          <p:nvPr/>
        </p:nvPicPr>
        <p:blipFill>
          <a:blip r:embed="rId4" cstate="print"/>
          <a:stretch>
            <a:fillRect/>
          </a:stretch>
        </p:blipFill>
        <p:spPr>
          <a:xfrm>
            <a:off x="1187624" y="4365104"/>
            <a:ext cx="288032" cy="288032"/>
          </a:xfrm>
          <a:prstGeom prst="rect">
            <a:avLst/>
          </a:prstGeom>
        </p:spPr>
      </p:pic>
      <p:pic>
        <p:nvPicPr>
          <p:cNvPr id="13" name="图片 12"/>
          <p:cNvPicPr/>
          <p:nvPr/>
        </p:nvPicPr>
        <p:blipFill>
          <a:blip r:embed="rId5" cstate="print"/>
          <a:stretch>
            <a:fillRect/>
          </a:stretch>
        </p:blipFill>
        <p:spPr>
          <a:xfrm>
            <a:off x="1187624" y="4797152"/>
            <a:ext cx="278484" cy="360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892">
                                            <p:txEl>
                                              <p:pRg st="0" end="0"/>
                                            </p:txEl>
                                          </p:spTgt>
                                        </p:tgtEl>
                                        <p:attrNameLst>
                                          <p:attrName>style.visibility</p:attrName>
                                        </p:attrNameLst>
                                      </p:cBhvr>
                                      <p:to>
                                        <p:strVal val="visible"/>
                                      </p:to>
                                    </p:set>
                                    <p:anim calcmode="lin" valueType="num">
                                      <p:cBhvr additive="base">
                                        <p:cTn id="13" dur="500" fill="hold"/>
                                        <p:tgtEl>
                                          <p:spTgt spid="3789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7893">
                                            <p:txEl>
                                              <p:pRg st="0" end="0"/>
                                            </p:txEl>
                                          </p:spTgt>
                                        </p:tgtEl>
                                        <p:attrNameLst>
                                          <p:attrName>style.visibility</p:attrName>
                                        </p:attrNameLst>
                                      </p:cBhvr>
                                      <p:to>
                                        <p:strVal val="visible"/>
                                      </p:to>
                                    </p:set>
                                    <p:anim calcmode="lin" valueType="num">
                                      <p:cBhvr additive="base">
                                        <p:cTn id="25" dur="500" fill="hold"/>
                                        <p:tgtEl>
                                          <p:spTgt spid="3789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3">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7893">
                                            <p:txEl>
                                              <p:pRg st="1" end="1"/>
                                            </p:txEl>
                                          </p:spTgt>
                                        </p:tgtEl>
                                        <p:attrNameLst>
                                          <p:attrName>style.visibility</p:attrName>
                                        </p:attrNameLst>
                                      </p:cBhvr>
                                      <p:to>
                                        <p:strVal val="visible"/>
                                      </p:to>
                                    </p:set>
                                    <p:anim calcmode="lin" valueType="num">
                                      <p:cBhvr additive="base">
                                        <p:cTn id="29" dur="500" fill="hold"/>
                                        <p:tgtEl>
                                          <p:spTgt spid="37893">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7893">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7893">
                                            <p:txEl>
                                              <p:pRg st="2" end="2"/>
                                            </p:txEl>
                                          </p:spTgt>
                                        </p:tgtEl>
                                        <p:attrNameLst>
                                          <p:attrName>style.visibility</p:attrName>
                                        </p:attrNameLst>
                                      </p:cBhvr>
                                      <p:to>
                                        <p:strVal val="visible"/>
                                      </p:to>
                                    </p:set>
                                    <p:anim calcmode="lin" valueType="num">
                                      <p:cBhvr additive="base">
                                        <p:cTn id="33" dur="500" fill="hold"/>
                                        <p:tgtEl>
                                          <p:spTgt spid="37893">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789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7895">
                                            <p:txEl>
                                              <p:pRg st="0" end="0"/>
                                            </p:txEl>
                                          </p:spTgt>
                                        </p:tgtEl>
                                        <p:attrNameLst>
                                          <p:attrName>style.visibility</p:attrName>
                                        </p:attrNameLst>
                                      </p:cBhvr>
                                      <p:to>
                                        <p:strVal val="visible"/>
                                      </p:to>
                                    </p:set>
                                    <p:anim calcmode="lin" valueType="num">
                                      <p:cBhvr additive="base">
                                        <p:cTn id="45" dur="500" fill="hold"/>
                                        <p:tgtEl>
                                          <p:spTgt spid="37895">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78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7894"/>
                                        </p:tgtEl>
                                        <p:attrNameLst>
                                          <p:attrName>style.visibility</p:attrName>
                                        </p:attrNameLst>
                                      </p:cBhvr>
                                      <p:to>
                                        <p:strVal val="visible"/>
                                      </p:to>
                                    </p:set>
                                    <p:anim calcmode="lin" valueType="num">
                                      <p:cBhvr additive="base">
                                        <p:cTn id="57" dur="500" fill="hold"/>
                                        <p:tgtEl>
                                          <p:spTgt spid="37894"/>
                                        </p:tgtEl>
                                        <p:attrNameLst>
                                          <p:attrName>ppt_x</p:attrName>
                                        </p:attrNameLst>
                                      </p:cBhvr>
                                      <p:tavLst>
                                        <p:tav tm="0">
                                          <p:val>
                                            <p:strVal val="#ppt_x"/>
                                          </p:val>
                                        </p:tav>
                                        <p:tav tm="100000">
                                          <p:val>
                                            <p:strVal val="#ppt_x"/>
                                          </p:val>
                                        </p:tav>
                                      </p:tavLst>
                                    </p:anim>
                                    <p:anim calcmode="lin" valueType="num">
                                      <p:cBhvr additive="base">
                                        <p:cTn id="58" dur="500" fill="hold"/>
                                        <p:tgtEl>
                                          <p:spTgt spid="378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026" name="Picture 2" descr="C:\Users\Administrator\Desktop\不要删\课件图片\6542 - 副本.jpg"/>
          <p:cNvPicPr>
            <a:picLocks noChangeAspect="1" noChangeArrowheads="1"/>
          </p:cNvPicPr>
          <p:nvPr/>
        </p:nvPicPr>
        <p:blipFill>
          <a:blip r:embed="rId2" cstate="print"/>
          <a:srcRect/>
          <a:stretch>
            <a:fillRect/>
          </a:stretch>
        </p:blipFill>
        <p:spPr bwMode="auto">
          <a:xfrm>
            <a:off x="755576" y="1700808"/>
            <a:ext cx="7848872" cy="3912096"/>
          </a:xfrm>
          <a:prstGeom prst="rect">
            <a:avLst/>
          </a:prstGeom>
          <a:noFill/>
        </p:spPr>
      </p:pic>
      <p:sp>
        <p:nvSpPr>
          <p:cNvPr id="1027" name="Rectangle 3"/>
          <p:cNvSpPr>
            <a:spLocks noChangeArrowheads="1"/>
          </p:cNvSpPr>
          <p:nvPr/>
        </p:nvSpPr>
        <p:spPr bwMode="auto">
          <a:xfrm>
            <a:off x="1835696" y="1812187"/>
            <a:ext cx="5320687"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字音字形</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佝偻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倒坍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引颈受戮</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踝骨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虬须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默契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旋涡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旭辉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屹立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周道如砥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矩形 9"/>
          <p:cNvSpPr/>
          <p:nvPr/>
        </p:nvSpPr>
        <p:spPr>
          <a:xfrm>
            <a:off x="2627784" y="2492896"/>
            <a:ext cx="1282723"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gōulóu</a:t>
            </a:r>
            <a:endParaRPr lang="zh-CN" altLang="en-US" dirty="0">
              <a:solidFill>
                <a:srgbClr val="FF0000"/>
              </a:solidFill>
            </a:endParaRPr>
          </a:p>
        </p:txBody>
      </p:sp>
      <p:sp>
        <p:nvSpPr>
          <p:cNvPr id="11" name="矩形 10"/>
          <p:cNvSpPr/>
          <p:nvPr/>
        </p:nvSpPr>
        <p:spPr>
          <a:xfrm>
            <a:off x="5580112" y="2420888"/>
            <a:ext cx="68961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t</a:t>
            </a:r>
            <a:r>
              <a:rPr lang="en-US" altLang="zh-CN" sz="2400" b="1" dirty="0" err="1" smtClean="0">
                <a:solidFill>
                  <a:srgbClr val="FF0000"/>
                </a:solidFill>
                <a:latin typeface="+mn-ea"/>
                <a:ea typeface="+mn-ea"/>
                <a:cs typeface="Times New Roman" pitchFamily="18" charset="0"/>
              </a:rPr>
              <a:t>ā</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2" name="矩形 11"/>
          <p:cNvSpPr/>
          <p:nvPr/>
        </p:nvSpPr>
        <p:spPr>
          <a:xfrm>
            <a:off x="3275856" y="2996952"/>
            <a:ext cx="1154483"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jǐng</a:t>
            </a:r>
            <a:r>
              <a:rPr lang="en-US" altLang="zh-CN" sz="2400" b="1" dirty="0" smtClean="0">
                <a:solidFill>
                  <a:srgbClr val="FF0000"/>
                </a:solidFill>
                <a:latin typeface="微软雅黑" pitchFamily="34" charset="-122"/>
                <a:ea typeface="微软雅黑" pitchFamily="34" charset="-122"/>
                <a:cs typeface="Times New Roman" pitchFamily="18" charset="0"/>
              </a:rPr>
              <a:t> </a:t>
            </a:r>
            <a:r>
              <a:rPr lang="en-US" altLang="zh-CN" sz="2400" b="1" dirty="0" err="1" smtClean="0">
                <a:solidFill>
                  <a:srgbClr val="FF0000"/>
                </a:solidFill>
                <a:latin typeface="微软雅黑" pitchFamily="34" charset="-122"/>
                <a:ea typeface="微软雅黑" pitchFamily="34" charset="-122"/>
                <a:cs typeface="Times New Roman" pitchFamily="18" charset="0"/>
              </a:rPr>
              <a:t>lù</a:t>
            </a:r>
            <a:endParaRPr lang="zh-CN" altLang="en-US" dirty="0">
              <a:solidFill>
                <a:srgbClr val="FF0000"/>
              </a:solidFill>
            </a:endParaRPr>
          </a:p>
        </p:txBody>
      </p:sp>
      <p:sp>
        <p:nvSpPr>
          <p:cNvPr id="13" name="矩形 12"/>
          <p:cNvSpPr/>
          <p:nvPr/>
        </p:nvSpPr>
        <p:spPr>
          <a:xfrm>
            <a:off x="5580112" y="2996952"/>
            <a:ext cx="893193"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hu</a:t>
            </a:r>
            <a:r>
              <a:rPr lang="en-US" altLang="zh-CN" sz="2400" b="1" dirty="0" err="1" smtClean="0">
                <a:solidFill>
                  <a:srgbClr val="FF0000"/>
                </a:solidFill>
                <a:latin typeface="+mn-ea"/>
                <a:ea typeface="+mn-ea"/>
                <a:cs typeface="Times New Roman" pitchFamily="18" charset="0"/>
              </a:rPr>
              <a:t>ái</a:t>
            </a:r>
            <a:endParaRPr lang="zh-CN" altLang="en-US" dirty="0">
              <a:solidFill>
                <a:srgbClr val="FF0000"/>
              </a:solidFill>
              <a:latin typeface="+mn-ea"/>
              <a:ea typeface="+mn-ea"/>
            </a:endParaRPr>
          </a:p>
        </p:txBody>
      </p:sp>
      <p:sp>
        <p:nvSpPr>
          <p:cNvPr id="14" name="矩形 13"/>
          <p:cNvSpPr/>
          <p:nvPr/>
        </p:nvSpPr>
        <p:spPr>
          <a:xfrm>
            <a:off x="2771800" y="3573016"/>
            <a:ext cx="679994"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qiú</a:t>
            </a:r>
            <a:endParaRPr lang="zh-CN" altLang="en-US" dirty="0">
              <a:solidFill>
                <a:srgbClr val="FF0000"/>
              </a:solidFill>
            </a:endParaRPr>
          </a:p>
        </p:txBody>
      </p:sp>
      <p:sp>
        <p:nvSpPr>
          <p:cNvPr id="15" name="矩形 14"/>
          <p:cNvSpPr/>
          <p:nvPr/>
        </p:nvSpPr>
        <p:spPr>
          <a:xfrm>
            <a:off x="5724128" y="3573016"/>
            <a:ext cx="48122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qì</a:t>
            </a:r>
            <a:endParaRPr lang="zh-CN" altLang="en-US" dirty="0">
              <a:solidFill>
                <a:srgbClr val="FF0000"/>
              </a:solidFill>
            </a:endParaRPr>
          </a:p>
        </p:txBody>
      </p:sp>
      <p:sp>
        <p:nvSpPr>
          <p:cNvPr id="16" name="矩形 15"/>
          <p:cNvSpPr/>
          <p:nvPr/>
        </p:nvSpPr>
        <p:spPr>
          <a:xfrm>
            <a:off x="2771800" y="4149080"/>
            <a:ext cx="703223" cy="461665"/>
          </a:xfrm>
          <a:prstGeom prst="rect">
            <a:avLst/>
          </a:prstGeom>
        </p:spPr>
        <p:txBody>
          <a:bodyPr wrap="squar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wō</a:t>
            </a:r>
            <a:endParaRPr lang="zh-CN" altLang="en-US" dirty="0">
              <a:solidFill>
                <a:srgbClr val="FF0000"/>
              </a:solidFill>
            </a:endParaRPr>
          </a:p>
        </p:txBody>
      </p:sp>
      <p:sp>
        <p:nvSpPr>
          <p:cNvPr id="17" name="矩形 16"/>
          <p:cNvSpPr/>
          <p:nvPr/>
        </p:nvSpPr>
        <p:spPr>
          <a:xfrm>
            <a:off x="5652120" y="4077072"/>
            <a:ext cx="562975"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xù</a:t>
            </a:r>
            <a:endParaRPr lang="zh-CN" altLang="en-US" dirty="0">
              <a:solidFill>
                <a:srgbClr val="FF0000"/>
              </a:solidFill>
            </a:endParaRPr>
          </a:p>
        </p:txBody>
      </p:sp>
      <p:sp>
        <p:nvSpPr>
          <p:cNvPr id="18" name="矩形 17"/>
          <p:cNvSpPr/>
          <p:nvPr/>
        </p:nvSpPr>
        <p:spPr>
          <a:xfrm>
            <a:off x="2843808" y="4725144"/>
            <a:ext cx="452368"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yì</a:t>
            </a:r>
            <a:endParaRPr lang="zh-CN" altLang="en-US" dirty="0">
              <a:solidFill>
                <a:srgbClr val="FF0000"/>
              </a:solidFill>
            </a:endParaRPr>
          </a:p>
        </p:txBody>
      </p:sp>
      <p:sp>
        <p:nvSpPr>
          <p:cNvPr id="19" name="矩形 18"/>
          <p:cNvSpPr/>
          <p:nvPr/>
        </p:nvSpPr>
        <p:spPr>
          <a:xfrm>
            <a:off x="6084168" y="4653136"/>
            <a:ext cx="48122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dǐ</a:t>
            </a:r>
            <a:endParaRPr lang="zh-CN" altLang="en-US" dirty="0">
              <a:solidFill>
                <a:srgbClr val="FF0000"/>
              </a:solidFill>
            </a:endParaRPr>
          </a:p>
        </p:txBody>
      </p:sp>
      <p:sp>
        <p:nvSpPr>
          <p:cNvPr id="20" name="椭圆 19"/>
          <p:cNvSpPr/>
          <p:nvPr/>
        </p:nvSpPr>
        <p:spPr>
          <a:xfrm>
            <a:off x="2051720" y="292494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339752" y="292494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220072" y="292494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339752" y="350100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915816" y="350100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004048" y="342900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051720" y="40050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292080" y="40050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339752" y="45811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004048" y="45811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051720" y="50851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868144" y="50851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ox(i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i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ox(i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ox(i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ox(in)">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ox(in)">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8913" name="Rectangle 1"/>
          <p:cNvSpPr>
            <a:spLocks noChangeArrowheads="1"/>
          </p:cNvSpPr>
          <p:nvPr/>
        </p:nvSpPr>
        <p:spPr bwMode="auto">
          <a:xfrm>
            <a:off x="755576" y="1268760"/>
            <a:ext cx="6494085"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阅读这篇散文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说说贯串全文的是哪一句话。</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971600" y="1844824"/>
            <a:ext cx="3570208" cy="461665"/>
          </a:xfrm>
          <a:prstGeom prst="rect">
            <a:avLst/>
          </a:prstGeom>
        </p:spPr>
        <p:txBody>
          <a:bodyPr wrap="none">
            <a:spAutoFit/>
          </a:bodyPr>
          <a:lstStyle/>
          <a:p>
            <a:r>
              <a:rPr lang="zh-CN" altLang="zh-CN" sz="2400" b="1" dirty="0" smtClean="0">
                <a:solidFill>
                  <a:srgbClr val="FF0000"/>
                </a:solidFill>
                <a:latin typeface="微软雅黑" pitchFamily="34" charset="-122"/>
                <a:ea typeface="微软雅黑" pitchFamily="34" charset="-122"/>
              </a:rPr>
              <a:t>心灵是一棵会开花的树。</a:t>
            </a:r>
            <a:endParaRPr lang="zh-CN" altLang="en-US" sz="2400" b="1" dirty="0">
              <a:solidFill>
                <a:srgbClr val="FF0000"/>
              </a:solidFill>
              <a:latin typeface="微软雅黑" pitchFamily="34" charset="-122"/>
              <a:ea typeface="微软雅黑" pitchFamily="34" charset="-122"/>
            </a:endParaRPr>
          </a:p>
        </p:txBody>
      </p:sp>
      <p:sp>
        <p:nvSpPr>
          <p:cNvPr id="38915" name="Rectangle 3"/>
          <p:cNvSpPr>
            <a:spLocks noChangeArrowheads="1"/>
          </p:cNvSpPr>
          <p:nvPr/>
        </p:nvSpPr>
        <p:spPr bwMode="auto">
          <a:xfrm>
            <a:off x="755576" y="2348880"/>
            <a:ext cx="914400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文中第</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38914" name="Picture 2"/>
          <p:cNvPicPr>
            <a:picLocks noChangeAspect="1" noChangeArrowheads="1"/>
          </p:cNvPicPr>
          <p:nvPr/>
        </p:nvPicPr>
        <p:blipFill>
          <a:blip r:embed="rId2" cstate="print"/>
          <a:srcRect/>
          <a:stretch>
            <a:fillRect/>
          </a:stretch>
        </p:blipFill>
        <p:spPr bwMode="auto">
          <a:xfrm>
            <a:off x="2123728" y="2420888"/>
            <a:ext cx="360040" cy="360040"/>
          </a:xfrm>
          <a:prstGeom prst="rect">
            <a:avLst/>
          </a:prstGeom>
          <a:noFill/>
        </p:spPr>
      </p:pic>
      <p:sp>
        <p:nvSpPr>
          <p:cNvPr id="38916" name="Rectangle 4"/>
          <p:cNvSpPr>
            <a:spLocks noChangeArrowheads="1"/>
          </p:cNvSpPr>
          <p:nvPr/>
        </p:nvSpPr>
        <p:spPr bwMode="auto">
          <a:xfrm>
            <a:off x="827584" y="2276872"/>
            <a:ext cx="9144000" cy="113505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段中画线的词语“心灵之花”和“心灵之树”</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分别有什么含义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
        <p:nvSpPr>
          <p:cNvPr id="9" name="矩形 8"/>
          <p:cNvSpPr/>
          <p:nvPr/>
        </p:nvSpPr>
        <p:spPr>
          <a:xfrm>
            <a:off x="827584" y="3356992"/>
            <a:ext cx="7776864" cy="1200329"/>
          </a:xfrm>
          <a:prstGeom prst="rect">
            <a:avLst/>
          </a:prstGeom>
        </p:spPr>
        <p:txBody>
          <a:bodyPr wrap="square">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心灵之花</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感受到人间真情和温馨</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心灵之树</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自己爱心的萌芽、壮大</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并进而向他人奉献爱心。</a:t>
            </a:r>
            <a:endParaRPr lang="zh-CN" altLang="en-US" sz="2400" b="1" dirty="0">
              <a:solidFill>
                <a:srgbClr val="FF0000"/>
              </a:solidFill>
              <a:latin typeface="微软雅黑" pitchFamily="34" charset="-122"/>
              <a:ea typeface="微软雅黑" pitchFamily="34" charset="-122"/>
            </a:endParaRPr>
          </a:p>
        </p:txBody>
      </p:sp>
      <p:sp>
        <p:nvSpPr>
          <p:cNvPr id="38917" name="Rectangle 5"/>
          <p:cNvSpPr>
            <a:spLocks noChangeArrowheads="1"/>
          </p:cNvSpPr>
          <p:nvPr/>
        </p:nvSpPr>
        <p:spPr bwMode="auto">
          <a:xfrm>
            <a:off x="899592" y="4581128"/>
            <a:ext cx="4955203"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这篇文章表达了作者怎样的愿望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矩形 9"/>
          <p:cNvSpPr/>
          <p:nvPr/>
        </p:nvSpPr>
        <p:spPr>
          <a:xfrm>
            <a:off x="971600" y="5157192"/>
            <a:ext cx="3262432" cy="461665"/>
          </a:xfrm>
          <a:prstGeom prst="rect">
            <a:avLst/>
          </a:prstGeom>
        </p:spPr>
        <p:txBody>
          <a:bodyPr wrap="none">
            <a:spAutoFit/>
          </a:bodyPr>
          <a:lstStyle/>
          <a:p>
            <a:r>
              <a:rPr lang="zh-CN" altLang="zh-CN" sz="2400" b="1" dirty="0" smtClean="0">
                <a:solidFill>
                  <a:srgbClr val="FF0000"/>
                </a:solidFill>
                <a:latin typeface="微软雅黑" pitchFamily="34" charset="-122"/>
                <a:ea typeface="微软雅黑" pitchFamily="34" charset="-122"/>
              </a:rPr>
              <a:t>爱满人心、爱满人间。</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ox(in)">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9937" name="Rectangle 1"/>
          <p:cNvSpPr>
            <a:spLocks noChangeArrowheads="1"/>
          </p:cNvSpPr>
          <p:nvPr/>
        </p:nvSpPr>
        <p:spPr bwMode="auto">
          <a:xfrm>
            <a:off x="539552" y="1124744"/>
            <a:ext cx="7936788" cy="101566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这是一篇笔调优美、感情真挚的散文。请你仿照示例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从文中选择一组句子或一句话加以赏析。示例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a:t>
            </a:r>
            <a:r>
              <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
        <p:nvSpPr>
          <p:cNvPr id="39938" name="Rectangle 2"/>
          <p:cNvSpPr>
            <a:spLocks noChangeArrowheads="1"/>
          </p:cNvSpPr>
          <p:nvPr/>
        </p:nvSpPr>
        <p:spPr bwMode="auto">
          <a:xfrm>
            <a:off x="467544" y="1556792"/>
            <a:ext cx="8055410" cy="224305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段</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者连用六个“也许”形成排比</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生动形象地描述了“心灵之</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花”开放的奇妙景象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形象地告诉读者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心灵之花”一定会</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开放。</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9939" name="Rectangle 3"/>
          <p:cNvSpPr>
            <a:spLocks noChangeArrowheads="1"/>
          </p:cNvSpPr>
          <p:nvPr/>
        </p:nvSpPr>
        <p:spPr bwMode="auto">
          <a:xfrm>
            <a:off x="539552" y="3933056"/>
            <a:ext cx="7747634" cy="113505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如末尾两句</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作者用祈使语气</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表达了爱满人心、爱满人间</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的美好愿望</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感情真挚</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感染力强。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6" name="图片 5"/>
          <p:cNvPicPr/>
          <p:nvPr/>
        </p:nvPicPr>
        <p:blipFill>
          <a:blip r:embed="rId2" cstate="print"/>
          <a:stretch>
            <a:fillRect/>
          </a:stretch>
        </p:blipFill>
        <p:spPr>
          <a:xfrm>
            <a:off x="7164288" y="1700808"/>
            <a:ext cx="278484" cy="2784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wedge">
                                      <p:cBhvr>
                                        <p:cTn id="7" dur="2000"/>
                                        <p:tgtEl>
                                          <p:spTgt spid="39939">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9939">
                                            <p:txEl>
                                              <p:pRg st="1" end="1"/>
                                            </p:txEl>
                                          </p:spTgt>
                                        </p:tgtEl>
                                        <p:attrNameLst>
                                          <p:attrName>style.visibility</p:attrName>
                                        </p:attrNameLst>
                                      </p:cBhvr>
                                      <p:to>
                                        <p:strVal val="visible"/>
                                      </p:to>
                                    </p:set>
                                    <p:animEffect transition="in" filter="wedge">
                                      <p:cBhvr>
                                        <p:cTn id="10" dur="2000"/>
                                        <p:tgtEl>
                                          <p:spTgt spid="399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7169" name="Rectangle 1"/>
          <p:cNvSpPr>
            <a:spLocks noChangeArrowheads="1"/>
          </p:cNvSpPr>
          <p:nvPr/>
        </p:nvSpPr>
        <p:spPr bwMode="auto">
          <a:xfrm>
            <a:off x="539552" y="1025549"/>
            <a:ext cx="8352928"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三、课堂小练笔</a:t>
            </a:r>
            <a:endParaRPr kumimoji="0" 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“当那路还只是一条泥泞的小径时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它就立在那里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当路上驶过第一辆汽车之前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它就立在那里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当这一带只有稀稀落落几处老式平房时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它就立在那里。”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中作者用排比的修辞手法表现出那树的古老</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请你也写一个排比句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要求体现“母爱”这一主题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并且符合以下句式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
        <p:nvSpPr>
          <p:cNvPr id="4" name="矩形 3"/>
          <p:cNvSpPr/>
          <p:nvPr/>
        </p:nvSpPr>
        <p:spPr>
          <a:xfrm>
            <a:off x="611560" y="4869160"/>
            <a:ext cx="7920880" cy="1015663"/>
          </a:xfrm>
          <a:prstGeom prst="rect">
            <a:avLst/>
          </a:prstGeom>
        </p:spPr>
        <p:txBody>
          <a:bodyPr wrap="square">
            <a:spAutoFit/>
          </a:bodyPr>
          <a:lstStyle/>
          <a:p>
            <a:pPr>
              <a:lnSpc>
                <a:spcPct val="150000"/>
              </a:lnSpc>
            </a:pPr>
            <a:r>
              <a:rPr lang="zh-CN" altLang="zh-CN" sz="2000" b="1" dirty="0" smtClean="0">
                <a:solidFill>
                  <a:srgbClr val="FF0000"/>
                </a:solidFill>
                <a:latin typeface="微软雅黑" pitchFamily="34" charset="-122"/>
                <a:ea typeface="微软雅黑" pitchFamily="34" charset="-122"/>
              </a:rPr>
              <a:t>示例</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天气变化　嘘寒问暖　成功　和我一起分享胜利的喜悦　我遇到挫折　帮我排忧解难</a:t>
            </a:r>
            <a:endParaRPr lang="zh-CN" altLang="en-US" sz="20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69">
                                            <p:txEl>
                                              <p:pRg st="0" end="0"/>
                                            </p:txEl>
                                          </p:spTgt>
                                        </p:tgtEl>
                                        <p:attrNameLst>
                                          <p:attrName>style.visibility</p:attrName>
                                        </p:attrNameLst>
                                      </p:cBhvr>
                                      <p:to>
                                        <p:strVal val="visible"/>
                                      </p:to>
                                    </p:set>
                                    <p:animEffect transition="in" filter="diamond(in)">
                                      <p:cBhvr>
                                        <p:cTn id="7" dur="2000"/>
                                        <p:tgtEl>
                                          <p:spTgt spid="7169">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7169">
                                            <p:txEl>
                                              <p:pRg st="1" end="1"/>
                                            </p:txEl>
                                          </p:spTgt>
                                        </p:tgtEl>
                                        <p:attrNameLst>
                                          <p:attrName>style.visibility</p:attrName>
                                        </p:attrNameLst>
                                      </p:cBhvr>
                                      <p:to>
                                        <p:strVal val="visible"/>
                                      </p:to>
                                    </p:set>
                                    <p:animEffect transition="in" filter="diamond(in)">
                                      <p:cBhvr>
                                        <p:cTn id="10" dur="2000"/>
                                        <p:tgtEl>
                                          <p:spTgt spid="7169">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7169">
                                            <p:txEl>
                                              <p:pRg st="2" end="2"/>
                                            </p:txEl>
                                          </p:spTgt>
                                        </p:tgtEl>
                                        <p:attrNameLst>
                                          <p:attrName>style.visibility</p:attrName>
                                        </p:attrNameLst>
                                      </p:cBhvr>
                                      <p:to>
                                        <p:strVal val="visible"/>
                                      </p:to>
                                    </p:set>
                                    <p:animEffect transition="in" filter="diamond(in)">
                                      <p:cBhvr>
                                        <p:cTn id="13" dur="2000"/>
                                        <p:tgtEl>
                                          <p:spTgt spid="7169">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7169">
                                            <p:txEl>
                                              <p:pRg st="3" end="3"/>
                                            </p:txEl>
                                          </p:spTgt>
                                        </p:tgtEl>
                                        <p:attrNameLst>
                                          <p:attrName>style.visibility</p:attrName>
                                        </p:attrNameLst>
                                      </p:cBhvr>
                                      <p:to>
                                        <p:strVal val="visible"/>
                                      </p:to>
                                    </p:set>
                                    <p:animEffect transition="in" filter="diamond(in)">
                                      <p:cBhvr>
                                        <p:cTn id="16" dur="2000"/>
                                        <p:tgtEl>
                                          <p:spTgt spid="7169">
                                            <p:txEl>
                                              <p:pRg st="3" end="3"/>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7169">
                                            <p:txEl>
                                              <p:pRg st="4" end="4"/>
                                            </p:txEl>
                                          </p:spTgt>
                                        </p:tgtEl>
                                        <p:attrNameLst>
                                          <p:attrName>style.visibility</p:attrName>
                                        </p:attrNameLst>
                                      </p:cBhvr>
                                      <p:to>
                                        <p:strVal val="visible"/>
                                      </p:to>
                                    </p:set>
                                    <p:animEffect transition="in" filter="diamond(in)">
                                      <p:cBhvr>
                                        <p:cTn id="19" dur="2000"/>
                                        <p:tgtEl>
                                          <p:spTgt spid="716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diamond(in)">
                                      <p:cBhvr>
                                        <p:cTn id="24"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b.jpg" descr="id:2147499682;FounderCES"/>
          <p:cNvPicPr/>
          <p:nvPr/>
        </p:nvPicPr>
        <p:blipFill>
          <a:blip r:embed="rId1" cstate="print"/>
          <a:stretch>
            <a:fillRect/>
          </a:stretch>
        </p:blipFill>
        <p:spPr>
          <a:xfrm>
            <a:off x="2771800" y="260648"/>
            <a:ext cx="4320480" cy="792088"/>
          </a:xfrm>
          <a:prstGeom prst="rect">
            <a:avLst/>
          </a:prstGeom>
          <a:scene3d>
            <a:camera prst="orthographicFront"/>
            <a:lightRig rig="threePt" dir="t"/>
          </a:scene3d>
          <a:sp3d>
            <a:bevelT prst="convex"/>
          </a:sp3d>
        </p:spPr>
      </p:pic>
      <p:graphicFrame>
        <p:nvGraphicFramePr>
          <p:cNvPr id="3" name="表格 2"/>
          <p:cNvGraphicFramePr>
            <a:graphicFrameLocks noGrp="1"/>
          </p:cNvGraphicFramePr>
          <p:nvPr/>
        </p:nvGraphicFramePr>
        <p:xfrm>
          <a:off x="323528" y="1196752"/>
          <a:ext cx="8496943" cy="5120640"/>
        </p:xfrm>
        <a:graphic>
          <a:graphicData uri="http://schemas.openxmlformats.org/drawingml/2006/table">
            <a:tbl>
              <a:tblPr/>
              <a:tblGrid>
                <a:gridCol w="314390"/>
                <a:gridCol w="8182553"/>
              </a:tblGrid>
              <a:tr h="576375">
                <a:tc>
                  <a:txBody>
                    <a:bodyPr/>
                    <a:lstStyle/>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考点</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zh-CN" sz="2000" b="1" kern="100" dirty="0">
                          <a:solidFill>
                            <a:srgbClr val="FF0000"/>
                          </a:solidFill>
                          <a:latin typeface="微软雅黑" pitchFamily="34" charset="-122"/>
                          <a:ea typeface="微软雅黑" pitchFamily="34" charset="-122"/>
                          <a:cs typeface="Times New Roman"/>
                        </a:rPr>
                        <a:t>宣传标语</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1188842">
                <a:tc>
                  <a:txBody>
                    <a:bodyPr/>
                    <a:lstStyle/>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考点</a:t>
                      </a:r>
                      <a:endParaRPr lang="zh-CN" sz="1400" b="1" kern="100" dirty="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归纳</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宣传标语是在宣传时用简洁的语言表达一个意思从而达到某种宣传目的。它也是近些年中考试题中的常见考点。该考点的题型大多是直接拟写。</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3026242">
                <a:tc>
                  <a:txBody>
                    <a:bodyPr/>
                    <a:lstStyle/>
                    <a:p>
                      <a:pPr algn="ctr">
                        <a:lnSpc>
                          <a:spcPct val="150000"/>
                        </a:lnSpc>
                        <a:spcAft>
                          <a:spcPts val="0"/>
                        </a:spcAft>
                      </a:pPr>
                      <a:r>
                        <a:rPr lang="zh-CN" sz="1400" b="1" kern="100">
                          <a:solidFill>
                            <a:srgbClr val="000000"/>
                          </a:solidFill>
                          <a:latin typeface="微软雅黑" pitchFamily="34" charset="-122"/>
                          <a:ea typeface="微软雅黑" pitchFamily="34" charset="-122"/>
                          <a:cs typeface="Times New Roman"/>
                        </a:rPr>
                        <a:t>解题</a:t>
                      </a:r>
                      <a:endParaRPr lang="zh-CN" sz="1400" b="1" kern="10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1400" b="1" kern="100">
                          <a:solidFill>
                            <a:srgbClr val="000000"/>
                          </a:solidFill>
                          <a:latin typeface="微软雅黑" pitchFamily="34" charset="-122"/>
                          <a:ea typeface="微软雅黑" pitchFamily="34" charset="-122"/>
                          <a:cs typeface="Times New Roman"/>
                        </a:rPr>
                        <a:t>技巧</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　　</a:t>
                      </a:r>
                      <a:r>
                        <a:rPr lang="en-US" sz="1400" b="1" kern="100" dirty="0">
                          <a:solidFill>
                            <a:srgbClr val="000000"/>
                          </a:solidFill>
                          <a:latin typeface="微软雅黑" pitchFamily="34" charset="-122"/>
                          <a:ea typeface="微软雅黑" pitchFamily="34" charset="-122"/>
                          <a:cs typeface="Times New Roman"/>
                        </a:rPr>
                        <a:t>1.</a:t>
                      </a:r>
                      <a:r>
                        <a:rPr lang="zh-CN" sz="1400" b="1" kern="100" dirty="0">
                          <a:solidFill>
                            <a:srgbClr val="000000"/>
                          </a:solidFill>
                          <a:latin typeface="微软雅黑" pitchFamily="34" charset="-122"/>
                          <a:ea typeface="微软雅黑" pitchFamily="34" charset="-122"/>
                          <a:cs typeface="Times New Roman"/>
                        </a:rPr>
                        <a:t>字数要适中。由于受特定场合和表达手段以及信息接受者层次的限制</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标语不能使用较长的句子。句式简短、字数较少、表情达意准确是标语语言简洁的基本要求。考试中会有字数的要求</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如果没有字数的要求</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考生就应注意所拟的标语字数不宜过多。</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2.</a:t>
                      </a:r>
                      <a:r>
                        <a:rPr lang="zh-CN" sz="1400" b="1" kern="100" dirty="0">
                          <a:solidFill>
                            <a:srgbClr val="000000"/>
                          </a:solidFill>
                          <a:latin typeface="微软雅黑" pitchFamily="34" charset="-122"/>
                          <a:ea typeface="微软雅黑" pitchFamily="34" charset="-122"/>
                          <a:cs typeface="Times New Roman"/>
                        </a:rPr>
                        <a:t>内容要积极。标语的内容一定要积极健康</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既要亲切、友善</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为大多数受众喜闻乐见</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又要清新明快、生动活泼有文采</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能起到营造气氛、鼓舞士气的作用。</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3.</a:t>
                      </a:r>
                      <a:r>
                        <a:rPr lang="zh-CN" sz="1400" b="1" kern="100" dirty="0">
                          <a:solidFill>
                            <a:srgbClr val="000000"/>
                          </a:solidFill>
                          <a:latin typeface="微软雅黑" pitchFamily="34" charset="-122"/>
                          <a:ea typeface="微软雅黑" pitchFamily="34" charset="-122"/>
                          <a:cs typeface="Times New Roman"/>
                        </a:rPr>
                        <a:t>用语要通俗。在词语的选用上</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就要做到通俗易懂、鲜明准确、亲切感人、生动活泼</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同时力避华丽的辞藻</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少用或不用有歧义的多义词。</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4.</a:t>
                      </a:r>
                      <a:r>
                        <a:rPr lang="zh-CN" sz="1400" b="1" kern="100" dirty="0">
                          <a:solidFill>
                            <a:srgbClr val="000000"/>
                          </a:solidFill>
                          <a:latin typeface="微软雅黑" pitchFamily="34" charset="-122"/>
                          <a:ea typeface="微软雅黑" pitchFamily="34" charset="-122"/>
                          <a:cs typeface="Times New Roman"/>
                        </a:rPr>
                        <a:t>句式要整齐。在句式上</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一般少用复杂的主谓语句</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多用排比句、对偶句、对称句。</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5.</a:t>
                      </a:r>
                      <a:r>
                        <a:rPr lang="zh-CN" sz="1400" b="1" kern="100" dirty="0">
                          <a:solidFill>
                            <a:srgbClr val="000000"/>
                          </a:solidFill>
                          <a:latin typeface="微软雅黑" pitchFamily="34" charset="-122"/>
                          <a:ea typeface="微软雅黑" pitchFamily="34" charset="-122"/>
                          <a:cs typeface="Times New Roman"/>
                        </a:rPr>
                        <a:t>修辞要鲜明。标语应考虑到受众的大众性</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多使用为大众所喜闻乐见的明喻、暗喻、比拟、对偶、排比、反复等修辞手法。</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619672" y="188640"/>
            <a:ext cx="4320480" cy="792088"/>
          </a:xfrm>
          <a:prstGeom prst="rect">
            <a:avLst/>
          </a:prstGeom>
          <a:scene3d>
            <a:camera prst="orthographicFront"/>
            <a:lightRig rig="threePt" dir="t"/>
          </a:scene3d>
          <a:sp3d>
            <a:bevelT prst="convex"/>
          </a:sp3d>
        </p:spPr>
      </p:pic>
      <p:sp>
        <p:nvSpPr>
          <p:cNvPr id="3073" name="Rectangle 1"/>
          <p:cNvSpPr>
            <a:spLocks noChangeArrowheads="1"/>
          </p:cNvSpPr>
          <p:nvPr/>
        </p:nvSpPr>
        <p:spPr bwMode="auto">
          <a:xfrm>
            <a:off x="467544" y="1124744"/>
            <a:ext cx="8424936" cy="465460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安徽中考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九年级某班以“我是合格小公民”为主题开展综合实践活动。活动中一些问题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请你参与解决。</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普法活动我宣传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活动中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班级进行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环保法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普法宣传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请你使用比喻或对偶的修辞手法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拟写一则宣传语。</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本题考查的是宣传标语的拟写。解答时要充分掌握比喻和对偶两种修辞手法的运用。拟写的内容要紧扣题目中“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环保法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普法宣传”这一主题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同时要满足宣传语要通俗易懂、朗朗上口的要求。</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答案</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示例一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环保法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美好家园的守护神。示例二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增强环保法律意识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守卫人类美好家园。</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Effect transition="in" filter="box(in)">
                                      <p:cBhvr>
                                        <p:cTn id="7" dur="500"/>
                                        <p:tgtEl>
                                          <p:spTgt spid="3073">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073">
                                            <p:txEl>
                                              <p:pRg st="1" end="1"/>
                                            </p:txEl>
                                          </p:spTgt>
                                        </p:tgtEl>
                                        <p:attrNameLst>
                                          <p:attrName>style.visibility</p:attrName>
                                        </p:attrNameLst>
                                      </p:cBhvr>
                                      <p:to>
                                        <p:strVal val="visible"/>
                                      </p:to>
                                    </p:set>
                                    <p:animEffect transition="in" filter="box(in)">
                                      <p:cBhvr>
                                        <p:cTn id="10" dur="500"/>
                                        <p:tgtEl>
                                          <p:spTgt spid="3073">
                                            <p:txEl>
                                              <p:pRg st="1" end="1"/>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3073">
                                            <p:txEl>
                                              <p:pRg st="2" end="2"/>
                                            </p:txEl>
                                          </p:spTgt>
                                        </p:tgtEl>
                                        <p:attrNameLst>
                                          <p:attrName>style.visibility</p:attrName>
                                        </p:attrNameLst>
                                      </p:cBhvr>
                                      <p:to>
                                        <p:strVal val="visible"/>
                                      </p:to>
                                    </p:set>
                                    <p:animEffect transition="in" filter="box(in)">
                                      <p:cBhvr>
                                        <p:cTn id="13" dur="500"/>
                                        <p:tgtEl>
                                          <p:spTgt spid="307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073">
                                            <p:txEl>
                                              <p:pRg st="3" end="3"/>
                                            </p:txEl>
                                          </p:spTgt>
                                        </p:tgtEl>
                                        <p:attrNameLst>
                                          <p:attrName>style.visibility</p:attrName>
                                        </p:attrNameLst>
                                      </p:cBhvr>
                                      <p:to>
                                        <p:strVal val="visible"/>
                                      </p:to>
                                    </p:set>
                                    <p:animEffect transition="in" filter="diamond(in)">
                                      <p:cBhvr>
                                        <p:cTn id="18" dur="2000"/>
                                        <p:tgtEl>
                                          <p:spTgt spid="307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073">
                                            <p:txEl>
                                              <p:pRg st="4" end="4"/>
                                            </p:txEl>
                                          </p:spTgt>
                                        </p:tgtEl>
                                        <p:attrNameLst>
                                          <p:attrName>style.visibility</p:attrName>
                                        </p:attrNameLst>
                                      </p:cBhvr>
                                      <p:to>
                                        <p:strVal val="visible"/>
                                      </p:to>
                                    </p:set>
                                    <p:animEffect transition="in" filter="diamond(in)">
                                      <p:cBhvr>
                                        <p:cTn id="23" dur="2000"/>
                                        <p:tgtEl>
                                          <p:spTgt spid="30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619672" y="188640"/>
            <a:ext cx="4320480" cy="792088"/>
          </a:xfrm>
          <a:prstGeom prst="rect">
            <a:avLst/>
          </a:prstGeom>
          <a:scene3d>
            <a:camera prst="orthographicFront"/>
            <a:lightRig rig="threePt" dir="t"/>
          </a:scene3d>
          <a:sp3d>
            <a:bevelT prst="convex"/>
          </a:sp3d>
        </p:spPr>
      </p:pic>
      <p:sp>
        <p:nvSpPr>
          <p:cNvPr id="40961" name="Rectangle 1"/>
          <p:cNvSpPr>
            <a:spLocks noChangeArrowheads="1"/>
          </p:cNvSpPr>
          <p:nvPr/>
        </p:nvSpPr>
        <p:spPr bwMode="auto">
          <a:xfrm>
            <a:off x="323528" y="1052736"/>
            <a:ext cx="8568952" cy="544488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1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1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湖北襄阳中考</a:t>
            </a:r>
            <a:r>
              <a:rPr kumimoji="0" lang="en-US" altLang="zh-CN" sz="1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走襄阳</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开阔视野</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游天下</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增长见识。班里开展“背起行囊走襄阳”综合性学习活动</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让我们背起行囊一起出发吧</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1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拟写标语</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1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出发前</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班主任做了动员讲话</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他说</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襄阳</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青山绿水遍布</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名胜古迹众多</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民风民俗淳朴。读万卷书</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行万里路。让我们背起行囊</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行走在襄阳的大地上</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去开阔眼界、积累知识、增长才干吧</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请你依据班主任的讲话</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仿照前句</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在横线上补写后句</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形成一条本次综合性学习的宣传标语。</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宣传标语</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游览青山绿水开阔眼界胜读万卷书</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en-US" altLang="zh-CN" sz="1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本题考查的是宣传标语的拟写。做此题首先要阅读材料</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明确内容</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其次是分析标语前半部分的结构</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力求句式整齐。所以拟写标语后半部分的格式应为</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动词</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四字词语</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动宾短语</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须</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或要、应、当等</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动词</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三字偏正短语</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同时应注意字数和前句相等。</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答案</a:t>
            </a:r>
            <a:r>
              <a:rPr kumimoji="0" lang="en-US" altLang="zh-CN" sz="1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1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探寻名胜古迹积累知识须</a:t>
            </a:r>
            <a:r>
              <a:rPr kumimoji="0" lang="en-US" altLang="zh-CN" sz="1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需、要、应、当等</a:t>
            </a:r>
            <a:r>
              <a:rPr kumimoji="0" lang="en-US" altLang="zh-CN" sz="1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行万里路</a:t>
            </a:r>
            <a:endParaRPr kumimoji="0" lang="zh-CN" altLang="en-US" sz="18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961">
                                            <p:txEl>
                                              <p:pRg st="0" end="0"/>
                                            </p:txEl>
                                          </p:spTgt>
                                        </p:tgtEl>
                                        <p:attrNameLst>
                                          <p:attrName>style.visibility</p:attrName>
                                        </p:attrNameLst>
                                      </p:cBhvr>
                                      <p:to>
                                        <p:strVal val="visible"/>
                                      </p:to>
                                    </p:set>
                                    <p:animEffect transition="in" filter="box(in)">
                                      <p:cBhvr>
                                        <p:cTn id="7" dur="500"/>
                                        <p:tgtEl>
                                          <p:spTgt spid="40961">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0961">
                                            <p:txEl>
                                              <p:pRg st="1" end="1"/>
                                            </p:txEl>
                                          </p:spTgt>
                                        </p:tgtEl>
                                        <p:attrNameLst>
                                          <p:attrName>style.visibility</p:attrName>
                                        </p:attrNameLst>
                                      </p:cBhvr>
                                      <p:to>
                                        <p:strVal val="visible"/>
                                      </p:to>
                                    </p:set>
                                    <p:animEffect transition="in" filter="box(in)">
                                      <p:cBhvr>
                                        <p:cTn id="10" dur="500"/>
                                        <p:tgtEl>
                                          <p:spTgt spid="40961">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0961">
                                            <p:txEl>
                                              <p:pRg st="2" end="2"/>
                                            </p:txEl>
                                          </p:spTgt>
                                        </p:tgtEl>
                                        <p:attrNameLst>
                                          <p:attrName>style.visibility</p:attrName>
                                        </p:attrNameLst>
                                      </p:cBhvr>
                                      <p:to>
                                        <p:strVal val="visible"/>
                                      </p:to>
                                    </p:set>
                                    <p:animEffect transition="in" filter="box(in)">
                                      <p:cBhvr>
                                        <p:cTn id="13" dur="500"/>
                                        <p:tgtEl>
                                          <p:spTgt spid="40961">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0961">
                                            <p:txEl>
                                              <p:pRg st="3" end="3"/>
                                            </p:txEl>
                                          </p:spTgt>
                                        </p:tgtEl>
                                        <p:attrNameLst>
                                          <p:attrName>style.visibility</p:attrName>
                                        </p:attrNameLst>
                                      </p:cBhvr>
                                      <p:to>
                                        <p:strVal val="visible"/>
                                      </p:to>
                                    </p:set>
                                    <p:animEffect transition="in" filter="box(in)">
                                      <p:cBhvr>
                                        <p:cTn id="16" dur="500"/>
                                        <p:tgtEl>
                                          <p:spTgt spid="40961">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0961">
                                            <p:txEl>
                                              <p:pRg st="4" end="4"/>
                                            </p:txEl>
                                          </p:spTgt>
                                        </p:tgtEl>
                                        <p:attrNameLst>
                                          <p:attrName>style.visibility</p:attrName>
                                        </p:attrNameLst>
                                      </p:cBhvr>
                                      <p:to>
                                        <p:strVal val="visible"/>
                                      </p:to>
                                    </p:set>
                                    <p:anim calcmode="lin" valueType="num">
                                      <p:cBhvr additive="base">
                                        <p:cTn id="21" dur="500" fill="hold"/>
                                        <p:tgtEl>
                                          <p:spTgt spid="40961">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096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0961">
                                            <p:txEl>
                                              <p:pRg st="5" end="5"/>
                                            </p:txEl>
                                          </p:spTgt>
                                        </p:tgtEl>
                                        <p:attrNameLst>
                                          <p:attrName>style.visibility</p:attrName>
                                        </p:attrNameLst>
                                      </p:cBhvr>
                                      <p:to>
                                        <p:strVal val="visible"/>
                                      </p:to>
                                    </p:set>
                                    <p:animEffect transition="in" filter="box(in)">
                                      <p:cBhvr>
                                        <p:cTn id="27" dur="500"/>
                                        <p:tgtEl>
                                          <p:spTgt spid="4096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6.jpg" descr="id:2147499704;FounderCES"/>
          <p:cNvPicPr/>
          <p:nvPr/>
        </p:nvPicPr>
        <p:blipFill>
          <a:blip r:embed="rId1" cstate="print"/>
          <a:stretch>
            <a:fillRect/>
          </a:stretch>
        </p:blipFill>
        <p:spPr>
          <a:xfrm>
            <a:off x="6084168" y="332656"/>
            <a:ext cx="2448272" cy="504056"/>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403648" y="260648"/>
            <a:ext cx="4320480" cy="792088"/>
          </a:xfrm>
          <a:prstGeom prst="rect">
            <a:avLst/>
          </a:prstGeom>
          <a:scene3d>
            <a:camera prst="orthographicFront"/>
            <a:lightRig rig="threePt" dir="t"/>
          </a:scene3d>
          <a:sp3d>
            <a:bevelT prst="convex"/>
          </a:sp3d>
        </p:spPr>
      </p:pic>
      <p:sp>
        <p:nvSpPr>
          <p:cNvPr id="2049" name="Rectangle 1"/>
          <p:cNvSpPr>
            <a:spLocks noChangeArrowheads="1"/>
          </p:cNvSpPr>
          <p:nvPr/>
        </p:nvSpPr>
        <p:spPr bwMode="auto">
          <a:xfrm>
            <a:off x="539552" y="1052736"/>
            <a:ext cx="8280920" cy="445904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广西崇左中考</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正能量”讲文明树新风系列公益广告告诉我们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文明就在我们身边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社区准备开展“共筑中国梦”主题活动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请你参加。</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讲文明树新风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“梦娃醒</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太阳笑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多美妙。国是家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善作魂</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勤为本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俭养德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诚立身</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孝当先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和为贵</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请从中选取一种文明礼仪或传统美德写一句广告语。</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示例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节俭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节俭持家家业旺。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矩形 4"/>
          <p:cNvSpPr/>
          <p:nvPr/>
        </p:nvSpPr>
        <p:spPr>
          <a:xfrm>
            <a:off x="683568" y="5445224"/>
            <a:ext cx="7056784" cy="1200329"/>
          </a:xfrm>
          <a:prstGeom prst="rect">
            <a:avLst/>
          </a:prstGeom>
        </p:spPr>
        <p:txBody>
          <a:bodyPr wrap="square">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示例</a:t>
            </a:r>
            <a:r>
              <a:rPr lang="en-US" altLang="zh-CN" sz="2400" b="1" dirty="0" smtClean="0">
                <a:solidFill>
                  <a:srgbClr val="FF0000"/>
                </a:solidFill>
                <a:latin typeface="微软雅黑" pitchFamily="34" charset="-122"/>
                <a:ea typeface="微软雅黑" pitchFamily="34" charset="-122"/>
              </a:rPr>
              <a:t>:①</a:t>
            </a:r>
            <a:r>
              <a:rPr lang="zh-CN" altLang="zh-CN" sz="2400" b="1" dirty="0" smtClean="0">
                <a:solidFill>
                  <a:srgbClr val="FF0000"/>
                </a:solidFill>
                <a:latin typeface="微软雅黑" pitchFamily="34" charset="-122"/>
                <a:ea typeface="微软雅黑" pitchFamily="34" charset="-122"/>
              </a:rPr>
              <a:t>勤劳</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以勤为本本心牢。</a:t>
            </a:r>
            <a:r>
              <a:rPr lang="en-US" altLang="zh-CN" sz="2400" b="1" dirty="0" smtClean="0">
                <a:solidFill>
                  <a:srgbClr val="FF0000"/>
                </a:solidFill>
                <a:latin typeface="微软雅黑" pitchFamily="34" charset="-122"/>
                <a:ea typeface="微软雅黑" pitchFamily="34" charset="-122"/>
              </a:rPr>
              <a:t>②</a:t>
            </a:r>
            <a:r>
              <a:rPr lang="zh-CN" altLang="zh-CN" sz="2400" b="1" dirty="0" smtClean="0">
                <a:solidFill>
                  <a:srgbClr val="FF0000"/>
                </a:solidFill>
                <a:latin typeface="微软雅黑" pitchFamily="34" charset="-122"/>
                <a:ea typeface="微软雅黑" pitchFamily="34" charset="-122"/>
              </a:rPr>
              <a:t>善</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以善作魂</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善始善终。</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 calcmode="lin" valueType="num">
                                      <p:cBhvr additive="base">
                                        <p:cTn id="7" dur="500" fill="hold"/>
                                        <p:tgtEl>
                                          <p:spTgt spid="204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9">
                                            <p:txEl>
                                              <p:pRg st="1" end="1"/>
                                            </p:txEl>
                                          </p:spTgt>
                                        </p:tgtEl>
                                        <p:attrNameLst>
                                          <p:attrName>style.visibility</p:attrName>
                                        </p:attrNameLst>
                                      </p:cBhvr>
                                      <p:to>
                                        <p:strVal val="visible"/>
                                      </p:to>
                                    </p:set>
                                    <p:anim calcmode="lin" valueType="num">
                                      <p:cBhvr additive="base">
                                        <p:cTn id="11" dur="500" fill="hold"/>
                                        <p:tgtEl>
                                          <p:spTgt spid="204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9">
                                            <p:txEl>
                                              <p:pRg st="2" end="2"/>
                                            </p:txEl>
                                          </p:spTgt>
                                        </p:tgtEl>
                                        <p:attrNameLst>
                                          <p:attrName>style.visibility</p:attrName>
                                        </p:attrNameLst>
                                      </p:cBhvr>
                                      <p:to>
                                        <p:strVal val="visible"/>
                                      </p:to>
                                    </p:set>
                                    <p:anim calcmode="lin" valueType="num">
                                      <p:cBhvr additive="base">
                                        <p:cTn id="15" dur="500" fill="hold"/>
                                        <p:tgtEl>
                                          <p:spTgt spid="204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9">
                                            <p:txEl>
                                              <p:pRg st="3" end="3"/>
                                            </p:txEl>
                                          </p:spTgt>
                                        </p:tgtEl>
                                        <p:attrNameLst>
                                          <p:attrName>style.visibility</p:attrName>
                                        </p:attrNameLst>
                                      </p:cBhvr>
                                      <p:to>
                                        <p:strVal val="visible"/>
                                      </p:to>
                                    </p:set>
                                    <p:anim calcmode="lin" valueType="num">
                                      <p:cBhvr additive="base">
                                        <p:cTn id="19" dur="500" fill="hold"/>
                                        <p:tgtEl>
                                          <p:spTgt spid="204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6.jpg" descr="id:2147499704;FounderCES"/>
          <p:cNvPicPr/>
          <p:nvPr/>
        </p:nvPicPr>
        <p:blipFill>
          <a:blip r:embed="rId1" cstate="print"/>
          <a:stretch>
            <a:fillRect/>
          </a:stretch>
        </p:blipFill>
        <p:spPr>
          <a:xfrm>
            <a:off x="6084168" y="332656"/>
            <a:ext cx="2448272" cy="504056"/>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403648" y="260648"/>
            <a:ext cx="4320480" cy="792088"/>
          </a:xfrm>
          <a:prstGeom prst="rect">
            <a:avLst/>
          </a:prstGeom>
          <a:scene3d>
            <a:camera prst="orthographicFront"/>
            <a:lightRig rig="threePt" dir="t"/>
          </a:scene3d>
          <a:sp3d>
            <a:bevelT prst="convex"/>
          </a:sp3d>
        </p:spPr>
      </p:pic>
      <p:sp>
        <p:nvSpPr>
          <p:cNvPr id="41985" name="Rectangle 1"/>
          <p:cNvSpPr>
            <a:spLocks noChangeArrowheads="1"/>
          </p:cNvSpPr>
          <p:nvPr/>
        </p:nvSpPr>
        <p:spPr bwMode="auto">
          <a:xfrm>
            <a:off x="467544" y="1196752"/>
            <a:ext cx="8352928"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黑龙江龙东中考</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2015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年中国成人烟草调查报告显示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我国现有吸烟人数比五年前增加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1500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已高达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3.16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2016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日是第二十九个世界无烟日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学校准备开展以“无烟中国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无烟校园”为主题的综合性学习活动。</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请你为学校的本次活动拟写一条宣传标语。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不超过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个字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1987" name="Rectangle 3"/>
          <p:cNvSpPr>
            <a:spLocks noChangeArrowheads="1"/>
          </p:cNvSpPr>
          <p:nvPr/>
        </p:nvSpPr>
        <p:spPr bwMode="auto">
          <a:xfrm>
            <a:off x="683568" y="4149080"/>
            <a:ext cx="4362092" cy="113505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示例一</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控烟禁烟</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无烟无害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示例二</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无烟你我他</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健康靠大家</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1985"/>
                                        </p:tgtEl>
                                        <p:attrNameLst>
                                          <p:attrName>style.visibility</p:attrName>
                                        </p:attrNameLst>
                                      </p:cBhvr>
                                      <p:to>
                                        <p:strVal val="visible"/>
                                      </p:to>
                                    </p:set>
                                    <p:animEffect transition="in" filter="wedge">
                                      <p:cBhvr>
                                        <p:cTn id="7" dur="2000"/>
                                        <p:tgtEl>
                                          <p:spTgt spid="4198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1987">
                                            <p:txEl>
                                              <p:pRg st="0" end="0"/>
                                            </p:txEl>
                                          </p:spTgt>
                                        </p:tgtEl>
                                        <p:attrNameLst>
                                          <p:attrName>style.visibility</p:attrName>
                                        </p:attrNameLst>
                                      </p:cBhvr>
                                      <p:to>
                                        <p:strVal val="visible"/>
                                      </p:to>
                                    </p:set>
                                    <p:anim calcmode="lin" valueType="num">
                                      <p:cBhvr additive="base">
                                        <p:cTn id="12"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1987">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1987">
                                            <p:txEl>
                                              <p:pRg st="1" end="1"/>
                                            </p:txEl>
                                          </p:spTgt>
                                        </p:tgtEl>
                                        <p:attrNameLst>
                                          <p:attrName>style.visibility</p:attrName>
                                        </p:attrNameLst>
                                      </p:cBhvr>
                                      <p:to>
                                        <p:strVal val="visible"/>
                                      </p:to>
                                    </p:set>
                                    <p:anim calcmode="lin" valueType="num">
                                      <p:cBhvr additive="base">
                                        <p:cTn id="16" dur="5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4198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5"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5602" name="Picture 2" descr="C:\Users\Administrator\Desktop\不要删\课件图片\2.365480.jpg"/>
          <p:cNvPicPr>
            <a:picLocks noChangeAspect="1" noChangeArrowheads="1"/>
          </p:cNvPicPr>
          <p:nvPr/>
        </p:nvPicPr>
        <p:blipFill>
          <a:blip r:embed="rId2" cstate="print"/>
          <a:srcRect/>
          <a:stretch>
            <a:fillRect/>
          </a:stretch>
        </p:blipFill>
        <p:spPr bwMode="auto">
          <a:xfrm>
            <a:off x="683568" y="1844823"/>
            <a:ext cx="7848872" cy="3879701"/>
          </a:xfrm>
          <a:prstGeom prst="rect">
            <a:avLst/>
          </a:prstGeom>
          <a:noFill/>
        </p:spPr>
      </p:pic>
      <p:sp>
        <p:nvSpPr>
          <p:cNvPr id="10" name="矩形 9"/>
          <p:cNvSpPr/>
          <p:nvPr/>
        </p:nvSpPr>
        <p:spPr>
          <a:xfrm>
            <a:off x="1907704" y="2060848"/>
            <a:ext cx="4572000" cy="3416320"/>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稚</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zhì</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幼稚</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雉</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zhì</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雉鸡</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锥</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zhuī</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圆锥</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虬</a:t>
            </a:r>
            <a:r>
              <a:rPr lang="en-US" altLang="zh-CN" sz="2400" b="1" dirty="0" err="1" smtClean="0">
                <a:latin typeface="微软雅黑" pitchFamily="34" charset="-122"/>
                <a:ea typeface="微软雅黑" pitchFamily="34" charset="-122"/>
              </a:rPr>
              <a:t>qiú</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虬枝</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扎</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zh</a:t>
            </a:r>
            <a:r>
              <a:rPr lang="en-US" altLang="zh-CN" sz="2400" b="1" dirty="0" err="1" smtClean="0">
                <a:latin typeface="+mj-ea"/>
                <a:ea typeface="+mj-ea"/>
              </a:rPr>
              <a:t>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挣扎</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札</a:t>
            </a:r>
            <a:r>
              <a:rPr lang="en-US" altLang="zh-CN" sz="2400" b="1" dirty="0" err="1" smtClean="0">
                <a:latin typeface="微软雅黑" pitchFamily="34" charset="-122"/>
                <a:ea typeface="微软雅黑" pitchFamily="34" charset="-122"/>
              </a:rPr>
              <a:t>zh</a:t>
            </a:r>
            <a:r>
              <a:rPr lang="en-US" altLang="zh-CN" sz="2400" b="1" dirty="0" err="1" smtClean="0">
                <a:latin typeface="+mn-ea"/>
                <a:ea typeface="+mn-ea"/>
              </a:rPr>
              <a:t>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札记</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p:txBody>
      </p:sp>
      <p:sp>
        <p:nvSpPr>
          <p:cNvPr id="11" name="矩形 10"/>
          <p:cNvSpPr/>
          <p:nvPr/>
        </p:nvSpPr>
        <p:spPr>
          <a:xfrm>
            <a:off x="5580112" y="2132856"/>
            <a:ext cx="4572000" cy="3416320"/>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径</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jìnɡ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小径</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泾</a:t>
            </a:r>
            <a:r>
              <a:rPr lang="en-US" altLang="zh-CN" sz="2400" b="1" dirty="0" err="1" smtClean="0">
                <a:latin typeface="微软雅黑" pitchFamily="34" charset="-122"/>
                <a:ea typeface="微软雅黑" pitchFamily="34" charset="-122"/>
              </a:rPr>
              <a:t>jīnɡ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泾渭分明</a:t>
            </a:r>
            <a:r>
              <a:rPr lang="en-US" altLang="zh-CN"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胫</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jìnɡ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不胫而走</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碾</a:t>
            </a:r>
            <a:r>
              <a:rPr lang="en-US" altLang="zh-CN" sz="2400" b="1" dirty="0" err="1" smtClean="0">
                <a:latin typeface="微软雅黑" pitchFamily="34" charset="-122"/>
                <a:ea typeface="微软雅黑" pitchFamily="34" charset="-122"/>
              </a:rPr>
              <a:t>ni</a:t>
            </a:r>
            <a:r>
              <a:rPr lang="en-US" altLang="zh-CN" sz="2400" b="1" dirty="0" err="1" smtClean="0">
                <a:latin typeface="+mn-ea"/>
                <a:ea typeface="+mn-ea"/>
              </a:rPr>
              <a:t>ǎ</a:t>
            </a:r>
            <a:r>
              <a:rPr lang="en-US" altLang="zh-CN" sz="2400" b="1" dirty="0" err="1" smtClean="0">
                <a:latin typeface="微软雅黑" pitchFamily="34" charset="-122"/>
                <a:ea typeface="微软雅黑" pitchFamily="34" charset="-122"/>
              </a:rPr>
              <a:t>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碾碎</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辗</a:t>
            </a:r>
            <a:r>
              <a:rPr lang="en-US" altLang="zh-CN" sz="2400" b="1" dirty="0" err="1" smtClean="0">
                <a:latin typeface="微软雅黑" pitchFamily="34" charset="-122"/>
                <a:ea typeface="微软雅黑" pitchFamily="34" charset="-122"/>
              </a:rPr>
              <a:t>zh</a:t>
            </a:r>
            <a:r>
              <a:rPr lang="en-US" altLang="zh-CN" sz="2400" b="1" dirty="0" err="1" smtClean="0">
                <a:latin typeface="+mn-ea"/>
                <a:ea typeface="+mn-ea"/>
              </a:rPr>
              <a:t>ǎ</a:t>
            </a:r>
            <a:r>
              <a:rPr lang="en-US" altLang="zh-CN" sz="2400" b="1" dirty="0" err="1" smtClean="0">
                <a:latin typeface="微软雅黑" pitchFamily="34" charset="-122"/>
                <a:ea typeface="微软雅黑" pitchFamily="34" charset="-122"/>
              </a:rPr>
              <a:t>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辗转</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搌</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zh</a:t>
            </a:r>
            <a:r>
              <a:rPr lang="en-US" altLang="zh-CN" sz="2400" b="1" dirty="0" err="1" smtClean="0">
                <a:latin typeface="+mn-ea"/>
                <a:ea typeface="+mn-ea"/>
              </a:rPr>
              <a:t>ǎ</a:t>
            </a:r>
            <a:r>
              <a:rPr lang="en-US" altLang="zh-CN" sz="2400" b="1" dirty="0" err="1" smtClean="0">
                <a:latin typeface="微软雅黑" pitchFamily="34" charset="-122"/>
                <a:ea typeface="微软雅黑" pitchFamily="34" charset="-122"/>
              </a:rPr>
              <a:t>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搌布</a:t>
            </a:r>
            <a:r>
              <a:rPr lang="en-US" altLang="zh-CN"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12" name="左大括号 11"/>
          <p:cNvSpPr/>
          <p:nvPr/>
        </p:nvSpPr>
        <p:spPr>
          <a:xfrm>
            <a:off x="5436096" y="2420888"/>
            <a:ext cx="216025" cy="122413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大括号 12"/>
          <p:cNvSpPr/>
          <p:nvPr/>
        </p:nvSpPr>
        <p:spPr>
          <a:xfrm>
            <a:off x="1907704" y="4005064"/>
            <a:ext cx="45719" cy="122413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5508104" y="4077072"/>
            <a:ext cx="72008" cy="115212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左大括号 14"/>
          <p:cNvSpPr/>
          <p:nvPr/>
        </p:nvSpPr>
        <p:spPr>
          <a:xfrm>
            <a:off x="1835696" y="2348880"/>
            <a:ext cx="72008" cy="115212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313" name="Rectangle 1"/>
          <p:cNvSpPr>
            <a:spLocks noChangeArrowheads="1"/>
          </p:cNvSpPr>
          <p:nvPr/>
        </p:nvSpPr>
        <p:spPr bwMode="auto">
          <a:xfrm>
            <a:off x="2915816" y="1268760"/>
            <a:ext cx="1415772" cy="45943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形近字</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edge">
                                      <p:cBhvr>
                                        <p:cTn id="7" dur="2000"/>
                                        <p:tgtEl>
                                          <p:spTgt spid="10">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wedge">
                                      <p:cBhvr>
                                        <p:cTn id="10" dur="2000"/>
                                        <p:tgtEl>
                                          <p:spTgt spid="10">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wedge">
                                      <p:cBhvr>
                                        <p:cTn id="13" dur="2000"/>
                                        <p:tgtEl>
                                          <p:spTgt spid="10">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10">
                                            <p:txEl>
                                              <p:pRg st="3" end="3"/>
                                            </p:txEl>
                                          </p:spTgt>
                                        </p:tgtEl>
                                        <p:attrNameLst>
                                          <p:attrName>style.visibility</p:attrName>
                                        </p:attrNameLst>
                                      </p:cBhvr>
                                      <p:to>
                                        <p:strVal val="visible"/>
                                      </p:to>
                                    </p:set>
                                    <p:animEffect transition="in" filter="wedge">
                                      <p:cBhvr>
                                        <p:cTn id="18" dur="2000"/>
                                        <p:tgtEl>
                                          <p:spTgt spid="10">
                                            <p:txEl>
                                              <p:pRg st="3" end="3"/>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10">
                                            <p:txEl>
                                              <p:pRg st="4" end="4"/>
                                            </p:txEl>
                                          </p:spTgt>
                                        </p:tgtEl>
                                        <p:attrNameLst>
                                          <p:attrName>style.visibility</p:attrName>
                                        </p:attrNameLst>
                                      </p:cBhvr>
                                      <p:to>
                                        <p:strVal val="visible"/>
                                      </p:to>
                                    </p:set>
                                    <p:animEffect transition="in" filter="wedge">
                                      <p:cBhvr>
                                        <p:cTn id="21" dur="2000"/>
                                        <p:tgtEl>
                                          <p:spTgt spid="10">
                                            <p:txEl>
                                              <p:pRg st="4" end="4"/>
                                            </p:txEl>
                                          </p:spTgt>
                                        </p:tgtEl>
                                      </p:cBhvr>
                                    </p:animEffect>
                                  </p:childTnLst>
                                </p:cTn>
                              </p:par>
                              <p:par>
                                <p:cTn id="22" presetID="20" presetClass="entr" presetSubtype="0" fill="hold" nodeType="withEffect">
                                  <p:stCondLst>
                                    <p:cond delay="0"/>
                                  </p:stCondLst>
                                  <p:childTnLst>
                                    <p:set>
                                      <p:cBhvr>
                                        <p:cTn id="23" dur="1" fill="hold">
                                          <p:stCondLst>
                                            <p:cond delay="0"/>
                                          </p:stCondLst>
                                        </p:cTn>
                                        <p:tgtEl>
                                          <p:spTgt spid="10">
                                            <p:txEl>
                                              <p:pRg st="5" end="5"/>
                                            </p:txEl>
                                          </p:spTgt>
                                        </p:tgtEl>
                                        <p:attrNameLst>
                                          <p:attrName>style.visibility</p:attrName>
                                        </p:attrNameLst>
                                      </p:cBhvr>
                                      <p:to>
                                        <p:strVal val="visible"/>
                                      </p:to>
                                    </p:set>
                                    <p:animEffect transition="in" filter="wedge">
                                      <p:cBhvr>
                                        <p:cTn id="24" dur="2000"/>
                                        <p:tgtEl>
                                          <p:spTgt spid="10">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animEffect transition="in" filter="wedge">
                                      <p:cBhvr>
                                        <p:cTn id="29" dur="2000"/>
                                        <p:tgtEl>
                                          <p:spTgt spid="11">
                                            <p:txEl>
                                              <p:pRg st="0" end="0"/>
                                            </p:txEl>
                                          </p:spTgt>
                                        </p:tgtEl>
                                      </p:cBhvr>
                                    </p:animEffect>
                                  </p:childTnLst>
                                </p:cTn>
                              </p:par>
                              <p:par>
                                <p:cTn id="30" presetID="20" presetClass="entr" presetSubtype="0" fill="hold" nodeType="withEffect">
                                  <p:stCondLst>
                                    <p:cond delay="0"/>
                                  </p:stCondLst>
                                  <p:childTnLst>
                                    <p:set>
                                      <p:cBhvr>
                                        <p:cTn id="31" dur="1" fill="hold">
                                          <p:stCondLst>
                                            <p:cond delay="0"/>
                                          </p:stCondLst>
                                        </p:cTn>
                                        <p:tgtEl>
                                          <p:spTgt spid="11">
                                            <p:txEl>
                                              <p:pRg st="1" end="1"/>
                                            </p:txEl>
                                          </p:spTgt>
                                        </p:tgtEl>
                                        <p:attrNameLst>
                                          <p:attrName>style.visibility</p:attrName>
                                        </p:attrNameLst>
                                      </p:cBhvr>
                                      <p:to>
                                        <p:strVal val="visible"/>
                                      </p:to>
                                    </p:set>
                                    <p:animEffect transition="in" filter="wedge">
                                      <p:cBhvr>
                                        <p:cTn id="32" dur="2000"/>
                                        <p:tgtEl>
                                          <p:spTgt spid="11">
                                            <p:txEl>
                                              <p:pRg st="1" end="1"/>
                                            </p:txEl>
                                          </p:spTgt>
                                        </p:tgtEl>
                                      </p:cBhvr>
                                    </p:animEffect>
                                  </p:childTnLst>
                                </p:cTn>
                              </p:par>
                              <p:par>
                                <p:cTn id="33" presetID="20" presetClass="entr" presetSubtype="0" fill="hold" nodeType="withEffect">
                                  <p:stCondLst>
                                    <p:cond delay="0"/>
                                  </p:stCondLst>
                                  <p:childTnLst>
                                    <p:set>
                                      <p:cBhvr>
                                        <p:cTn id="34" dur="1" fill="hold">
                                          <p:stCondLst>
                                            <p:cond delay="0"/>
                                          </p:stCondLst>
                                        </p:cTn>
                                        <p:tgtEl>
                                          <p:spTgt spid="11">
                                            <p:txEl>
                                              <p:pRg st="2" end="2"/>
                                            </p:txEl>
                                          </p:spTgt>
                                        </p:tgtEl>
                                        <p:attrNameLst>
                                          <p:attrName>style.visibility</p:attrName>
                                        </p:attrNameLst>
                                      </p:cBhvr>
                                      <p:to>
                                        <p:strVal val="visible"/>
                                      </p:to>
                                    </p:set>
                                    <p:animEffect transition="in" filter="wedge">
                                      <p:cBhvr>
                                        <p:cTn id="35" dur="2000"/>
                                        <p:tgtEl>
                                          <p:spTgt spid="11">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nodeType="clickEffect">
                                  <p:stCondLst>
                                    <p:cond delay="0"/>
                                  </p:stCondLst>
                                  <p:childTnLst>
                                    <p:set>
                                      <p:cBhvr>
                                        <p:cTn id="39" dur="1" fill="hold">
                                          <p:stCondLst>
                                            <p:cond delay="0"/>
                                          </p:stCondLst>
                                        </p:cTn>
                                        <p:tgtEl>
                                          <p:spTgt spid="11">
                                            <p:txEl>
                                              <p:pRg st="3" end="3"/>
                                            </p:txEl>
                                          </p:spTgt>
                                        </p:tgtEl>
                                        <p:attrNameLst>
                                          <p:attrName>style.visibility</p:attrName>
                                        </p:attrNameLst>
                                      </p:cBhvr>
                                      <p:to>
                                        <p:strVal val="visible"/>
                                      </p:to>
                                    </p:set>
                                    <p:animEffect transition="in" filter="wedge">
                                      <p:cBhvr>
                                        <p:cTn id="40" dur="2000"/>
                                        <p:tgtEl>
                                          <p:spTgt spid="11">
                                            <p:txEl>
                                              <p:pRg st="3" end="3"/>
                                            </p:txEl>
                                          </p:spTgt>
                                        </p:tgtEl>
                                      </p:cBhvr>
                                    </p:animEffect>
                                  </p:childTnLst>
                                </p:cTn>
                              </p:par>
                              <p:par>
                                <p:cTn id="41" presetID="20" presetClass="entr" presetSubtype="0" fill="hold" nodeType="withEffect">
                                  <p:stCondLst>
                                    <p:cond delay="0"/>
                                  </p:stCondLst>
                                  <p:childTnLst>
                                    <p:set>
                                      <p:cBhvr>
                                        <p:cTn id="42" dur="1" fill="hold">
                                          <p:stCondLst>
                                            <p:cond delay="0"/>
                                          </p:stCondLst>
                                        </p:cTn>
                                        <p:tgtEl>
                                          <p:spTgt spid="11">
                                            <p:txEl>
                                              <p:pRg st="4" end="4"/>
                                            </p:txEl>
                                          </p:spTgt>
                                        </p:tgtEl>
                                        <p:attrNameLst>
                                          <p:attrName>style.visibility</p:attrName>
                                        </p:attrNameLst>
                                      </p:cBhvr>
                                      <p:to>
                                        <p:strVal val="visible"/>
                                      </p:to>
                                    </p:set>
                                    <p:animEffect transition="in" filter="wedge">
                                      <p:cBhvr>
                                        <p:cTn id="43" dur="2000"/>
                                        <p:tgtEl>
                                          <p:spTgt spid="11">
                                            <p:txEl>
                                              <p:pRg st="4" end="4"/>
                                            </p:txEl>
                                          </p:spTgt>
                                        </p:tgtEl>
                                      </p:cBhvr>
                                    </p:animEffect>
                                  </p:childTnLst>
                                </p:cTn>
                              </p:par>
                              <p:par>
                                <p:cTn id="44" presetID="20" presetClass="entr" presetSubtype="0" fill="hold" nodeType="withEffect">
                                  <p:stCondLst>
                                    <p:cond delay="0"/>
                                  </p:stCondLst>
                                  <p:childTnLst>
                                    <p:set>
                                      <p:cBhvr>
                                        <p:cTn id="45" dur="1" fill="hold">
                                          <p:stCondLst>
                                            <p:cond delay="0"/>
                                          </p:stCondLst>
                                        </p:cTn>
                                        <p:tgtEl>
                                          <p:spTgt spid="11">
                                            <p:txEl>
                                              <p:pRg st="5" end="5"/>
                                            </p:txEl>
                                          </p:spTgt>
                                        </p:tgtEl>
                                        <p:attrNameLst>
                                          <p:attrName>style.visibility</p:attrName>
                                        </p:attrNameLst>
                                      </p:cBhvr>
                                      <p:to>
                                        <p:strVal val="visible"/>
                                      </p:to>
                                    </p:set>
                                    <p:animEffect transition="in" filter="wedge">
                                      <p:cBhvr>
                                        <p:cTn id="46" dur="20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graphicFrame>
        <p:nvGraphicFramePr>
          <p:cNvPr id="7" name="表格 6"/>
          <p:cNvGraphicFramePr>
            <a:graphicFrameLocks noGrp="1"/>
          </p:cNvGraphicFramePr>
          <p:nvPr/>
        </p:nvGraphicFramePr>
        <p:xfrm>
          <a:off x="755576" y="2348880"/>
          <a:ext cx="7632848" cy="3291840"/>
        </p:xfrm>
        <a:graphic>
          <a:graphicData uri="http://schemas.openxmlformats.org/drawingml/2006/table">
            <a:tbl>
              <a:tblPr/>
              <a:tblGrid>
                <a:gridCol w="678475"/>
                <a:gridCol w="6954373"/>
              </a:tblGrid>
              <a:tr h="0">
                <a:tc gridSpan="2">
                  <a:txBody>
                    <a:bodyPr/>
                    <a:lstStyle/>
                    <a:p>
                      <a:pPr algn="ctr">
                        <a:lnSpc>
                          <a:spcPct val="150000"/>
                        </a:lnSpc>
                        <a:spcAft>
                          <a:spcPts val="0"/>
                        </a:spcAft>
                      </a:pPr>
                      <a:r>
                        <a:rPr lang="zh-CN" sz="2400" b="1" kern="100" dirty="0">
                          <a:solidFill>
                            <a:srgbClr val="000000"/>
                          </a:solidFill>
                          <a:latin typeface="微软雅黑" pitchFamily="34" charset="-122"/>
                          <a:ea typeface="微软雅黑" pitchFamily="34" charset="-122"/>
                          <a:cs typeface="Times New Roman"/>
                        </a:rPr>
                        <a:t>依依不舍　恋恋不舍</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hMerge="1">
                  <a:tcPr/>
                </a:tc>
              </a:tr>
              <a:tr h="0">
                <a:tc>
                  <a:txBody>
                    <a:bodyPr/>
                    <a:lstStyle/>
                    <a:p>
                      <a:pPr algn="ctr">
                        <a:lnSpc>
                          <a:spcPct val="150000"/>
                        </a:lnSpc>
                        <a:spcAft>
                          <a:spcPts val="0"/>
                        </a:spcAft>
                      </a:pPr>
                      <a:r>
                        <a:rPr lang="zh-CN" sz="2400" b="1" kern="100" dirty="0">
                          <a:solidFill>
                            <a:srgbClr val="000000"/>
                          </a:solidFill>
                          <a:latin typeface="微软雅黑" pitchFamily="34" charset="-122"/>
                          <a:ea typeface="微软雅黑" pitchFamily="34" charset="-122"/>
                          <a:cs typeface="Times New Roman"/>
                        </a:rPr>
                        <a:t>求同</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400" b="1" kern="100" dirty="0">
                          <a:solidFill>
                            <a:srgbClr val="000000"/>
                          </a:solidFill>
                          <a:latin typeface="微软雅黑" pitchFamily="34" charset="-122"/>
                          <a:ea typeface="微软雅黑" pitchFamily="34" charset="-122"/>
                          <a:cs typeface="Times New Roman"/>
                        </a:rPr>
                        <a:t>这两个成语都有“舍不得离开”的意思。</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0">
                <a:tc>
                  <a:txBody>
                    <a:bodyPr/>
                    <a:lstStyle/>
                    <a:p>
                      <a:pPr algn="ctr">
                        <a:lnSpc>
                          <a:spcPct val="150000"/>
                        </a:lnSpc>
                        <a:spcAft>
                          <a:spcPts val="0"/>
                        </a:spcAft>
                      </a:pPr>
                      <a:r>
                        <a:rPr lang="zh-CN" sz="2400" b="1" kern="100" dirty="0">
                          <a:solidFill>
                            <a:srgbClr val="000000"/>
                          </a:solidFill>
                          <a:latin typeface="微软雅黑" pitchFamily="34" charset="-122"/>
                          <a:ea typeface="微软雅黑" pitchFamily="34" charset="-122"/>
                          <a:cs typeface="Times New Roman"/>
                        </a:rPr>
                        <a:t>辨异</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400" b="1" kern="100" dirty="0">
                          <a:solidFill>
                            <a:srgbClr val="000000"/>
                          </a:solidFill>
                          <a:latin typeface="微软雅黑" pitchFamily="34" charset="-122"/>
                          <a:ea typeface="微软雅黑" pitchFamily="34" charset="-122"/>
                          <a:cs typeface="Times New Roman"/>
                        </a:rPr>
                        <a:t>“依依不舍”仅用于人。例句</a:t>
                      </a:r>
                      <a:r>
                        <a:rPr lang="en-US" sz="2400" b="1" kern="100" dirty="0">
                          <a:solidFill>
                            <a:srgbClr val="000000"/>
                          </a:solidFill>
                          <a:latin typeface="微软雅黑" pitchFamily="34" charset="-122"/>
                          <a:ea typeface="微软雅黑" pitchFamily="34" charset="-122"/>
                          <a:cs typeface="Times New Roman"/>
                        </a:rPr>
                        <a:t>:</a:t>
                      </a:r>
                      <a:r>
                        <a:rPr lang="zh-CN" sz="2400" b="1" kern="100" dirty="0">
                          <a:solidFill>
                            <a:srgbClr val="000000"/>
                          </a:solidFill>
                          <a:latin typeface="微软雅黑" pitchFamily="34" charset="-122"/>
                          <a:ea typeface="微软雅黑" pitchFamily="34" charset="-122"/>
                          <a:cs typeface="Times New Roman"/>
                        </a:rPr>
                        <a:t>我依依不舍地离开了这风景如画的地方。</a:t>
                      </a:r>
                      <a:endParaRPr lang="zh-CN" sz="2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zh-CN" sz="2400" b="1" kern="100" dirty="0">
                          <a:solidFill>
                            <a:srgbClr val="000000"/>
                          </a:solidFill>
                          <a:latin typeface="微软雅黑" pitchFamily="34" charset="-122"/>
                          <a:ea typeface="微软雅黑" pitchFamily="34" charset="-122"/>
                          <a:cs typeface="Times New Roman"/>
                        </a:rPr>
                        <a:t>“恋恋不舍”可用于人或地方。例句</a:t>
                      </a:r>
                      <a:r>
                        <a:rPr lang="en-US" sz="2400" b="1" kern="100" dirty="0">
                          <a:solidFill>
                            <a:srgbClr val="000000"/>
                          </a:solidFill>
                          <a:latin typeface="微软雅黑" pitchFamily="34" charset="-122"/>
                          <a:ea typeface="微软雅黑" pitchFamily="34" charset="-122"/>
                          <a:cs typeface="Times New Roman"/>
                        </a:rPr>
                        <a:t>:</a:t>
                      </a:r>
                      <a:r>
                        <a:rPr lang="zh-CN" sz="2400" b="1" kern="100" dirty="0">
                          <a:solidFill>
                            <a:srgbClr val="000000"/>
                          </a:solidFill>
                          <a:latin typeface="微软雅黑" pitchFamily="34" charset="-122"/>
                          <a:ea typeface="微软雅黑" pitchFamily="34" charset="-122"/>
                          <a:cs typeface="Times New Roman"/>
                        </a:rPr>
                        <a:t>他们恋恋不舍地把我们送出了很远很远。</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
        <p:nvSpPr>
          <p:cNvPr id="12289" name="Rectangle 1"/>
          <p:cNvSpPr>
            <a:spLocks noChangeArrowheads="1"/>
          </p:cNvSpPr>
          <p:nvPr/>
        </p:nvSpPr>
        <p:spPr bwMode="auto">
          <a:xfrm>
            <a:off x="827584" y="1628800"/>
            <a:ext cx="1723549"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成语辨析</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8673" name="Rectangle 1"/>
          <p:cNvSpPr>
            <a:spLocks noChangeArrowheads="1"/>
          </p:cNvSpPr>
          <p:nvPr/>
        </p:nvSpPr>
        <p:spPr bwMode="auto">
          <a:xfrm>
            <a:off x="539552" y="1340768"/>
            <a:ext cx="2308645"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重要词语释义</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难以置信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依依不舍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引颈受戮</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周道如砥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屹立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8674" name="Rectangle 2"/>
          <p:cNvSpPr>
            <a:spLocks noChangeArrowheads="1"/>
          </p:cNvSpPr>
          <p:nvPr/>
        </p:nvSpPr>
        <p:spPr bwMode="auto">
          <a:xfrm>
            <a:off x="1259632" y="1340768"/>
            <a:ext cx="7135287"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很难相信。</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非常留恋</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舍不得离开。</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伸长脖子等死。</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文中是形容公路的平坦</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畅通无阻。</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像山峰一样高耸而稳固地矗立</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比喻坚定不可动摇。</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7" name="对角圆角矩形 6"/>
          <p:cNvSpPr/>
          <p:nvPr/>
        </p:nvSpPr>
        <p:spPr>
          <a:xfrm>
            <a:off x="323528" y="1412776"/>
            <a:ext cx="8064896" cy="3960440"/>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673">
                                            <p:txEl>
                                              <p:pRg st="1" end="1"/>
                                            </p:txEl>
                                          </p:spTgt>
                                        </p:tgtEl>
                                        <p:attrNameLst>
                                          <p:attrName>style.visibility</p:attrName>
                                        </p:attrNameLst>
                                      </p:cBhvr>
                                      <p:to>
                                        <p:strVal val="visible"/>
                                      </p:to>
                                    </p:set>
                                    <p:animEffect transition="in" filter="diamond(in)">
                                      <p:cBhvr>
                                        <p:cTn id="7" dur="2000"/>
                                        <p:tgtEl>
                                          <p:spTgt spid="2867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674">
                                            <p:txEl>
                                              <p:pRg st="1" end="1"/>
                                            </p:txEl>
                                          </p:spTgt>
                                        </p:tgtEl>
                                        <p:attrNameLst>
                                          <p:attrName>style.visibility</p:attrName>
                                        </p:attrNameLst>
                                      </p:cBhvr>
                                      <p:to>
                                        <p:strVal val="visible"/>
                                      </p:to>
                                    </p:set>
                                    <p:anim calcmode="lin" valueType="num">
                                      <p:cBhvr additive="base">
                                        <p:cTn id="12"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8673">
                                            <p:txEl>
                                              <p:pRg st="2" end="2"/>
                                            </p:txEl>
                                          </p:spTgt>
                                        </p:tgtEl>
                                        <p:attrNameLst>
                                          <p:attrName>style.visibility</p:attrName>
                                        </p:attrNameLst>
                                      </p:cBhvr>
                                      <p:to>
                                        <p:strVal val="visible"/>
                                      </p:to>
                                    </p:set>
                                    <p:anim calcmode="lin" valueType="num">
                                      <p:cBhvr additive="base">
                                        <p:cTn id="18" dur="500" fill="hold"/>
                                        <p:tgtEl>
                                          <p:spTgt spid="2867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867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8674">
                                            <p:txEl>
                                              <p:pRg st="2" end="2"/>
                                            </p:txEl>
                                          </p:spTgt>
                                        </p:tgtEl>
                                        <p:attrNameLst>
                                          <p:attrName>style.visibility</p:attrName>
                                        </p:attrNameLst>
                                      </p:cBhvr>
                                      <p:to>
                                        <p:strVal val="visible"/>
                                      </p:to>
                                    </p:set>
                                    <p:anim calcmode="lin" valueType="num">
                                      <p:cBhvr additive="base">
                                        <p:cTn id="24" dur="500" fill="hold"/>
                                        <p:tgtEl>
                                          <p:spTgt spid="28674">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86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8673">
                                            <p:txEl>
                                              <p:pRg st="3" end="3"/>
                                            </p:txEl>
                                          </p:spTgt>
                                        </p:tgtEl>
                                        <p:attrNameLst>
                                          <p:attrName>style.visibility</p:attrName>
                                        </p:attrNameLst>
                                      </p:cBhvr>
                                      <p:to>
                                        <p:strVal val="visible"/>
                                      </p:to>
                                    </p:set>
                                    <p:anim calcmode="lin" valueType="num">
                                      <p:cBhvr additive="base">
                                        <p:cTn id="30" dur="500" fill="hold"/>
                                        <p:tgtEl>
                                          <p:spTgt spid="2867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867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8674">
                                            <p:txEl>
                                              <p:pRg st="3" end="3"/>
                                            </p:txEl>
                                          </p:spTgt>
                                        </p:tgtEl>
                                        <p:attrNameLst>
                                          <p:attrName>style.visibility</p:attrName>
                                        </p:attrNameLst>
                                      </p:cBhvr>
                                      <p:to>
                                        <p:strVal val="visible"/>
                                      </p:to>
                                    </p:set>
                                    <p:anim calcmode="lin" valueType="num">
                                      <p:cBhvr additive="base">
                                        <p:cTn id="36" dur="500" fill="hold"/>
                                        <p:tgtEl>
                                          <p:spTgt spid="28674">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867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8673">
                                            <p:txEl>
                                              <p:pRg st="4" end="4"/>
                                            </p:txEl>
                                          </p:spTgt>
                                        </p:tgtEl>
                                        <p:attrNameLst>
                                          <p:attrName>style.visibility</p:attrName>
                                        </p:attrNameLst>
                                      </p:cBhvr>
                                      <p:to>
                                        <p:strVal val="visible"/>
                                      </p:to>
                                    </p:set>
                                    <p:anim calcmode="lin" valueType="num">
                                      <p:cBhvr additive="base">
                                        <p:cTn id="42" dur="500" fill="hold"/>
                                        <p:tgtEl>
                                          <p:spTgt spid="2867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867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8674">
                                            <p:txEl>
                                              <p:pRg st="4" end="4"/>
                                            </p:txEl>
                                          </p:spTgt>
                                        </p:tgtEl>
                                        <p:attrNameLst>
                                          <p:attrName>style.visibility</p:attrName>
                                        </p:attrNameLst>
                                      </p:cBhvr>
                                      <p:to>
                                        <p:strVal val="visible"/>
                                      </p:to>
                                    </p:set>
                                    <p:anim calcmode="lin" valueType="num">
                                      <p:cBhvr additive="base">
                                        <p:cTn id="48" dur="500" fill="hold"/>
                                        <p:tgtEl>
                                          <p:spTgt spid="28674">
                                            <p:txEl>
                                              <p:pRg st="4" end="4"/>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867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8673">
                                            <p:txEl>
                                              <p:pRg st="5" end="5"/>
                                            </p:txEl>
                                          </p:spTgt>
                                        </p:tgtEl>
                                        <p:attrNameLst>
                                          <p:attrName>style.visibility</p:attrName>
                                        </p:attrNameLst>
                                      </p:cBhvr>
                                      <p:to>
                                        <p:strVal val="visible"/>
                                      </p:to>
                                    </p:set>
                                    <p:anim calcmode="lin" valueType="num">
                                      <p:cBhvr additive="base">
                                        <p:cTn id="54" dur="500" fill="hold"/>
                                        <p:tgtEl>
                                          <p:spTgt spid="28673">
                                            <p:txEl>
                                              <p:pRg st="5" end="5"/>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2867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8674">
                                            <p:txEl>
                                              <p:pRg st="5" end="5"/>
                                            </p:txEl>
                                          </p:spTgt>
                                        </p:tgtEl>
                                        <p:attrNameLst>
                                          <p:attrName>style.visibility</p:attrName>
                                        </p:attrNameLst>
                                      </p:cBhvr>
                                      <p:to>
                                        <p:strVal val="visible"/>
                                      </p:to>
                                    </p:set>
                                    <p:anim calcmode="lin" valueType="num">
                                      <p:cBhvr additive="base">
                                        <p:cTn id="60" dur="500" fill="hold"/>
                                        <p:tgtEl>
                                          <p:spTgt spid="28674">
                                            <p:txEl>
                                              <p:pRg st="5" end="5"/>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867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6625" name="Rectangle 1"/>
          <p:cNvSpPr>
            <a:spLocks noChangeArrowheads="1"/>
          </p:cNvSpPr>
          <p:nvPr/>
        </p:nvSpPr>
        <p:spPr bwMode="auto">
          <a:xfrm>
            <a:off x="899592" y="1484784"/>
            <a:ext cx="1595309" cy="424731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焦躁恼怒</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掩覆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嚼碎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豁然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紊乱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落幕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徒劳无用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6626" name="Rectangle 2"/>
          <p:cNvSpPr>
            <a:spLocks noChangeArrowheads="1"/>
          </p:cNvSpPr>
          <p:nvPr/>
        </p:nvSpPr>
        <p:spPr bwMode="auto">
          <a:xfrm>
            <a:off x="1259632" y="1484784"/>
            <a:ext cx="4334841" cy="424731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因焦急烦躁而发怒。</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遮掩覆盖。</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用牙齿把食物切碎、磨碎。</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形容开阔或通达。</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杂乱</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纷乱。</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闭幕。</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白费力气</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没有用处。</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7" name="对角圆角矩形 6"/>
          <p:cNvSpPr/>
          <p:nvPr/>
        </p:nvSpPr>
        <p:spPr>
          <a:xfrm>
            <a:off x="539552" y="1484784"/>
            <a:ext cx="7848872" cy="4248472"/>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6625">
                                            <p:txEl>
                                              <p:pRg st="0" end="0"/>
                                            </p:txEl>
                                          </p:spTgt>
                                        </p:tgtEl>
                                        <p:attrNameLst>
                                          <p:attrName>style.visibility</p:attrName>
                                        </p:attrNameLst>
                                      </p:cBhvr>
                                      <p:to>
                                        <p:strVal val="visible"/>
                                      </p:to>
                                    </p:set>
                                    <p:animEffect transition="in" filter="wedge">
                                      <p:cBhvr>
                                        <p:cTn id="7" dur="2000"/>
                                        <p:tgtEl>
                                          <p:spTgt spid="266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626">
                                            <p:txEl>
                                              <p:pRg st="0" end="0"/>
                                            </p:txEl>
                                          </p:spTgt>
                                        </p:tgtEl>
                                        <p:attrNameLst>
                                          <p:attrName>style.visibility</p:attrName>
                                        </p:attrNameLst>
                                      </p:cBhvr>
                                      <p:to>
                                        <p:strVal val="visible"/>
                                      </p:to>
                                    </p:set>
                                    <p:anim calcmode="lin" valueType="num">
                                      <p:cBhvr additive="base">
                                        <p:cTn id="12" dur="500" fill="hold"/>
                                        <p:tgtEl>
                                          <p:spTgt spid="2662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66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6625">
                                            <p:txEl>
                                              <p:pRg st="1" end="1"/>
                                            </p:txEl>
                                          </p:spTgt>
                                        </p:tgtEl>
                                        <p:attrNameLst>
                                          <p:attrName>style.visibility</p:attrName>
                                        </p:attrNameLst>
                                      </p:cBhvr>
                                      <p:to>
                                        <p:strVal val="visible"/>
                                      </p:to>
                                    </p:set>
                                    <p:anim calcmode="lin" valueType="num">
                                      <p:cBhvr additive="base">
                                        <p:cTn id="18" dur="500" fill="hold"/>
                                        <p:tgtEl>
                                          <p:spTgt spid="2662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66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6626">
                                            <p:txEl>
                                              <p:pRg st="1" end="1"/>
                                            </p:txEl>
                                          </p:spTgt>
                                        </p:tgtEl>
                                        <p:attrNameLst>
                                          <p:attrName>style.visibility</p:attrName>
                                        </p:attrNameLst>
                                      </p:cBhvr>
                                      <p:to>
                                        <p:strVal val="visible"/>
                                      </p:to>
                                    </p:set>
                                    <p:anim calcmode="lin" valueType="num">
                                      <p:cBhvr additive="base">
                                        <p:cTn id="24" dur="500" fill="hold"/>
                                        <p:tgtEl>
                                          <p:spTgt spid="26626">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66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6625">
                                            <p:txEl>
                                              <p:pRg st="2" end="2"/>
                                            </p:txEl>
                                          </p:spTgt>
                                        </p:tgtEl>
                                        <p:attrNameLst>
                                          <p:attrName>style.visibility</p:attrName>
                                        </p:attrNameLst>
                                      </p:cBhvr>
                                      <p:to>
                                        <p:strVal val="visible"/>
                                      </p:to>
                                    </p:set>
                                    <p:anim calcmode="lin" valueType="num">
                                      <p:cBhvr additive="base">
                                        <p:cTn id="30" dur="500" fill="hold"/>
                                        <p:tgtEl>
                                          <p:spTgt spid="26625">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662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6626">
                                            <p:txEl>
                                              <p:pRg st="2" end="2"/>
                                            </p:txEl>
                                          </p:spTgt>
                                        </p:tgtEl>
                                        <p:attrNameLst>
                                          <p:attrName>style.visibility</p:attrName>
                                        </p:attrNameLst>
                                      </p:cBhvr>
                                      <p:to>
                                        <p:strVal val="visible"/>
                                      </p:to>
                                    </p:set>
                                    <p:anim calcmode="lin" valueType="num">
                                      <p:cBhvr additive="base">
                                        <p:cTn id="36" dur="500" fill="hold"/>
                                        <p:tgtEl>
                                          <p:spTgt spid="26626">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66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nodeType="clickEffect">
                                  <p:stCondLst>
                                    <p:cond delay="0"/>
                                  </p:stCondLst>
                                  <p:childTnLst>
                                    <p:set>
                                      <p:cBhvr>
                                        <p:cTn id="41" dur="1" fill="hold">
                                          <p:stCondLst>
                                            <p:cond delay="0"/>
                                          </p:stCondLst>
                                        </p:cTn>
                                        <p:tgtEl>
                                          <p:spTgt spid="26625">
                                            <p:txEl>
                                              <p:pRg st="3" end="3"/>
                                            </p:txEl>
                                          </p:spTgt>
                                        </p:tgtEl>
                                        <p:attrNameLst>
                                          <p:attrName>style.visibility</p:attrName>
                                        </p:attrNameLst>
                                      </p:cBhvr>
                                      <p:to>
                                        <p:strVal val="visible"/>
                                      </p:to>
                                    </p:set>
                                    <p:animEffect transition="in" filter="wedge">
                                      <p:cBhvr>
                                        <p:cTn id="42" dur="2000"/>
                                        <p:tgtEl>
                                          <p:spTgt spid="2662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nodeType="clickEffect">
                                  <p:stCondLst>
                                    <p:cond delay="0"/>
                                  </p:stCondLst>
                                  <p:childTnLst>
                                    <p:set>
                                      <p:cBhvr>
                                        <p:cTn id="46" dur="1" fill="hold">
                                          <p:stCondLst>
                                            <p:cond delay="0"/>
                                          </p:stCondLst>
                                        </p:cTn>
                                        <p:tgtEl>
                                          <p:spTgt spid="26626">
                                            <p:txEl>
                                              <p:pRg st="3" end="3"/>
                                            </p:txEl>
                                          </p:spTgt>
                                        </p:tgtEl>
                                        <p:attrNameLst>
                                          <p:attrName>style.visibility</p:attrName>
                                        </p:attrNameLst>
                                      </p:cBhvr>
                                      <p:to>
                                        <p:strVal val="visible"/>
                                      </p:to>
                                    </p:set>
                                    <p:animEffect transition="in" filter="wedge">
                                      <p:cBhvr>
                                        <p:cTn id="47" dur="2000"/>
                                        <p:tgtEl>
                                          <p:spTgt spid="26626">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0" presetClass="entr" presetSubtype="0" fill="hold" nodeType="clickEffect">
                                  <p:stCondLst>
                                    <p:cond delay="0"/>
                                  </p:stCondLst>
                                  <p:childTnLst>
                                    <p:set>
                                      <p:cBhvr>
                                        <p:cTn id="51" dur="1" fill="hold">
                                          <p:stCondLst>
                                            <p:cond delay="0"/>
                                          </p:stCondLst>
                                        </p:cTn>
                                        <p:tgtEl>
                                          <p:spTgt spid="26625">
                                            <p:txEl>
                                              <p:pRg st="4" end="4"/>
                                            </p:txEl>
                                          </p:spTgt>
                                        </p:tgtEl>
                                        <p:attrNameLst>
                                          <p:attrName>style.visibility</p:attrName>
                                        </p:attrNameLst>
                                      </p:cBhvr>
                                      <p:to>
                                        <p:strVal val="visible"/>
                                      </p:to>
                                    </p:set>
                                    <p:animEffect transition="in" filter="wedge">
                                      <p:cBhvr>
                                        <p:cTn id="52" dur="2000"/>
                                        <p:tgtEl>
                                          <p:spTgt spid="26625">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0" presetClass="entr" presetSubtype="0" fill="hold" nodeType="clickEffect">
                                  <p:stCondLst>
                                    <p:cond delay="0"/>
                                  </p:stCondLst>
                                  <p:childTnLst>
                                    <p:set>
                                      <p:cBhvr>
                                        <p:cTn id="56" dur="1" fill="hold">
                                          <p:stCondLst>
                                            <p:cond delay="0"/>
                                          </p:stCondLst>
                                        </p:cTn>
                                        <p:tgtEl>
                                          <p:spTgt spid="26626">
                                            <p:txEl>
                                              <p:pRg st="4" end="4"/>
                                            </p:txEl>
                                          </p:spTgt>
                                        </p:tgtEl>
                                        <p:attrNameLst>
                                          <p:attrName>style.visibility</p:attrName>
                                        </p:attrNameLst>
                                      </p:cBhvr>
                                      <p:to>
                                        <p:strVal val="visible"/>
                                      </p:to>
                                    </p:set>
                                    <p:animEffect transition="in" filter="wedge">
                                      <p:cBhvr>
                                        <p:cTn id="57" dur="2000"/>
                                        <p:tgtEl>
                                          <p:spTgt spid="26626">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0" presetClass="entr" presetSubtype="0" fill="hold" nodeType="clickEffect">
                                  <p:stCondLst>
                                    <p:cond delay="0"/>
                                  </p:stCondLst>
                                  <p:childTnLst>
                                    <p:set>
                                      <p:cBhvr>
                                        <p:cTn id="61" dur="1" fill="hold">
                                          <p:stCondLst>
                                            <p:cond delay="0"/>
                                          </p:stCondLst>
                                        </p:cTn>
                                        <p:tgtEl>
                                          <p:spTgt spid="26625">
                                            <p:txEl>
                                              <p:pRg st="5" end="5"/>
                                            </p:txEl>
                                          </p:spTgt>
                                        </p:tgtEl>
                                        <p:attrNameLst>
                                          <p:attrName>style.visibility</p:attrName>
                                        </p:attrNameLst>
                                      </p:cBhvr>
                                      <p:to>
                                        <p:strVal val="visible"/>
                                      </p:to>
                                    </p:set>
                                    <p:animEffect transition="in" filter="wedge">
                                      <p:cBhvr>
                                        <p:cTn id="62" dur="2000"/>
                                        <p:tgtEl>
                                          <p:spTgt spid="26625">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0" presetClass="entr" presetSubtype="0" fill="hold" nodeType="clickEffect">
                                  <p:stCondLst>
                                    <p:cond delay="0"/>
                                  </p:stCondLst>
                                  <p:childTnLst>
                                    <p:set>
                                      <p:cBhvr>
                                        <p:cTn id="66" dur="1" fill="hold">
                                          <p:stCondLst>
                                            <p:cond delay="0"/>
                                          </p:stCondLst>
                                        </p:cTn>
                                        <p:tgtEl>
                                          <p:spTgt spid="26626">
                                            <p:txEl>
                                              <p:pRg st="5" end="5"/>
                                            </p:txEl>
                                          </p:spTgt>
                                        </p:tgtEl>
                                        <p:attrNameLst>
                                          <p:attrName>style.visibility</p:attrName>
                                        </p:attrNameLst>
                                      </p:cBhvr>
                                      <p:to>
                                        <p:strVal val="visible"/>
                                      </p:to>
                                    </p:set>
                                    <p:animEffect transition="in" filter="wedge">
                                      <p:cBhvr>
                                        <p:cTn id="67" dur="2000"/>
                                        <p:tgtEl>
                                          <p:spTgt spid="26626">
                                            <p:txEl>
                                              <p:pRg st="5" end="5"/>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0" presetClass="entr" presetSubtype="0" fill="hold" nodeType="clickEffect">
                                  <p:stCondLst>
                                    <p:cond delay="0"/>
                                  </p:stCondLst>
                                  <p:childTnLst>
                                    <p:set>
                                      <p:cBhvr>
                                        <p:cTn id="71" dur="1" fill="hold">
                                          <p:stCondLst>
                                            <p:cond delay="0"/>
                                          </p:stCondLst>
                                        </p:cTn>
                                        <p:tgtEl>
                                          <p:spTgt spid="26625">
                                            <p:txEl>
                                              <p:pRg st="6" end="6"/>
                                            </p:txEl>
                                          </p:spTgt>
                                        </p:tgtEl>
                                        <p:attrNameLst>
                                          <p:attrName>style.visibility</p:attrName>
                                        </p:attrNameLst>
                                      </p:cBhvr>
                                      <p:to>
                                        <p:strVal val="visible"/>
                                      </p:to>
                                    </p:set>
                                    <p:animEffect transition="in" filter="wedge">
                                      <p:cBhvr>
                                        <p:cTn id="72" dur="2000"/>
                                        <p:tgtEl>
                                          <p:spTgt spid="26625">
                                            <p:txEl>
                                              <p:pRg st="6" end="6"/>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0" presetClass="entr" presetSubtype="0" fill="hold" nodeType="clickEffect">
                                  <p:stCondLst>
                                    <p:cond delay="0"/>
                                  </p:stCondLst>
                                  <p:childTnLst>
                                    <p:set>
                                      <p:cBhvr>
                                        <p:cTn id="76" dur="1" fill="hold">
                                          <p:stCondLst>
                                            <p:cond delay="0"/>
                                          </p:stCondLst>
                                        </p:cTn>
                                        <p:tgtEl>
                                          <p:spTgt spid="26626">
                                            <p:txEl>
                                              <p:pRg st="6" end="6"/>
                                            </p:txEl>
                                          </p:spTgt>
                                        </p:tgtEl>
                                        <p:attrNameLst>
                                          <p:attrName>style.visibility</p:attrName>
                                        </p:attrNameLst>
                                      </p:cBhvr>
                                      <p:to>
                                        <p:strVal val="visible"/>
                                      </p:to>
                                    </p:set>
                                    <p:animEffect transition="in" filter="wedge">
                                      <p:cBhvr>
                                        <p:cTn id="77" dur="2000"/>
                                        <p:tgtEl>
                                          <p:spTgt spid="2662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作家作品</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7649" name="Picture 1" descr="C:\Users\Administrator\Desktop\不要删\课件图片\画轴\QQ截图20160928102541.png"/>
          <p:cNvPicPr>
            <a:picLocks noChangeAspect="1" noChangeArrowheads="1"/>
          </p:cNvPicPr>
          <p:nvPr/>
        </p:nvPicPr>
        <p:blipFill>
          <a:blip r:embed="rId2" cstate="print"/>
          <a:srcRect/>
          <a:stretch>
            <a:fillRect/>
          </a:stretch>
        </p:blipFill>
        <p:spPr bwMode="auto">
          <a:xfrm>
            <a:off x="539552" y="1628800"/>
            <a:ext cx="7776864" cy="4032448"/>
          </a:xfrm>
          <a:prstGeom prst="rect">
            <a:avLst/>
          </a:prstGeom>
          <a:noFill/>
        </p:spPr>
      </p:pic>
      <p:sp>
        <p:nvSpPr>
          <p:cNvPr id="27650" name="Rectangle 2"/>
          <p:cNvSpPr>
            <a:spLocks noChangeArrowheads="1"/>
          </p:cNvSpPr>
          <p:nvPr/>
        </p:nvSpPr>
        <p:spPr bwMode="auto">
          <a:xfrm>
            <a:off x="1259632" y="2492896"/>
            <a:ext cx="4801314" cy="230832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王鼎钧</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1925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著名的</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散文家。主要的散文作品有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生观察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长短调</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世事与棋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情人眼</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灵感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7" name="3image3.jpg" descr="id:2147500113;FounderCES"/>
          <p:cNvPicPr/>
          <p:nvPr/>
        </p:nvPicPr>
        <p:blipFill>
          <a:blip r:embed="rId3" cstate="print"/>
          <a:stretch>
            <a:fillRect/>
          </a:stretch>
        </p:blipFill>
        <p:spPr>
          <a:xfrm>
            <a:off x="5940152" y="2852936"/>
            <a:ext cx="1512168" cy="17266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heckerboard(across)">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理解文题</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0241" name="Picture 1" descr="C:\Users\Administrator\Desktop\不要删\课件图片\画轴\untitled_副本.bmp"/>
          <p:cNvPicPr>
            <a:picLocks noChangeAspect="1" noChangeArrowheads="1"/>
          </p:cNvPicPr>
          <p:nvPr/>
        </p:nvPicPr>
        <p:blipFill>
          <a:blip r:embed="rId2" cstate="print">
            <a:clrChange>
              <a:clrFrom>
                <a:srgbClr val="000000"/>
              </a:clrFrom>
              <a:clrTo>
                <a:srgbClr val="000000">
                  <a:alpha val="0"/>
                </a:srgbClr>
              </a:clrTo>
            </a:clrChange>
          </a:blip>
          <a:srcRect/>
          <a:stretch>
            <a:fillRect/>
          </a:stretch>
        </p:blipFill>
        <p:spPr bwMode="auto">
          <a:xfrm>
            <a:off x="683568" y="1484784"/>
            <a:ext cx="7920880" cy="9806018"/>
          </a:xfrm>
          <a:prstGeom prst="rect">
            <a:avLst/>
          </a:prstGeom>
          <a:noFill/>
        </p:spPr>
      </p:pic>
      <p:sp>
        <p:nvSpPr>
          <p:cNvPr id="10242" name="Rectangle 2"/>
          <p:cNvSpPr>
            <a:spLocks noChangeArrowheads="1"/>
          </p:cNvSpPr>
          <p:nvPr/>
        </p:nvSpPr>
        <p:spPr bwMode="auto">
          <a:xfrm>
            <a:off x="2051720" y="2708920"/>
            <a:ext cx="5328592"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题目中的“那”为指示代词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指代</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比较远的人或物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预示树与人之间的距离很远。“树”点明了文章的描述对象。从阅读角度看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那树”有悬念效果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作者为何要写树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那树”到底怎么了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diamond(in)">
                                      <p:cBhvr>
                                        <p:cTn id="7" dur="2000"/>
                                        <p:tgtEl>
                                          <p:spTgt spid="10242">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0242">
                                            <p:txEl>
                                              <p:pRg st="1" end="1"/>
                                            </p:txEl>
                                          </p:spTgt>
                                        </p:tgtEl>
                                        <p:attrNameLst>
                                          <p:attrName>style.visibility</p:attrName>
                                        </p:attrNameLst>
                                      </p:cBhvr>
                                      <p:to>
                                        <p:strVal val="visible"/>
                                      </p:to>
                                    </p:set>
                                    <p:animEffect transition="in" filter="diamond(in)">
                                      <p:cBhvr>
                                        <p:cTn id="10" dur="2000"/>
                                        <p:tgtEl>
                                          <p:spTgt spid="102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创作背景</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9217" name="Rectangle 1"/>
          <p:cNvSpPr>
            <a:spLocks noChangeArrowheads="1"/>
          </p:cNvSpPr>
          <p:nvPr/>
        </p:nvSpPr>
        <p:spPr bwMode="auto">
          <a:xfrm>
            <a:off x="539552" y="1412776"/>
            <a:ext cx="8064896" cy="445904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现代科技的高速发展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使人与自然的距离愈来愈远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科学技术正在以与自身发展的同步速度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剥离着人类生活的最后一层诗意。尽管有些人把这种遗憾当作守旧、闭塞</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甚至愚昧地去嘲弄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也只有现代人在不断开拓的同时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才会用各种方式表达着自己的这种困惑和不安。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是作者通过“立在那条路边上已经很久很久”的老树的最后遭遇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向人们展示了人类发展与自然环境保护之间难以调和的矛盾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展示了作者的焦虑和不安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笔法细腻朴实</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感情深挚凝重。</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6" name="对角圆角矩形 5"/>
          <p:cNvSpPr/>
          <p:nvPr/>
        </p:nvSpPr>
        <p:spPr>
          <a:xfrm>
            <a:off x="395536" y="1484784"/>
            <a:ext cx="8280920" cy="4464496"/>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7">
                                            <p:txEl>
                                              <p:pRg st="0" end="0"/>
                                            </p:txEl>
                                          </p:spTgt>
                                        </p:tgtEl>
                                        <p:attrNameLst>
                                          <p:attrName>style.visibility</p:attrName>
                                        </p:attrNameLst>
                                      </p:cBhvr>
                                      <p:to>
                                        <p:strVal val="visible"/>
                                      </p:to>
                                    </p:set>
                                    <p:anim calcmode="lin" valueType="num">
                                      <p:cBhvr additive="base">
                                        <p:cTn id="7" dur="500" fill="hold"/>
                                        <p:tgtEl>
                                          <p:spTgt spid="92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5324</Words>
  <Application>Kingsoft Office WPP</Application>
  <PresentationFormat>全屏显示(4:3)</PresentationFormat>
  <Paragraphs>288</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2015-11-21T07:20:00Z</dcterms:created>
  <dcterms:modified xsi:type="dcterms:W3CDTF">2017-02-07T07:29:09Z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语文备课大师【全免费】</vt:lpwstr>
  </property>
</Properties>
</file>