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7" r:id="rId2"/>
    <p:sldMasterId id="2147483683" r:id="rId3"/>
  </p:sldMasterIdLst>
  <p:notesMasterIdLst>
    <p:notesMasterId r:id="rId55"/>
  </p:notesMasterIdLst>
  <p:handoutMasterIdLst>
    <p:handoutMasterId r:id="rId56"/>
  </p:handoutMasterIdLst>
  <p:sldIdLst>
    <p:sldId id="580" r:id="rId4"/>
    <p:sldId id="1078" r:id="rId5"/>
    <p:sldId id="523" r:id="rId6"/>
    <p:sldId id="1032" r:id="rId7"/>
    <p:sldId id="1077" r:id="rId8"/>
    <p:sldId id="632" r:id="rId9"/>
    <p:sldId id="634" r:id="rId10"/>
    <p:sldId id="1079" r:id="rId11"/>
    <p:sldId id="1080" r:id="rId12"/>
    <p:sldId id="748" r:id="rId13"/>
    <p:sldId id="1081" r:id="rId14"/>
    <p:sldId id="925" r:id="rId15"/>
    <p:sldId id="996" r:id="rId16"/>
    <p:sldId id="1024" r:id="rId17"/>
    <p:sldId id="639" r:id="rId18"/>
    <p:sldId id="997" r:id="rId19"/>
    <p:sldId id="926" r:id="rId20"/>
    <p:sldId id="922" r:id="rId21"/>
    <p:sldId id="941" r:id="rId22"/>
    <p:sldId id="928" r:id="rId23"/>
    <p:sldId id="998" r:id="rId24"/>
    <p:sldId id="1033" r:id="rId25"/>
    <p:sldId id="1010" r:id="rId26"/>
    <p:sldId id="1025" r:id="rId27"/>
    <p:sldId id="1082" r:id="rId28"/>
    <p:sldId id="1036" r:id="rId29"/>
    <p:sldId id="1014" r:id="rId30"/>
    <p:sldId id="1037" r:id="rId31"/>
    <p:sldId id="1029" r:id="rId32"/>
    <p:sldId id="1038" r:id="rId33"/>
    <p:sldId id="1039" r:id="rId34"/>
    <p:sldId id="1083" r:id="rId35"/>
    <p:sldId id="1040" r:id="rId36"/>
    <p:sldId id="1084" r:id="rId37"/>
    <p:sldId id="1041" r:id="rId38"/>
    <p:sldId id="1011" r:id="rId39"/>
    <p:sldId id="1042" r:id="rId40"/>
    <p:sldId id="1043" r:id="rId41"/>
    <p:sldId id="1044" r:id="rId42"/>
    <p:sldId id="1085" r:id="rId43"/>
    <p:sldId id="994" r:id="rId44"/>
    <p:sldId id="1086" r:id="rId45"/>
    <p:sldId id="1087" r:id="rId46"/>
    <p:sldId id="1076" r:id="rId47"/>
    <p:sldId id="936" r:id="rId48"/>
    <p:sldId id="937" r:id="rId49"/>
    <p:sldId id="938" r:id="rId50"/>
    <p:sldId id="1045" r:id="rId51"/>
    <p:sldId id="939" r:id="rId52"/>
    <p:sldId id="1028" r:id="rId53"/>
    <p:sldId id="1047" r:id="rId54"/>
  </p:sldIdLst>
  <p:sldSz cx="9144000" cy="5143500" type="screen16x9"/>
  <p:notesSz cx="6858000" cy="9144000"/>
  <p:embeddedFontLst>
    <p:embeddedFont>
      <p:font typeface="微软雅黑" pitchFamily="34" charset="-122"/>
      <p:regular r:id="rId57"/>
      <p:bold r:id="rId58"/>
    </p:embeddedFont>
    <p:embeddedFont>
      <p:font typeface="楷体" pitchFamily="49" charset="-122"/>
      <p:regular r:id="rId59"/>
    </p:embeddedFont>
    <p:embeddedFont>
      <p:font typeface="黑体" pitchFamily="49" charset="-122"/>
      <p:regular r:id="rId60"/>
    </p:embeddedFont>
    <p:embeddedFont>
      <p:font typeface="幼圆" charset="-122"/>
      <p:regular r:id="rId61"/>
    </p:embeddedFont>
    <p:embeddedFont>
      <p:font typeface="仿宋" pitchFamily="49" charset="-122"/>
      <p:regular r:id="rId62"/>
    </p:embeddedFont>
    <p:embeddedFont>
      <p:font typeface="Tahoma" pitchFamily="34" charset="0"/>
      <p:regular r:id="rId63"/>
      <p:bold r:id="rId64"/>
    </p:embeddedFont>
    <p:embeddedFont>
      <p:font typeface="Calibri" pitchFamily="34" charset="0"/>
      <p:regular r:id="rId65"/>
      <p:bold r:id="rId66"/>
      <p:italic r:id="rId67"/>
      <p:boldItalic r:id="rId68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B050"/>
    <a:srgbClr val="0000FF"/>
    <a:srgbClr val="FF0000"/>
    <a:srgbClr val="FFFFFF"/>
    <a:srgbClr val="D60093"/>
    <a:srgbClr val="FF00FF"/>
    <a:srgbClr val="F8324E"/>
    <a:srgbClr val="AAF208"/>
    <a:srgbClr val="FF6600"/>
    <a:srgbClr val="A3830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7" autoAdjust="0"/>
    <p:restoredTop sz="94660"/>
  </p:normalViewPr>
  <p:slideViewPr>
    <p:cSldViewPr>
      <p:cViewPr>
        <p:scale>
          <a:sx n="100" d="100"/>
          <a:sy n="100" d="100"/>
        </p:scale>
        <p:origin x="-624" y="-72"/>
      </p:cViewPr>
      <p:guideLst>
        <p:guide orient="horz" pos="3162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48" d="100"/>
          <a:sy n="48" d="100"/>
        </p:scale>
        <p:origin x="-2562" y="-108"/>
      </p:cViewPr>
      <p:guideLst>
        <p:guide orient="horz" pos="3075"/>
        <p:guide pos="2255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notesMaster" Target="notesMasters/notesMaster1.xml"/><Relationship Id="rId63" Type="http://schemas.openxmlformats.org/officeDocument/2006/relationships/font" Target="fonts/font7.fntdata"/><Relationship Id="rId68" Type="http://schemas.openxmlformats.org/officeDocument/2006/relationships/font" Target="fonts/font12.fntdata"/><Relationship Id="rId7" Type="http://schemas.openxmlformats.org/officeDocument/2006/relationships/slide" Target="slides/slide4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font" Target="fonts/font2.fntdata"/><Relationship Id="rId66" Type="http://schemas.openxmlformats.org/officeDocument/2006/relationships/font" Target="fonts/font10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font" Target="fonts/font1.fntdata"/><Relationship Id="rId61" Type="http://schemas.openxmlformats.org/officeDocument/2006/relationships/font" Target="fonts/font5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font" Target="fonts/font4.fntdata"/><Relationship Id="rId65" Type="http://schemas.openxmlformats.org/officeDocument/2006/relationships/font" Target="fonts/font9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handoutMaster" Target="handoutMasters/handoutMaster1.xml"/><Relationship Id="rId64" Type="http://schemas.openxmlformats.org/officeDocument/2006/relationships/font" Target="fonts/font8.fntdata"/><Relationship Id="rId69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font" Target="fonts/font3.fntdata"/><Relationship Id="rId67" Type="http://schemas.openxmlformats.org/officeDocument/2006/relationships/font" Target="fonts/font11.fntdata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font" Target="fonts/font6.fntdata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1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1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6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6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4" y="204789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7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4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2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6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1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E014346E-DEDF-498A-AF7D-A9D39D4BEE6B}" type="datetimeFigureOut">
              <a:rPr lang="zh-CN" altLang="en-US" smtClean="0">
                <a:solidFill>
                  <a:prstClr val="black"/>
                </a:solidFill>
              </a:rPr>
              <a:pPr/>
              <a:t>2019/1/21 Monday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fld id="{FE4AC913-6F29-404C-9ADF-29251873EBE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21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32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28" Type="http://schemas.openxmlformats.org/officeDocument/2006/relationships/image" Target="../media/image3.png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Relationship Id="rId27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37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3" name="矩形 2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10"/>
            <p:cNvSpPr txBox="1"/>
            <p:nvPr userDrawn="1"/>
          </p:nvSpPr>
          <p:spPr>
            <a:xfrm>
              <a:off x="193237" y="92978"/>
              <a:ext cx="132207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7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  伊索寓言三则</a:t>
              </a:r>
              <a:endParaRPr kumimoji="1" lang="en-US" altLang="zh-CN" sz="1200" dirty="0">
                <a:latin typeface="Heiti SC Light" panose="02000000000000000000" pitchFamily="2" charset="-128"/>
                <a:ea typeface="Heiti SC Light" panose="02000000000000000000" pitchFamily="2" charset="-128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0" cstate="print">
            <a:lum bright="6000" contrast="12000"/>
          </a:blip>
          <a:srcRect t="64532" b="18194"/>
          <a:stretch>
            <a:fillRect/>
          </a:stretch>
        </p:blipFill>
        <p:spPr>
          <a:xfrm>
            <a:off x="0" y="4608830"/>
            <a:ext cx="9138920" cy="5429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-1"/>
            <a:ext cx="9144000" cy="5143499"/>
            <a:chOff x="0" y="-1"/>
            <a:chExt cx="9144000" cy="514349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5422"/>
            <a:stretch>
              <a:fillRect/>
            </a:stretch>
          </p:blipFill>
          <p:spPr>
            <a:xfrm flipH="1" flipV="1">
              <a:off x="0" y="-1"/>
              <a:ext cx="9144000" cy="51434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4514192"/>
              <a:ext cx="9144000" cy="629306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  <p:sldLayoutId id="2147483680" r:id="rId23"/>
    <p:sldLayoutId id="2147483681" r:id="rId24"/>
    <p:sldLayoutId id="2147483682" r:id="rId2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3" name="矩形 2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10"/>
            <p:cNvSpPr txBox="1"/>
            <p:nvPr userDrawn="1"/>
          </p:nvSpPr>
          <p:spPr>
            <a:xfrm>
              <a:off x="193237" y="92978"/>
              <a:ext cx="132207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7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  伊索寓言三则</a:t>
              </a:r>
              <a:endParaRPr kumimoji="1" lang="en-US" altLang="zh-CN" sz="1200" dirty="0">
                <a:latin typeface="Heiti SC Light" panose="02000000000000000000" pitchFamily="2" charset="-128"/>
                <a:ea typeface="Heiti SC Light" panose="02000000000000000000" pitchFamily="2" charset="-128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0" cstate="print">
            <a:lum bright="6000" contrast="12000"/>
          </a:blip>
          <a:srcRect t="64532" b="18194"/>
          <a:stretch>
            <a:fillRect/>
          </a:stretch>
        </p:blipFill>
        <p:spPr>
          <a:xfrm>
            <a:off x="0" y="4608830"/>
            <a:ext cx="9138920" cy="5429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&#21548;&#20889;-7%20&#20234;&#32034;&#23507;&#35328;&#19977;&#21017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slide" Target="slide19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-&#35838;&#25991;&#26391;&#35835;-7&#20234;&#32034;&#23507;&#35328;&#19977;&#21017;.mp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-2&#26690;&#26519;&#23665;&#27700;.mp4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ss1.bdstatic.com/70cFuXSh_Q1YnxGkpoWK1HF6hhy/it/u=1406396715,4173862314&amp;fm=26&amp;gp=0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l="1761" t="10786" r="2595" b="4849"/>
          <a:stretch>
            <a:fillRect/>
          </a:stretch>
        </p:blipFill>
        <p:spPr bwMode="auto">
          <a:xfrm>
            <a:off x="-23495" y="-18415"/>
            <a:ext cx="9175750" cy="5180965"/>
          </a:xfrm>
          <a:prstGeom prst="rect">
            <a:avLst/>
          </a:prstGeom>
          <a:noFill/>
        </p:spPr>
      </p:pic>
      <p:sp>
        <p:nvSpPr>
          <p:cNvPr id="84998" name="AutoShape 6" descr="象山水月&#10;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23495" y="-18415"/>
            <a:ext cx="9175750" cy="5180330"/>
            <a:chOff x="-37" y="-29"/>
            <a:chExt cx="14450" cy="815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lum contrast="6000"/>
            </a:blip>
            <a:stretch>
              <a:fillRect/>
            </a:stretch>
          </p:blipFill>
          <p:spPr>
            <a:xfrm>
              <a:off x="-37" y="-29"/>
              <a:ext cx="14450" cy="8159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3153" y="-29"/>
              <a:ext cx="6072" cy="1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zh-CN" altLang="en-US" sz="7200" b="1">
                  <a:solidFill>
                    <a:schemeClr val="tx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狼和小羊</a:t>
              </a:r>
            </a:p>
          </p:txBody>
        </p:sp>
      </p:grpSp>
      <p:pic>
        <p:nvPicPr>
          <p:cNvPr id="17410" name="Picture 2" descr="https://timgsa.baidu.com/timg?image&amp;quality=80&amp;size=b9999_10000&amp;sec=1535720346735&amp;di=06b57619dd452de50112f16a03f25a78&amp;imgtype=0&amp;src=http%3A%2F%2Ftxt22262.book118.com%2F2017%2F0527%2Fbook109442%2F109441899.jpg"/>
          <p:cNvPicPr>
            <a:picLocks noChangeAspect="1" noChangeArrowheads="1"/>
          </p:cNvPicPr>
          <p:nvPr/>
        </p:nvPicPr>
        <p:blipFill>
          <a:blip r:embed="rId5" cstate="print">
            <a:lum contrast="40000"/>
          </a:blip>
          <a:srcRect t="5354" b="5868"/>
          <a:stretch>
            <a:fillRect/>
          </a:stretch>
        </p:blipFill>
        <p:spPr bwMode="auto">
          <a:xfrm>
            <a:off x="-23495" y="-18415"/>
            <a:ext cx="9175750" cy="518033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谎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928794" y="1228812"/>
            <a:ext cx="1928826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hu</a:t>
            </a:r>
            <a:r>
              <a:rPr lang="en-US" altLang="zh-CN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ng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14245" y="2369820"/>
            <a:ext cx="500380" cy="1130300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500562" y="1285866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00827"/>
              <a:gd name="adj6" fmla="val -60246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不要写成“忄”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35896" y="554509"/>
            <a:ext cx="1944216" cy="577081"/>
            <a:chOff x="3635896" y="554509"/>
            <a:chExt cx="1944216" cy="577081"/>
          </a:xfrm>
        </p:grpSpPr>
        <p:sp>
          <p:nvSpPr>
            <p:cNvPr id="5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易写错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5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5" name="TextBox 23"/>
          <p:cNvSpPr txBox="1"/>
          <p:nvPr/>
        </p:nvSpPr>
        <p:spPr>
          <a:xfrm>
            <a:off x="4347845" y="2693035"/>
            <a:ext cx="327533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7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巧记：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谎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会心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慌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" grpId="0" bldLvl="0" animBg="1"/>
      <p:bldP spid="4" grpId="0" bldLvl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t="11851" b="7691"/>
          <a:stretch>
            <a:fillRect/>
          </a:stretch>
        </p:blipFill>
        <p:spPr>
          <a:xfrm rot="10800000">
            <a:off x="-6350" y="-14605"/>
            <a:ext cx="9163050" cy="5177155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459015" y="28649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948460" y="21460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937125" y="1268730"/>
            <a:ext cx="643255" cy="1336675"/>
            <a:chOff x="7775" y="1998"/>
            <a:chExt cx="1013" cy="210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75" y="1998"/>
              <a:ext cx="975" cy="139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7885" y="3281"/>
              <a:ext cx="90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</a:rPr>
                <a:t>谎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333778" y="4320645"/>
            <a:ext cx="1278890" cy="52895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none" lIns="68571" tIns="34285" rIns="68571" bIns="34285">
            <a:spAutoFit/>
          </a:bodyPr>
          <a:lstStyle/>
          <a:p>
            <a:pPr algn="ctr"/>
            <a:r>
              <a:rPr lang="zh-CN" altLang="en-US" sz="3000" b="1" cap="none" spc="0" dirty="0" smtClean="0">
                <a:ln w="0"/>
                <a:solidFill>
                  <a:schemeClr val="bg1"/>
                </a:solidFill>
                <a:effectLst/>
              </a:rPr>
              <a:t>摘葡萄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131310" y="1036955"/>
            <a:ext cx="643255" cy="1336675"/>
            <a:chOff x="7775" y="1998"/>
            <a:chExt cx="1013" cy="210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75" y="1998"/>
              <a:ext cx="975" cy="1395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7885" y="3281"/>
              <a:ext cx="90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</a:rPr>
                <a:t>诈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086100" y="1197610"/>
            <a:ext cx="643255" cy="1336675"/>
            <a:chOff x="7775" y="1998"/>
            <a:chExt cx="1013" cy="210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75" y="1998"/>
              <a:ext cx="975" cy="1395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7885" y="3281"/>
              <a:ext cx="90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</a:rPr>
                <a:t>贯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244725" y="965835"/>
            <a:ext cx="643255" cy="1336675"/>
            <a:chOff x="7775" y="1998"/>
            <a:chExt cx="1013" cy="210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75" y="1998"/>
              <a:ext cx="975" cy="1395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7885" y="3281"/>
              <a:ext cx="90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</a:rPr>
                <a:t>灾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90295" y="965835"/>
            <a:ext cx="643255" cy="1336675"/>
            <a:chOff x="7775" y="1998"/>
            <a:chExt cx="1013" cy="210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75" y="1998"/>
              <a:ext cx="975" cy="139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7885" y="3281"/>
              <a:ext cx="90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</a:rPr>
                <a:t>训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65735" y="1268730"/>
            <a:ext cx="643255" cy="1336675"/>
            <a:chOff x="7775" y="1998"/>
            <a:chExt cx="1013" cy="210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75" y="1998"/>
              <a:ext cx="975" cy="139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7885" y="3281"/>
              <a:ext cx="90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</a:rPr>
                <a:t>套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760720" y="1126490"/>
            <a:ext cx="643255" cy="1336675"/>
            <a:chOff x="7775" y="1998"/>
            <a:chExt cx="1013" cy="210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75" y="1998"/>
              <a:ext cx="975" cy="1395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7885" y="3281"/>
              <a:ext cx="90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</a:rPr>
                <a:t>掺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3681 0.739506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3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3681 0.739506 " pathEditMode="relative" rAng="0" ptsTypes="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3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3681 0.739506 " pathEditMode="relative" rAng="0" ptsTypes="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3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3681 0.739506 " pathEditMode="relative" rAng="0" ptsTypes="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3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3681 0.739506 " pathEditMode="relative" rAng="0" ptsTypes=""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3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3681 0.739506 " pathEditMode="relative" rAng="0" ptsTypes="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3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3681 0.739506 " pathEditMode="relative" rAng="0" ptsTypes="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3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913" y="1124891"/>
            <a:ext cx="4143404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成熟：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植物的果实等完全长成，泛指生物体发育到完备的阶段。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625" y="3072130"/>
            <a:ext cx="3846830" cy="58356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成熟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的葡萄才会甜。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1686" y="426641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1410" y="993775"/>
            <a:ext cx="3670935" cy="2753995"/>
          </a:xfrm>
          <a:prstGeom prst="rect">
            <a:avLst/>
          </a:prstGeom>
          <a:effectLst>
            <a:softEdge rad="1143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857238"/>
            <a:ext cx="264320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赞叹：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称赞。</a:t>
            </a:r>
          </a:p>
        </p:txBody>
      </p:sp>
      <p:sp>
        <p:nvSpPr>
          <p:cNvPr id="9" name="矩形 8"/>
          <p:cNvSpPr/>
          <p:nvPr/>
        </p:nvSpPr>
        <p:spPr>
          <a:xfrm>
            <a:off x="208249" y="2465716"/>
            <a:ext cx="4698722" cy="584775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他高超的演技令人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赞叹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6868" name="Picture 4" descr="http://imgsrc.baidu.com/imgad/pic/item/838ba61ea8d3fd1f987c47f23a4e251f94ca5f85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526" b="6249"/>
          <a:stretch>
            <a:fillRect/>
          </a:stretch>
        </p:blipFill>
        <p:spPr bwMode="auto">
          <a:xfrm>
            <a:off x="4786314" y="857238"/>
            <a:ext cx="3214710" cy="316368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http://imgsrc.baidu.com/imgad/pic/item/29381f30e924b899113116cc64061d950a7bf631.jpg"/>
          <p:cNvPicPr>
            <a:picLocks noChangeAspect="1" noChangeArrowheads="1"/>
          </p:cNvPicPr>
          <p:nvPr/>
        </p:nvPicPr>
        <p:blipFill>
          <a:blip r:embed="rId2" cstate="print"/>
          <a:srcRect r="576" b="6249"/>
          <a:stretch>
            <a:fillRect/>
          </a:stretch>
        </p:blipFill>
        <p:spPr bwMode="auto">
          <a:xfrm>
            <a:off x="0" y="2000247"/>
            <a:ext cx="4357718" cy="3143254"/>
          </a:xfrm>
          <a:prstGeom prst="rect">
            <a:avLst/>
          </a:prstGeom>
          <a:noFill/>
        </p:spPr>
      </p:pic>
      <p:pic>
        <p:nvPicPr>
          <p:cNvPr id="35842" name="Picture 2" descr="http://photocdn.sohu.com/20150619/mp19477382_1434683648824_1_th.jpe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4357686" y="1714499"/>
            <a:ext cx="4572000" cy="3429001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5357818" y="642924"/>
            <a:ext cx="200026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charset="0"/>
              </a:rPr>
              <a:t>说谎</a:t>
            </a:r>
            <a:r>
              <a:rPr lang="en-US" altLang="zh-CN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charset="0"/>
              </a:rPr>
              <a:t>:</a:t>
            </a:r>
            <a:r>
              <a:rPr lang="zh-CN" altLang="en-US" sz="24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charset="0"/>
              </a:rPr>
              <a:t>讲假话。</a:t>
            </a:r>
            <a:endParaRPr lang="zh-CN" altLang="en-US" sz="2400" b="1" dirty="0"/>
          </a:p>
        </p:txBody>
      </p:sp>
      <p:sp>
        <p:nvSpPr>
          <p:cNvPr id="9" name="矩形 8"/>
          <p:cNvSpPr/>
          <p:nvPr/>
        </p:nvSpPr>
        <p:spPr>
          <a:xfrm>
            <a:off x="591147" y="642924"/>
            <a:ext cx="267906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charset="0"/>
              </a:rPr>
              <a:t>惊慌</a:t>
            </a:r>
            <a:r>
              <a:rPr lang="en-US" altLang="zh-CN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charset="0"/>
              </a:rPr>
              <a:t>:</a:t>
            </a:r>
            <a:r>
              <a:rPr lang="zh-CN" altLang="en-US" sz="24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charset="0"/>
              </a:rPr>
              <a:t>害怕慌张。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AutoShape 33" descr="20%"/>
          <p:cNvSpPr>
            <a:spLocks noChangeArrowheads="1"/>
          </p:cNvSpPr>
          <p:nvPr/>
        </p:nvSpPr>
        <p:spPr bwMode="auto">
          <a:xfrm rot="5400000">
            <a:off x="1399697" y="1172021"/>
            <a:ext cx="781962" cy="723900"/>
          </a:xfrm>
          <a:prstGeom prst="rightArrow">
            <a:avLst>
              <a:gd name="adj1" fmla="val 50000"/>
              <a:gd name="adj2" fmla="val 41278"/>
            </a:avLst>
          </a:prstGeom>
          <a:blipFill dpi="0" rotWithShape="0">
            <a:blip r:embed="rId4" cstate="print"/>
            <a:srcRect/>
            <a:tile tx="0" ty="0" sx="100000" sy="100000" flip="none" algn="tl"/>
          </a:blipFill>
          <a:ln w="9525">
            <a:solidFill>
              <a:srgbClr val="00CC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1" name="AutoShape 33" descr="20%"/>
          <p:cNvSpPr>
            <a:spLocks noChangeArrowheads="1"/>
          </p:cNvSpPr>
          <p:nvPr/>
        </p:nvSpPr>
        <p:spPr bwMode="auto">
          <a:xfrm rot="5400000">
            <a:off x="6041827" y="1101923"/>
            <a:ext cx="632245" cy="571504"/>
          </a:xfrm>
          <a:prstGeom prst="rightArrow">
            <a:avLst>
              <a:gd name="adj1" fmla="val 50000"/>
              <a:gd name="adj2" fmla="val 41278"/>
            </a:avLst>
          </a:prstGeom>
          <a:blipFill dpi="0" rotWithShape="0">
            <a:blip r:embed="rId4" cstate="print"/>
            <a:srcRect/>
            <a:tile tx="0" ty="0" sx="100000" sy="100000" flip="none" algn="tl"/>
          </a:blipFill>
          <a:ln w="9525">
            <a:solidFill>
              <a:srgbClr val="00CC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" name="椭圆 11"/>
          <p:cNvSpPr/>
          <p:nvPr/>
        </p:nvSpPr>
        <p:spPr>
          <a:xfrm>
            <a:off x="1357290" y="2357436"/>
            <a:ext cx="1571636" cy="164307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072330" y="2714626"/>
            <a:ext cx="1428760" cy="78306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8" name="矩形 4"/>
          <p:cNvSpPr/>
          <p:nvPr/>
        </p:nvSpPr>
        <p:spPr>
          <a:xfrm>
            <a:off x="572423" y="2072635"/>
            <a:ext cx="8072494" cy="13970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讲述了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三个故事。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804310" y="2797999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1412875" y="1129030"/>
            <a:ext cx="4447540" cy="812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95242" y="2213987"/>
            <a:ext cx="278608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狐狸和葡萄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95650" y="2203445"/>
            <a:ext cx="257176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牧童和狼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9550" y="2859087"/>
            <a:ext cx="257176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蝉和狐狸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8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1230630" y="789940"/>
            <a:ext cx="5699125" cy="710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课文的内容都和什么有关？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15999" y="2000246"/>
            <a:ext cx="600079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三个故事都和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有关。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375463" y="1999293"/>
            <a:ext cx="11010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说谎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20"/>
          <p:cNvSpPr/>
          <p:nvPr/>
        </p:nvSpPr>
        <p:spPr>
          <a:xfrm>
            <a:off x="643544" y="1072503"/>
            <a:ext cx="7929618" cy="30232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一、在变色字的正确读音上画“√”。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贯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g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gu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é</a:t>
            </a:r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sh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è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套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chu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ò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cu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ò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特错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掺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杂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ji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ji</a:t>
            </a:r>
            <a:r>
              <a:rPr lang="en-US" altLang="zh-CN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sz="32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训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143874" y="2072635"/>
            <a:ext cx="690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</a:p>
        </p:txBody>
      </p:sp>
      <p:sp>
        <p:nvSpPr>
          <p:cNvPr id="26" name="矩形 25"/>
          <p:cNvSpPr/>
          <p:nvPr/>
        </p:nvSpPr>
        <p:spPr>
          <a:xfrm>
            <a:off x="6930088" y="2001197"/>
            <a:ext cx="690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</a:p>
        </p:txBody>
      </p:sp>
      <p:sp>
        <p:nvSpPr>
          <p:cNvPr id="27" name="矩形 26"/>
          <p:cNvSpPr/>
          <p:nvPr/>
        </p:nvSpPr>
        <p:spPr>
          <a:xfrm>
            <a:off x="3143874" y="2787332"/>
            <a:ext cx="690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</a:p>
        </p:txBody>
      </p:sp>
      <p:sp>
        <p:nvSpPr>
          <p:cNvPr id="28" name="矩形 27"/>
          <p:cNvSpPr/>
          <p:nvPr/>
        </p:nvSpPr>
        <p:spPr>
          <a:xfrm>
            <a:off x="1929428" y="3572833"/>
            <a:ext cx="690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</a:p>
        </p:txBody>
      </p:sp>
      <p:sp>
        <p:nvSpPr>
          <p:cNvPr id="29" name="矩形 28"/>
          <p:cNvSpPr/>
          <p:nvPr/>
        </p:nvSpPr>
        <p:spPr>
          <a:xfrm>
            <a:off x="7001526" y="3572833"/>
            <a:ext cx="690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</a:p>
        </p:txBody>
      </p:sp>
      <p:sp>
        <p:nvSpPr>
          <p:cNvPr id="6" name="文本框 14"/>
          <p:cNvSpPr txBox="1"/>
          <p:nvPr/>
        </p:nvSpPr>
        <p:spPr>
          <a:xfrm>
            <a:off x="623793" y="412145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985" y="464821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500034" y="982349"/>
            <a:ext cx="7429552" cy="73404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、读一读，写出各组词语的偏旁。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矩形 20"/>
          <p:cNvSpPr/>
          <p:nvPr/>
        </p:nvSpPr>
        <p:spPr>
          <a:xfrm>
            <a:off x="1000100" y="1930710"/>
            <a:ext cx="7358114" cy="12496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狐狸（   ）  葡萄（   ）  喉咙（   ）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惊慌（   ）  说谎（   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85984" y="193071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犭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929190" y="193071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艹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572396" y="193071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口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285984" y="257365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忄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929190" y="250221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讠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5979160" y="3919855"/>
            <a:ext cx="2338070" cy="472440"/>
            <a:chOff x="9981" y="5834"/>
            <a:chExt cx="3682" cy="744"/>
          </a:xfrm>
        </p:grpSpPr>
        <p:sp>
          <p:nvSpPr>
            <p:cNvPr id="10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56185" y="1262703"/>
            <a:ext cx="8031267" cy="20612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上节课我们了解了作者，学习了字词，下面我们赶快走进课文，学习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伊索寓言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中的三个有趣的故事。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72768" y="840091"/>
            <a:ext cx="7358114" cy="1200329"/>
          </a:xfrm>
          <a:prstGeom prst="rect">
            <a:avLst/>
          </a:prstGeom>
          <a:solidFill>
            <a:schemeClr val="bg1">
              <a:alpha val="90000"/>
            </a:schemeClr>
          </a:solidFill>
          <a:effectLst>
            <a:softEdge rad="152400"/>
          </a:effectLst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同学们都很喜欢看寓言故事，那你们知道寓言故事有什么特点吗？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2768" y="2659366"/>
            <a:ext cx="7358114" cy="645160"/>
          </a:xfrm>
          <a:prstGeom prst="rect">
            <a:avLst/>
          </a:prstGeom>
          <a:solidFill>
            <a:schemeClr val="bg1">
              <a:alpha val="90000"/>
            </a:schemeClr>
          </a:solidFill>
          <a:effectLst>
            <a:softEdge rad="152400"/>
          </a:effectLst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今天我们再来学习三则寓言故事。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timgsa.baidu.com/timg?image&amp;quality=80&amp;size=b9999_10000&amp;sec=1536318029&amp;di=c22859a90b1ece09e7289fbd0a833d95&amp;imgtype=jpg&amp;er=1&amp;src=http%3A%2F%2Fa5.mzstatic.com%2Fus%2Fr30%2FPurple%2Fv4%2F8a%2F1b%2F50%2F8a1b5064-80dc-9923-bfbd-83c88eec2fc5%2Fscreen1024x1024.jpe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1285" b="15322"/>
          <a:stretch>
            <a:fillRect/>
          </a:stretch>
        </p:blipFill>
        <p:spPr bwMode="auto">
          <a:xfrm>
            <a:off x="0" y="0"/>
            <a:ext cx="9144000" cy="5165090"/>
          </a:xfrm>
          <a:prstGeom prst="rect">
            <a:avLst/>
          </a:prstGeom>
          <a:noFill/>
        </p:spPr>
      </p:pic>
      <p:grpSp>
        <p:nvGrpSpPr>
          <p:cNvPr id="6" name="组合 5"/>
          <p:cNvGrpSpPr/>
          <p:nvPr/>
        </p:nvGrpSpPr>
        <p:grpSpPr>
          <a:xfrm>
            <a:off x="219055" y="400073"/>
            <a:ext cx="2330450" cy="560705"/>
            <a:chOff x="292074" y="533430"/>
            <a:chExt cx="3107265" cy="747607"/>
          </a:xfrm>
        </p:grpSpPr>
        <p:sp>
          <p:nvSpPr>
            <p:cNvPr id="7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2194560" y="1525905"/>
            <a:ext cx="47548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狐狸和葡萄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571472" y="857238"/>
            <a:ext cx="764386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葡萄架上，垂下几串成熟的葡萄。一只狐狸看到了，馋得直流口水。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06215" y="3072130"/>
            <a:ext cx="44234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把一只馋嘴狐狸的形象刻画得淋漓尽致。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285614" y="2000246"/>
            <a:ext cx="2714644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下箭头 14"/>
          <p:cNvSpPr/>
          <p:nvPr/>
        </p:nvSpPr>
        <p:spPr>
          <a:xfrm flipH="1">
            <a:off x="5572132" y="2000246"/>
            <a:ext cx="214314" cy="107157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lum bright="18000" contrast="12000"/>
          </a:blip>
          <a:stretch>
            <a:fillRect/>
          </a:stretch>
        </p:blipFill>
        <p:spPr>
          <a:xfrm>
            <a:off x="70485" y="2354580"/>
            <a:ext cx="3670935" cy="2753995"/>
          </a:xfrm>
          <a:prstGeom prst="rect">
            <a:avLst/>
          </a:prstGeom>
          <a:effectLst>
            <a:softEdge rad="1143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线形标注 2 3"/>
          <p:cNvSpPr/>
          <p:nvPr/>
        </p:nvSpPr>
        <p:spPr>
          <a:xfrm>
            <a:off x="196215" y="1179830"/>
            <a:ext cx="4795520" cy="1176019"/>
          </a:xfrm>
          <a:prstGeom prst="borderCallout2">
            <a:avLst>
              <a:gd name="adj1" fmla="val 6770"/>
              <a:gd name="adj2" fmla="val -343"/>
              <a:gd name="adj3" fmla="val 9262"/>
              <a:gd name="adj4" fmla="val 44"/>
              <a:gd name="adj5" fmla="val 6711"/>
              <a:gd name="adj6" fmla="val 268"/>
            </a:avLst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形容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馋得直流口水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的词语是什么？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6177" y="2939728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垂涎三尺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0180" name="Picture 4" descr="http://pic27.nipic.com/20130302/10359352_091547185140_2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b="4737"/>
          <a:stretch>
            <a:fillRect/>
          </a:stretch>
        </p:blipFill>
        <p:spPr bwMode="auto">
          <a:xfrm>
            <a:off x="4991735" y="1038342"/>
            <a:ext cx="4000496" cy="254750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D">
                  <a:alpha val="100000"/>
                </a:srgbClr>
              </a:clrFrom>
              <a:clrTo>
                <a:srgbClr val="FFFFFD">
                  <a:alpha val="100000"/>
                  <a:alpha val="0"/>
                </a:srgbClr>
              </a:clrTo>
            </a:clrChange>
          </a:blip>
          <a:srcRect l="4833" r="54500" b="38222"/>
          <a:stretch>
            <a:fillRect/>
          </a:stretch>
        </p:blipFill>
        <p:spPr>
          <a:xfrm>
            <a:off x="6931025" y="2874645"/>
            <a:ext cx="372745" cy="18370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57224" y="1002333"/>
            <a:ext cx="728667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他想尽了各种办法去够葡萄，但都是白费劲。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357290" y="1645275"/>
            <a:ext cx="3143272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下箭头 6"/>
          <p:cNvSpPr/>
          <p:nvPr/>
        </p:nvSpPr>
        <p:spPr>
          <a:xfrm flipH="1">
            <a:off x="3000364" y="1716713"/>
            <a:ext cx="142876" cy="1285884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71245" y="2931160"/>
            <a:ext cx="38944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表明狐狸无论如何也够不到葡萄。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1428728" y="2145341"/>
            <a:ext cx="1285884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下箭头 16"/>
          <p:cNvSpPr/>
          <p:nvPr/>
        </p:nvSpPr>
        <p:spPr>
          <a:xfrm flipH="1">
            <a:off x="2000232" y="2145341"/>
            <a:ext cx="142876" cy="785818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66385" y="1863090"/>
            <a:ext cx="2611755" cy="2340610"/>
          </a:xfrm>
          <a:prstGeom prst="rect">
            <a:avLst/>
          </a:prstGeom>
          <a:effectLst>
            <a:softEdge rad="889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1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857223" y="785799"/>
            <a:ext cx="7858125" cy="1199515"/>
            <a:chOff x="1334816" y="1557511"/>
            <a:chExt cx="7761676" cy="1599351"/>
          </a:xfrm>
        </p:grpSpPr>
        <p:sp>
          <p:nvSpPr>
            <p:cNvPr id="11" name="文本框 6"/>
            <p:cNvSpPr txBox="1"/>
            <p:nvPr/>
          </p:nvSpPr>
          <p:spPr>
            <a:xfrm>
              <a:off x="1593225" y="1557511"/>
              <a:ext cx="7244231" cy="159850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auto">
                <a:lnSpc>
                  <a:spcPct val="100000"/>
                </a:lnSpc>
              </a:pPr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狐狸为什么说葡萄肯定是酸的，不好吃？</a:t>
              </a: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1334816" y="1557511"/>
              <a:ext cx="7761676" cy="1599351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258570" y="2697480"/>
            <a:ext cx="6591300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虚荣心强、爱面子、生怕别人笑话。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583" y="1258580"/>
            <a:ext cx="1104039" cy="158216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84200" y="3499485"/>
            <a:ext cx="7940675" cy="5835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自己无能为力，却又不敢承认，表里不一。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645" y="1325245"/>
            <a:ext cx="7780020" cy="2294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164590" y="1640840"/>
            <a:ext cx="65913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朗读第二自然段时，语调轻松，语速稍快，语气肯定，读出狐狸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安慰自己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的韵味。</a:t>
            </a:r>
          </a:p>
        </p:txBody>
      </p:sp>
      <p:sp>
        <p:nvSpPr>
          <p:cNvPr id="17" name="文本框 10"/>
          <p:cNvSpPr txBox="1"/>
          <p:nvPr/>
        </p:nvSpPr>
        <p:spPr>
          <a:xfrm>
            <a:off x="1400175" y="614680"/>
            <a:ext cx="476504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理解表达第一题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57224" y="500048"/>
            <a:ext cx="728667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有些人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无能为力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，做不成事，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偏偏说时机还没有成熟。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下箭头 6"/>
          <p:cNvSpPr/>
          <p:nvPr/>
        </p:nvSpPr>
        <p:spPr>
          <a:xfrm flipH="1">
            <a:off x="3143250" y="1214120"/>
            <a:ext cx="175260" cy="87249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785918" y="2056828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用不上力量。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2357422" y="1142990"/>
            <a:ext cx="1643074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6834505" y="499745"/>
            <a:ext cx="594995" cy="643255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5145723" y="1926589"/>
            <a:ext cx="41434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不敢承认，寻找借口。</a:t>
            </a:r>
          </a:p>
        </p:txBody>
      </p:sp>
      <p:sp>
        <p:nvSpPr>
          <p:cNvPr id="19" name="下箭头 18"/>
          <p:cNvSpPr/>
          <p:nvPr/>
        </p:nvSpPr>
        <p:spPr>
          <a:xfrm flipH="1">
            <a:off x="7055485" y="1214120"/>
            <a:ext cx="153035" cy="742315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7"/>
          <p:cNvSpPr txBox="1"/>
          <p:nvPr/>
        </p:nvSpPr>
        <p:spPr>
          <a:xfrm>
            <a:off x="857250" y="2816225"/>
            <a:ext cx="3388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en-US" altLang="zh-CN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却</a:t>
            </a:r>
            <a:r>
              <a:rPr lang="en-US" altLang="zh-CN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</a:p>
        </p:txBody>
      </p:sp>
      <p:sp>
        <p:nvSpPr>
          <p:cNvPr id="3" name="文本框 10"/>
          <p:cNvSpPr txBox="1"/>
          <p:nvPr/>
        </p:nvSpPr>
        <p:spPr>
          <a:xfrm>
            <a:off x="3000078" y="4227195"/>
            <a:ext cx="357886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积累运用第二题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59790" y="3545840"/>
            <a:ext cx="57194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外面下着雨，他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坚持要外出。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14" grpId="0" bldLvl="0" animBg="1"/>
      <p:bldP spid="16" grpId="0"/>
      <p:bldP spid="19" grpId="0" bldLvl="0" animBg="1"/>
      <p:bldP spid="2" grpId="0"/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1381125" y="934720"/>
            <a:ext cx="6880860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复述课文，说说这则寓言的寓意。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571472" y="1785932"/>
            <a:ext cx="7858180" cy="15455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通过狐狸“吃不到葡萄就说葡萄是酸的”的故事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讽刺了那些无能为力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做不成事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却偏偏说时机还没有成熟的人。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lum contrast="6000"/>
          </a:blip>
          <a:stretch>
            <a:fillRect/>
          </a:stretch>
        </p:blipFill>
        <p:spPr>
          <a:xfrm>
            <a:off x="-13335" y="-6985"/>
            <a:ext cx="9169400" cy="51555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80765" y="152400"/>
            <a:ext cx="3840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牧童和狼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642475" y="785585"/>
            <a:ext cx="8144367" cy="999490"/>
            <a:chOff x="1122703" y="1557226"/>
            <a:chExt cx="8044405" cy="1332651"/>
          </a:xfrm>
        </p:grpSpPr>
        <p:sp>
          <p:nvSpPr>
            <p:cNvPr id="11" name="文本框 6"/>
            <p:cNvSpPr txBox="1"/>
            <p:nvPr/>
          </p:nvSpPr>
          <p:spPr>
            <a:xfrm>
              <a:off x="1123133" y="1652763"/>
              <a:ext cx="8043975" cy="108203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读第一自然段，说一说你读懂了什么？</a:t>
              </a: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1122703" y="1557226"/>
              <a:ext cx="7973672" cy="1332651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85495" y="2428875"/>
            <a:ext cx="77120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主人公是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牧童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，任务是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在村边放羊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。闲得无聊，大喊“狼来了”，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拿村民们的“惊慌失措”取乐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18" y="1280805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4" name="Picture 8" descr="http://imgsrc.baidu.com/image/c0%3Dshijue1%2C0%2C0%2C294%2C40/sign=5f389c3c48a7d933aba5ec30c522bb66/c995d143ad4bd113237b111a50afa40f4bfb056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793" r="2234" b="6249"/>
          <a:stretch>
            <a:fillRect/>
          </a:stretch>
        </p:blipFill>
        <p:spPr bwMode="auto">
          <a:xfrm flipH="1">
            <a:off x="-14294" y="-635"/>
            <a:ext cx="5500694" cy="5143500"/>
          </a:xfrm>
          <a:prstGeom prst="rect">
            <a:avLst/>
          </a:prstGeom>
          <a:noFill/>
        </p:spPr>
      </p:pic>
      <p:sp>
        <p:nvSpPr>
          <p:cNvPr id="9" name="剪去同侧角的矩形 8"/>
          <p:cNvSpPr/>
          <p:nvPr/>
        </p:nvSpPr>
        <p:spPr>
          <a:xfrm>
            <a:off x="3150235" y="1031240"/>
            <a:ext cx="5963285" cy="1357630"/>
          </a:xfrm>
          <a:prstGeom prst="snip2SameRect">
            <a:avLst/>
          </a:prstGeom>
          <a:solidFill>
            <a:srgbClr val="FFFFFF">
              <a:alpha val="52157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3330575" y="1371600"/>
            <a:ext cx="5607050" cy="991870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7 伊索寓言三则</a:t>
            </a:r>
          </a:p>
        </p:txBody>
      </p:sp>
      <p:sp>
        <p:nvSpPr>
          <p:cNvPr id="75778" name="AutoShape 2" descr="http://img4.imgtn.bdimg.com/it/u=633760409,2239638681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-14605" y="105410"/>
            <a:ext cx="3087370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1"/>
          <p:cNvSpPr txBox="1"/>
          <p:nvPr/>
        </p:nvSpPr>
        <p:spPr>
          <a:xfrm>
            <a:off x="182871" y="89096"/>
            <a:ext cx="197739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苏教版  语文  三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年级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下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3879895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27187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3869159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7" name="文本框 14">
            <a:hlinkClick r:id="rId5" action="ppaction://hlinksldjump"/>
          </p:cNvPr>
          <p:cNvSpPr txBox="1"/>
          <p:nvPr/>
        </p:nvSpPr>
        <p:spPr>
          <a:xfrm>
            <a:off x="7275010" y="426113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64040" y="3388360"/>
            <a:ext cx="5214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你没事骗人就能快乐吗？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28875" y="542925"/>
            <a:ext cx="446786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哪里有什么狼！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548380" y="1442720"/>
            <a:ext cx="156083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反问</a:t>
            </a:r>
          </a:p>
        </p:txBody>
      </p:sp>
      <p:sp>
        <p:nvSpPr>
          <p:cNvPr id="12" name="文本框 9"/>
          <p:cNvSpPr txBox="1"/>
          <p:nvPr/>
        </p:nvSpPr>
        <p:spPr>
          <a:xfrm>
            <a:off x="827585" y="2493923"/>
            <a:ext cx="545892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仿写一个反问句。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2978" y="2493851"/>
            <a:ext cx="559476" cy="545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989965" y="770890"/>
            <a:ext cx="7796530" cy="1240155"/>
            <a:chOff x="1123131" y="1537619"/>
            <a:chExt cx="8043977" cy="1653537"/>
          </a:xfrm>
        </p:grpSpPr>
        <p:sp>
          <p:nvSpPr>
            <p:cNvPr id="11" name="文本框 6"/>
            <p:cNvSpPr txBox="1"/>
            <p:nvPr/>
          </p:nvSpPr>
          <p:spPr>
            <a:xfrm>
              <a:off x="1123133" y="1537619"/>
              <a:ext cx="8043975" cy="159850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auto">
                <a:lnSpc>
                  <a:spcPct val="100000"/>
                </a:lnSpc>
              </a:pPr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你觉得牧童“好几次”大叫“狼来了”，是什么行为？</a:t>
              </a: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1123131" y="1557092"/>
              <a:ext cx="7973672" cy="1634064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356995" y="2869565"/>
            <a:ext cx="69513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欺骗、撒谎、不诚实、不老实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33" y="770900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989967" y="770890"/>
            <a:ext cx="7796528" cy="710565"/>
            <a:chOff x="1123133" y="1537619"/>
            <a:chExt cx="8043975" cy="947418"/>
          </a:xfrm>
        </p:grpSpPr>
        <p:sp>
          <p:nvSpPr>
            <p:cNvPr id="11" name="文本框 6"/>
            <p:cNvSpPr txBox="1"/>
            <p:nvPr/>
          </p:nvSpPr>
          <p:spPr>
            <a:xfrm>
              <a:off x="1123133" y="1537619"/>
              <a:ext cx="8043975" cy="86021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auto">
                <a:lnSpc>
                  <a:spcPct val="100000"/>
                </a:lnSpc>
              </a:pPr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他这样做造成了什么后果？</a:t>
              </a: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1841835" y="1557092"/>
              <a:ext cx="6221995" cy="927945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518" y="673110"/>
            <a:ext cx="1104039" cy="15821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42972" y="2458717"/>
            <a:ext cx="685804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狼真的来时，他喊破喉咙也没有人来帮忙。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821900" y="604718"/>
            <a:ext cx="5500728" cy="928695"/>
            <a:chOff x="1123131" y="1557511"/>
            <a:chExt cx="5433213" cy="1238258"/>
          </a:xfrm>
        </p:grpSpPr>
        <p:sp>
          <p:nvSpPr>
            <p:cNvPr id="11" name="文本框 6"/>
            <p:cNvSpPr txBox="1"/>
            <p:nvPr/>
          </p:nvSpPr>
          <p:spPr>
            <a:xfrm>
              <a:off x="1384881" y="1699049"/>
              <a:ext cx="5080405" cy="10833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这则寓言的寓意是什么？</a:t>
              </a: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1123131" y="1557511"/>
              <a:ext cx="5433213" cy="1238258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71500" y="2143125"/>
            <a:ext cx="77171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一贯说谎的人</a:t>
            </a:r>
            <a:r>
              <a:rPr lang="zh-CN" altLang="en-US" sz="36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即使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说了真话，</a:t>
            </a:r>
            <a:r>
              <a:rPr lang="zh-CN" altLang="en-US" sz="36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没有人会相信。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48990" y="3723005"/>
            <a:ext cx="2161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假设句式</a:t>
            </a:r>
            <a:endParaRPr lang="zh-CN" altLang="en-US" sz="3600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0963" y="476895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98830" y="2115820"/>
            <a:ext cx="75463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即使我们取得了优异的成绩,也不能骄傲自满。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文本框 9"/>
          <p:cNvSpPr txBox="1"/>
          <p:nvPr/>
        </p:nvSpPr>
        <p:spPr>
          <a:xfrm>
            <a:off x="827405" y="1058545"/>
            <a:ext cx="6547485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用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即使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写句子。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2978" y="1058751"/>
            <a:ext cx="559476" cy="545460"/>
          </a:xfrm>
          <a:prstGeom prst="rect">
            <a:avLst/>
          </a:prstGeom>
        </p:spPr>
      </p:pic>
      <p:sp>
        <p:nvSpPr>
          <p:cNvPr id="3" name="文本框 10"/>
          <p:cNvSpPr txBox="1"/>
          <p:nvPr/>
        </p:nvSpPr>
        <p:spPr>
          <a:xfrm>
            <a:off x="2902288" y="4207510"/>
            <a:ext cx="357886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积累运用第二题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lum contrast="12000"/>
          </a:blip>
          <a:stretch>
            <a:fillRect/>
          </a:stretch>
        </p:blipFill>
        <p:spPr>
          <a:xfrm>
            <a:off x="-22225" y="-8255"/>
            <a:ext cx="9176385" cy="51555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43500" y="144145"/>
            <a:ext cx="3840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蝉和狐狸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026410" y="545465"/>
            <a:ext cx="5129530" cy="1730375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一只蝉在大树上唱歌。狐狸想吃蝉，便设下了一个圈套。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2585" y="3162300"/>
            <a:ext cx="65487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给读者留下了悬念，吸引着我们继续读下去。</a:t>
            </a:r>
          </a:p>
        </p:txBody>
      </p:sp>
      <p:sp>
        <p:nvSpPr>
          <p:cNvPr id="7" name="椭圆 6"/>
          <p:cNvSpPr/>
          <p:nvPr/>
        </p:nvSpPr>
        <p:spPr>
          <a:xfrm>
            <a:off x="3964305" y="1615440"/>
            <a:ext cx="1948180" cy="714375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0356" name="Picture 4" descr="http://img2.manshijian.com/upload/member/image/68193/a54a25ffd34bee1fb03c052851d4077a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6911340" y="3086735"/>
            <a:ext cx="2237740" cy="1654810"/>
          </a:xfrm>
          <a:prstGeom prst="rect">
            <a:avLst/>
          </a:prstGeom>
          <a:noFill/>
          <a:effectLst>
            <a:softEdge rad="1524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lum contrast="6000"/>
          </a:blip>
          <a:srcRect l="13654" t="4806" r="13396" b="8250"/>
          <a:stretch>
            <a:fillRect/>
          </a:stretch>
        </p:blipFill>
        <p:spPr>
          <a:xfrm flipH="1">
            <a:off x="38100" y="416560"/>
            <a:ext cx="2327275" cy="198755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1498600" y="866140"/>
            <a:ext cx="6070600" cy="929005"/>
            <a:chOff x="1035719" y="1557512"/>
            <a:chExt cx="5221327" cy="1238257"/>
          </a:xfrm>
        </p:grpSpPr>
        <p:sp>
          <p:nvSpPr>
            <p:cNvPr id="11" name="文本框 6"/>
            <p:cNvSpPr txBox="1"/>
            <p:nvPr/>
          </p:nvSpPr>
          <p:spPr>
            <a:xfrm>
              <a:off x="1091483" y="1699049"/>
              <a:ext cx="5080405" cy="108167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狐狸夸奖蝉的目的是什么呢？</a:t>
              </a:r>
            </a:p>
          </p:txBody>
        </p:sp>
        <p:sp>
          <p:nvSpPr>
            <p:cNvPr id="12" name="单圆角矩形 11"/>
            <p:cNvSpPr/>
            <p:nvPr/>
          </p:nvSpPr>
          <p:spPr>
            <a:xfrm flipH="1">
              <a:off x="1035719" y="1557512"/>
              <a:ext cx="5221327" cy="1238257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278862" y="2469512"/>
            <a:ext cx="6858048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狐狸是想把蝉夸得高兴了，下来让他看看自己美妙的歌喉，这样他就可以把蝉给吃掉了。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9328" y="711845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28662" y="785800"/>
            <a:ext cx="7429552" cy="1731243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蝉察觉其中有诈，就摘下一片树叶扔下来，狐狸以为是蝉，</a:t>
            </a:r>
            <a:r>
              <a:rPr lang="zh-CN" altLang="en-US" sz="36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猛地扑了过去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07098" y="2810509"/>
            <a:ext cx="692948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察觉、摘下、扔下来”这几个动作说明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蝉很聪明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。“猛地扑了过去”这个动作说明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狐狸很凶狠</a:t>
            </a: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7" name="椭圆 6"/>
          <p:cNvSpPr/>
          <p:nvPr/>
        </p:nvSpPr>
        <p:spPr>
          <a:xfrm>
            <a:off x="2357422" y="785800"/>
            <a:ext cx="1000132" cy="64294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072198" y="785800"/>
            <a:ext cx="1000132" cy="64294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928794" y="1357304"/>
            <a:ext cx="1428760" cy="64294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7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00034" y="571486"/>
            <a:ext cx="7858180" cy="2285241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蝉对狐狸说：“朋友，要是你以为我会下来，那就大错特错了。自从看到你的粪便里掺杂着蝉的翅膀，我就对你怀有戒心了。”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35987" y="3171194"/>
            <a:ext cx="221457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语言描写</a:t>
            </a:r>
          </a:p>
        </p:txBody>
      </p:sp>
      <p:sp>
        <p:nvSpPr>
          <p:cNvPr id="2" name="TextBox 15"/>
          <p:cNvSpPr txBox="1"/>
          <p:nvPr/>
        </p:nvSpPr>
        <p:spPr>
          <a:xfrm>
            <a:off x="3996055" y="3177540"/>
            <a:ext cx="45954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表现了蝉的聪明、自信。</a:t>
            </a:r>
          </a:p>
        </p:txBody>
      </p:sp>
      <p:sp>
        <p:nvSpPr>
          <p:cNvPr id="3" name="右箭头 2"/>
          <p:cNvSpPr/>
          <p:nvPr/>
        </p:nvSpPr>
        <p:spPr>
          <a:xfrm>
            <a:off x="3204210" y="3363595"/>
            <a:ext cx="791845" cy="216535"/>
          </a:xfrm>
          <a:prstGeom prst="right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2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53085" y="889635"/>
            <a:ext cx="8198485" cy="34658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7"/>
          <p:cNvGrpSpPr/>
          <p:nvPr/>
        </p:nvGrpSpPr>
        <p:grpSpPr>
          <a:xfrm>
            <a:off x="3518535" y="1076030"/>
            <a:ext cx="4959350" cy="3044190"/>
            <a:chOff x="4595008" y="763320"/>
            <a:chExt cx="6611626" cy="4536841"/>
          </a:xfrm>
        </p:grpSpPr>
        <p:sp>
          <p:nvSpPr>
            <p:cNvPr id="4" name="矩形 3"/>
            <p:cNvSpPr/>
            <p:nvPr/>
          </p:nvSpPr>
          <p:spPr>
            <a:xfrm>
              <a:off x="4595008" y="909059"/>
              <a:ext cx="6611626" cy="4357033"/>
            </a:xfrm>
            <a:prstGeom prst="rect">
              <a:avLst/>
            </a:prstGeom>
            <a:solidFill>
              <a:srgbClr val="FFFF00">
                <a:alpha val="45098"/>
              </a:srgb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Rectangle 7"/>
            <p:cNvSpPr>
              <a:spLocks noChangeArrowheads="1"/>
            </p:cNvSpPr>
            <p:nvPr/>
          </p:nvSpPr>
          <p:spPr bwMode="auto">
            <a:xfrm>
              <a:off x="4797922" y="763320"/>
              <a:ext cx="6336704" cy="4536841"/>
            </a:xfrm>
            <a:prstGeom prst="rect">
              <a:avLst/>
            </a:prstGeom>
            <a:noFill/>
            <a:ln w="19050">
              <a:noFill/>
              <a:prstDash val="sysDash"/>
              <a:miter lim="800000"/>
            </a:ln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kumimoji="1"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kumimoji="1" lang="zh-CN" altLang="en-US" sz="3200" b="1" u="sng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伊索</a:t>
              </a:r>
              <a:r>
                <a:rPr kumimoji="1"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（约前</a:t>
              </a:r>
              <a:r>
                <a:rPr kumimoji="1"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620-</a:t>
              </a:r>
              <a:r>
                <a:rPr kumimoji="1"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前</a:t>
              </a:r>
              <a:r>
                <a:rPr kumimoji="1"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560</a:t>
              </a:r>
              <a:r>
                <a:rPr kumimoji="1"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年），</a:t>
              </a:r>
              <a:r>
                <a:rPr kumimoji="1"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古希腊</a:t>
              </a:r>
              <a:r>
                <a:rPr kumimoji="1"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著名的哲学家、文学家，与</a:t>
              </a:r>
              <a:r>
                <a:rPr kumimoji="1"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克雷洛夫</a:t>
              </a:r>
              <a:r>
                <a:rPr kumimoji="1"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kumimoji="1"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拉</a:t>
              </a:r>
              <a:r>
                <a:rPr kumimoji="1" lang="en-US" altLang="zh-CN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r>
                <a:rPr kumimoji="1"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封丹</a:t>
              </a:r>
              <a:r>
                <a:rPr kumimoji="1"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kumimoji="1"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莱辛</a:t>
              </a:r>
              <a:r>
                <a:rPr kumimoji="1"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并称世界四大寓言家。</a:t>
              </a:r>
              <a:endParaRPr kumimoji="1"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94210" name="Picture 2" descr="https://gss3.bdstatic.com/7Po3dSag_xI4khGkpoWK1HF6hhy/baike/c0%3Dbaike72%2C5%2C5%2C72%2C24/sign=d0f913e5cf3d70cf58f7a25f99b5ba65/f3d3572c11dfa9ec25d417cb64d0f703908fc170.jpg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 r="4605" b="14086"/>
          <a:stretch>
            <a:fillRect/>
          </a:stretch>
        </p:blipFill>
        <p:spPr bwMode="auto">
          <a:xfrm>
            <a:off x="857224" y="1071552"/>
            <a:ext cx="2463646" cy="3143272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231804" y="381981"/>
            <a:ext cx="1629583" cy="400110"/>
            <a:chOff x="160049" y="525491"/>
            <a:chExt cx="1629583" cy="40011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文本框 11"/>
            <p:cNvSpPr txBox="1"/>
            <p:nvPr/>
          </p:nvSpPr>
          <p:spPr>
            <a:xfrm>
              <a:off x="172162" y="525491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645" y="1325245"/>
            <a:ext cx="7780020" cy="2294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164590" y="1640840"/>
            <a:ext cx="65913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朗读第四自然段的时候，语调肯定，语速适中，读出蝉的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自信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对狐狸的藐视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7" name="文本框 10"/>
          <p:cNvSpPr txBox="1"/>
          <p:nvPr/>
        </p:nvSpPr>
        <p:spPr>
          <a:xfrm>
            <a:off x="1400175" y="614680"/>
            <a:ext cx="476504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理解表达第一题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58315" y="704850"/>
            <a:ext cx="5819775" cy="1008380"/>
            <a:chOff x="1015634" y="2237826"/>
            <a:chExt cx="9028980" cy="2630296"/>
          </a:xfrm>
        </p:grpSpPr>
        <p:sp>
          <p:nvSpPr>
            <p:cNvPr id="4" name="文本框 6"/>
            <p:cNvSpPr txBox="1"/>
            <p:nvPr/>
          </p:nvSpPr>
          <p:spPr>
            <a:xfrm>
              <a:off x="1282300" y="2632154"/>
              <a:ext cx="8171703" cy="190646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这则寓言告诉我们什么道理？</a:t>
              </a:r>
            </a:p>
          </p:txBody>
        </p:sp>
        <p:sp>
          <p:nvSpPr>
            <p:cNvPr id="5" name="单圆角矩形 4"/>
            <p:cNvSpPr/>
            <p:nvPr/>
          </p:nvSpPr>
          <p:spPr>
            <a:xfrm flipH="1">
              <a:off x="1015634" y="2237826"/>
              <a:ext cx="9028980" cy="2630296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988060" y="2613025"/>
            <a:ext cx="716851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一个聪明的人，总能从别人的灾难中吸取教训。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718" y="703590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456565" y="508635"/>
            <a:ext cx="8041005" cy="10534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读读下面的三句话，联系课文内容说说为什么这是谎言。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7845" y="1786890"/>
            <a:ext cx="806767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他边走边回过头来说：“这些葡萄肯定是酸的，不好吃。”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好几次他大叫：“狼来了！狼来了！”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他抬起头，高声赞叹道：“您的歌声多么美妙！您真是个天才的歌唱家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748635" y="960283"/>
            <a:ext cx="7647533" cy="2530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第一句话是在狐狸想尽办法吃不到葡萄的情况下说的；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第二句话的前提是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他好几次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叫，不可能狼接连来好几次；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第三句，前面交代了，</a:t>
            </a:r>
            <a:r>
              <a:rPr lang="en-US" altLang="zh-CN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他设下了一个圈套</a:t>
            </a:r>
            <a:r>
              <a:rPr lang="en-US" altLang="zh-CN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所以这些都是谎话。</a:t>
            </a:r>
          </a:p>
        </p:txBody>
      </p:sp>
      <p:sp>
        <p:nvSpPr>
          <p:cNvPr id="17" name="文本框 10"/>
          <p:cNvSpPr txBox="1"/>
          <p:nvPr/>
        </p:nvSpPr>
        <p:spPr>
          <a:xfrm>
            <a:off x="3065780" y="4109085"/>
            <a:ext cx="476504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理解表达第二题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animBg="1"/>
      <p:bldP spid="1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17550" y="586740"/>
            <a:ext cx="759904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读了三则寓言故事，你知道寓言有什么特点了吗？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6915" y="2101215"/>
            <a:ext cx="771017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寓言通过一个小故事，用比喻、拟人等手法，来说明某个道理或教训，往往带有讽刺和劝诫的性质。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387725" y="3510915"/>
            <a:ext cx="4319905" cy="9531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蝉：善于观察、思考，保持警觉，吸取教训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083" y="339755"/>
            <a:ext cx="2651725" cy="561692"/>
            <a:chOff x="192083" y="411510"/>
            <a:chExt cx="2651725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结构梳理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272415" y="1174115"/>
            <a:ext cx="591185" cy="30460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3200" b="1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  <a:sym typeface="+mn-ea"/>
              </a:rPr>
              <a:t>伊</a:t>
            </a:r>
          </a:p>
          <a:p>
            <a:pPr algn="l"/>
            <a:r>
              <a:rPr lang="zh-CN" sz="3200" b="1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  <a:sym typeface="+mn-ea"/>
              </a:rPr>
              <a:t>索</a:t>
            </a:r>
          </a:p>
          <a:p>
            <a:pPr algn="l"/>
            <a:r>
              <a:rPr lang="zh-CN" sz="3200" b="1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  <a:sym typeface="+mn-ea"/>
              </a:rPr>
              <a:t>寓</a:t>
            </a:r>
          </a:p>
          <a:p>
            <a:pPr algn="l"/>
            <a:r>
              <a:rPr lang="zh-CN" sz="3200" b="1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  <a:sym typeface="+mn-ea"/>
              </a:rPr>
              <a:t>言</a:t>
            </a:r>
          </a:p>
          <a:p>
            <a:pPr algn="l"/>
            <a:r>
              <a:rPr lang="zh-CN" sz="3200" b="1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  <a:sym typeface="+mn-ea"/>
              </a:rPr>
              <a:t>三</a:t>
            </a:r>
          </a:p>
          <a:p>
            <a:pPr algn="l"/>
            <a:r>
              <a:rPr lang="zh-CN" sz="3200" b="1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charset="0"/>
                <a:sym typeface="+mn-ea"/>
              </a:rPr>
              <a:t>则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ahoma" panose="020B0604030504040204" charset="0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899795" y="1419860"/>
            <a:ext cx="144145" cy="2592070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00430" y="1174115"/>
            <a:ext cx="267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《</a:t>
            </a:r>
            <a:r>
              <a:rPr lang="zh-CN" sz="280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狐狸和葡萄</a:t>
            </a:r>
            <a:r>
              <a:rPr lang="zh-CN" altLang="zh-CN" sz="280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》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9490" y="2435860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《</a:t>
            </a:r>
            <a:r>
              <a:rPr lang="zh-CN" sz="280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牧童和狼</a:t>
            </a:r>
            <a:r>
              <a:rPr lang="zh-CN" altLang="zh-CN" sz="280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》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0430" y="3726180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zh-CN" sz="280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《</a:t>
            </a:r>
            <a:r>
              <a:rPr lang="zh-CN" sz="280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蝉和狐狸</a:t>
            </a:r>
            <a:r>
              <a:rPr lang="zh-CN" altLang="zh-CN" sz="280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》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48710" y="1174115"/>
            <a:ext cx="3797935" cy="95313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    </a:t>
            </a:r>
            <a:r>
              <a:rPr lang="zh-CN" sz="280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狐狸：虚荣，表里不一，自欺欺人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48710" y="2371090"/>
            <a:ext cx="3797300" cy="9531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  </a:t>
            </a:r>
            <a:r>
              <a:rPr lang="zh-CN" sz="280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牧童：不诚实，经常说谎，自食其果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 bldLvl="0" animBg="1"/>
      <p:bldP spid="5" grpId="0" animBg="1"/>
      <p:bldP spid="6" grpId="0"/>
      <p:bldP spid="7" grpId="0"/>
      <p:bldP spid="8" grpId="0"/>
      <p:bldP spid="9" grpId="0" animBg="1"/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928676"/>
            <a:ext cx="7858180" cy="36118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告诉我们：有人无能为力，做不成事，却偏偏说时机还没成熟；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牧童和狼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告诉我们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_____________________</a:t>
            </a: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让我们懂得：一个聪明的人，总能从别人的灾难中吸取教训。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14712" y="2143439"/>
            <a:ext cx="5429288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一贯说谎的人即使说了</a:t>
            </a:r>
          </a:p>
        </p:txBody>
      </p:sp>
      <p:sp>
        <p:nvSpPr>
          <p:cNvPr id="8" name="矩形 7"/>
          <p:cNvSpPr/>
          <p:nvPr/>
        </p:nvSpPr>
        <p:spPr>
          <a:xfrm>
            <a:off x="215233" y="938488"/>
            <a:ext cx="2857488" cy="5607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狐狸和葡萄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158" y="2701672"/>
            <a:ext cx="42862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真话，也没有人会相信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0" name="矩形 9"/>
          <p:cNvSpPr/>
          <p:nvPr/>
        </p:nvSpPr>
        <p:spPr>
          <a:xfrm>
            <a:off x="4786314" y="2714943"/>
            <a:ext cx="264320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蝉和狐狸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339755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主题概括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0034" y="785800"/>
            <a:ext cx="7929618" cy="40081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龟兔赛跑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兔子嘲笑乌龟爬得慢，乌龟说，总有一天他会赢。兔子说，我们现在就开始比赛。兔子飞快地跑着，乌龟拼命地爬。不一会儿，兔子与乌龟已经离得有很大一段距离了。兔子认为比赛太轻松了，它要先睡一会，并且自以为是地说即使自己睡醒了，乌龟也不一定能追上它。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而乌龟呢，它一刻不停地爬行，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拓展延伸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98155" y="598476"/>
            <a:ext cx="7929618" cy="105346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当兔子醒来的时候乌龟已经到达终点了。此故事告诉大家：不可轻易小视他人。</a:t>
            </a:r>
          </a:p>
        </p:txBody>
      </p:sp>
      <p:pic>
        <p:nvPicPr>
          <p:cNvPr id="107522" name="Picture 2" descr="https://timgsa.baidu.com/timg?image&amp;quality=80&amp;size=b9999_10000&amp;sec=1535733408244&amp;di=c5263984d462d0898091de7c6a40548e&amp;imgtype=jpg&amp;src=http%3A%2F%2Fimg0.imgtn.bdimg.com%2Fit%2Fu%3D3151138220%2C4109397290%26fm%3D214%26gp%3D0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2254250" y="1677670"/>
            <a:ext cx="4816475" cy="3021330"/>
          </a:xfrm>
          <a:prstGeom prst="rect">
            <a:avLst/>
          </a:prstGeom>
          <a:noFill/>
          <a:effectLst>
            <a:softEdge rad="2159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42910" y="1175232"/>
            <a:ext cx="7572428" cy="302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一、选择合适的词语填空。 </a:t>
            </a:r>
          </a:p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赞叹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赞美</a:t>
            </a: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我（     ）你，祖国的大好河山。</a:t>
            </a: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富丽堂皇的故宫令人（     ）不已。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吸取    汲取</a:t>
            </a: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我们要善于（     ）别人的经验教训。</a:t>
            </a:r>
          </a:p>
        </p:txBody>
      </p:sp>
      <p:sp>
        <p:nvSpPr>
          <p:cNvPr id="10" name="矩形 9"/>
          <p:cNvSpPr/>
          <p:nvPr/>
        </p:nvSpPr>
        <p:spPr>
          <a:xfrm>
            <a:off x="1922761" y="2129150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赞美</a:t>
            </a:r>
          </a:p>
        </p:txBody>
      </p:sp>
      <p:sp>
        <p:nvSpPr>
          <p:cNvPr id="11" name="矩形 10"/>
          <p:cNvSpPr/>
          <p:nvPr/>
        </p:nvSpPr>
        <p:spPr>
          <a:xfrm>
            <a:off x="5258757" y="2640646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赞叹</a:t>
            </a:r>
          </a:p>
        </p:txBody>
      </p:sp>
      <p:sp>
        <p:nvSpPr>
          <p:cNvPr id="8" name="矩形 7"/>
          <p:cNvSpPr/>
          <p:nvPr/>
        </p:nvSpPr>
        <p:spPr>
          <a:xfrm>
            <a:off x="3576630" y="3614743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吸取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6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1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18715" y="826135"/>
            <a:ext cx="6489065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28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伊索寓言</a:t>
            </a:r>
            <a:r>
              <a:rPr lang="en-US" altLang="zh-CN" sz="28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是一部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寓言故事集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。现存的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伊索寓言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是古希腊、古罗马时代流传下来的故事，经后人汇集，统归在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伊索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名下。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伊索寓言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大多是动物故事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，以动物为喻，教人处世和做人的道理。伊索寓言形式短小精悍，比喻恰当，形象生动，对后代影响很大。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contrast="6000"/>
          </a:blip>
          <a:stretch>
            <a:fillRect/>
          </a:stretch>
        </p:blipFill>
        <p:spPr>
          <a:xfrm>
            <a:off x="-194945" y="826135"/>
            <a:ext cx="2909570" cy="2909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473221"/>
            <a:ext cx="8215370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二、根据要求写句子。</a:t>
            </a: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狐狸够不到葡萄。狐狸说葡萄是酸的。（用合适的词语把这两句话连成一句通顺的话）</a:t>
            </a:r>
          </a:p>
          <a:p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一贯说谎的人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即使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说了真话，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没有人会相信。（用红体词造句）</a:t>
            </a:r>
          </a:p>
          <a:p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3576" y="1876104"/>
            <a:ext cx="572325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狐狸够不到葡萄却说葡萄是酸的。</a:t>
            </a:r>
          </a:p>
        </p:txBody>
      </p:sp>
      <p:sp>
        <p:nvSpPr>
          <p:cNvPr id="7" name="矩形 6"/>
          <p:cNvSpPr/>
          <p:nvPr/>
        </p:nvSpPr>
        <p:spPr>
          <a:xfrm>
            <a:off x="1149958" y="3632525"/>
            <a:ext cx="59029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即使下雨，同学们也照样按时到校。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584200" y="675005"/>
            <a:ext cx="7974965" cy="1176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   三、学过课文，你想对撒谎的狐狸和牧童说点什么呢？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4200" y="2177415"/>
            <a:ext cx="80613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你们以后不要说谎了。妄想用谎话来达到目的的行为往往是搬起石头砸自己的脚。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4625726" y="1956865"/>
            <a:ext cx="1286051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r>
              <a:rPr kumimoji="1" lang="zh-CN" altLang="en-US" sz="41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</a:t>
            </a:r>
            <a:endParaRPr kumimoji="1" lang="zh-CN" altLang="en-US" sz="4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331335" y="1956865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贯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857356" y="1956865"/>
            <a:ext cx="12955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喉咙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955821" y="192880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套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85918" y="1500180"/>
            <a:ext cx="158934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ó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ul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ó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52988" y="1528237"/>
            <a:ext cx="106188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gu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69937" y="1528237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sh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è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929322" y="1446601"/>
            <a:ext cx="92869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ào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7268932" y="1910949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掺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杂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15206" y="1428742"/>
            <a:ext cx="114300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5216360" y="3286130"/>
            <a:ext cx="1286051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教训</a:t>
            </a:r>
            <a:endParaRPr kumimoji="1"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563194" y="3286130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灾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089215" y="3286130"/>
            <a:ext cx="12955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142940" y="2847304"/>
            <a:ext cx="857423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cu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ò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599095" y="2857502"/>
            <a:ext cx="82986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857750" y="2857500"/>
            <a:ext cx="167830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ji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o x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ù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14">
            <a:hlinkClick r:id="rId3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1263" y="532096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4337204" y="478306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61784" y="1510576"/>
            <a:ext cx="1121491" cy="438582"/>
            <a:chOff x="505294" y="1510576"/>
            <a:chExt cx="1121491" cy="438582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1524285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25663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3435276" y="203013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16451" y="200156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35981" y="200283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54241" y="200156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96136" y="338776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21711" y="3360461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000"/>
                            </p:stCondLst>
                            <p:childTnLst>
                              <p:par>
                                <p:cTn id="9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1" grpId="0"/>
      <p:bldP spid="21" grpId="1"/>
      <p:bldP spid="30" grpId="0"/>
      <p:bldP spid="30" grpId="1"/>
      <p:bldP spid="31" grpId="0"/>
      <p:bldP spid="31" grpId="1"/>
      <p:bldP spid="32" grpId="0"/>
      <p:bldP spid="32" grpId="1"/>
      <p:bldP spid="10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1" name="组合 7"/>
          <p:cNvGrpSpPr/>
          <p:nvPr/>
        </p:nvGrpSpPr>
        <p:grpSpPr>
          <a:xfrm>
            <a:off x="2073834" y="1289998"/>
            <a:ext cx="1095518" cy="1139190"/>
            <a:chOff x="2437" y="2032"/>
            <a:chExt cx="1244" cy="1264"/>
          </a:xfrm>
        </p:grpSpPr>
        <p:sp>
          <p:nvSpPr>
            <p:cNvPr id="123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2073835" y="1299285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伊</a:t>
            </a:r>
          </a:p>
        </p:txBody>
      </p:sp>
      <p:sp>
        <p:nvSpPr>
          <p:cNvPr id="12294" name="文本框 64"/>
          <p:cNvSpPr txBox="1"/>
          <p:nvPr/>
        </p:nvSpPr>
        <p:spPr>
          <a:xfrm>
            <a:off x="3417034" y="1326193"/>
            <a:ext cx="999303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串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4749755" y="1299523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谎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6092479" y="1281425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</a:t>
            </a:r>
          </a:p>
        </p:txBody>
      </p:sp>
      <p:sp>
        <p:nvSpPr>
          <p:cNvPr id="12302" name="文本框 64"/>
          <p:cNvSpPr txBox="1"/>
          <p:nvPr/>
        </p:nvSpPr>
        <p:spPr>
          <a:xfrm>
            <a:off x="3256037" y="2859721"/>
            <a:ext cx="834658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诈</a:t>
            </a:r>
          </a:p>
        </p:txBody>
      </p:sp>
      <p:sp>
        <p:nvSpPr>
          <p:cNvPr id="12304" name="文本框 64"/>
          <p:cNvSpPr txBox="1"/>
          <p:nvPr/>
        </p:nvSpPr>
        <p:spPr>
          <a:xfrm>
            <a:off x="4597587" y="2900909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粪</a:t>
            </a:r>
          </a:p>
        </p:txBody>
      </p:sp>
      <p:grpSp>
        <p:nvGrpSpPr>
          <p:cNvPr id="3" name="组合 7"/>
          <p:cNvGrpSpPr/>
          <p:nvPr/>
        </p:nvGrpSpPr>
        <p:grpSpPr>
          <a:xfrm>
            <a:off x="3368450" y="1302380"/>
            <a:ext cx="1095518" cy="1139190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" name="组合 7"/>
          <p:cNvGrpSpPr/>
          <p:nvPr/>
        </p:nvGrpSpPr>
        <p:grpSpPr>
          <a:xfrm>
            <a:off x="4699742" y="1289998"/>
            <a:ext cx="1095518" cy="1139190"/>
            <a:chOff x="2437" y="2032"/>
            <a:chExt cx="1244" cy="1264"/>
          </a:xfrm>
        </p:grpSpPr>
        <p:sp>
          <p:nvSpPr>
            <p:cNvPr id="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" name="组合 7"/>
          <p:cNvGrpSpPr/>
          <p:nvPr/>
        </p:nvGrpSpPr>
        <p:grpSpPr>
          <a:xfrm>
            <a:off x="6038655" y="1281425"/>
            <a:ext cx="1095518" cy="1139190"/>
            <a:chOff x="2437" y="2032"/>
            <a:chExt cx="1244" cy="1264"/>
          </a:xfrm>
        </p:grpSpPr>
        <p:sp>
          <p:nvSpPr>
            <p:cNvPr id="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9" name="组合 7"/>
          <p:cNvGrpSpPr/>
          <p:nvPr/>
        </p:nvGrpSpPr>
        <p:grpSpPr>
          <a:xfrm>
            <a:off x="3254387" y="2910196"/>
            <a:ext cx="1095518" cy="1139190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" name="组合 7"/>
          <p:cNvGrpSpPr/>
          <p:nvPr/>
        </p:nvGrpSpPr>
        <p:grpSpPr>
          <a:xfrm>
            <a:off x="4549003" y="2901623"/>
            <a:ext cx="1095518" cy="1139190"/>
            <a:chOff x="2437" y="2032"/>
            <a:chExt cx="1244" cy="1264"/>
          </a:xfrm>
        </p:grpSpPr>
        <p:sp>
          <p:nvSpPr>
            <p:cNvPr id="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4" name="组合 33"/>
          <p:cNvGrpSpPr/>
          <p:nvPr/>
        </p:nvGrpSpPr>
        <p:grpSpPr>
          <a:xfrm>
            <a:off x="324034" y="667061"/>
            <a:ext cx="1121491" cy="438582"/>
            <a:chOff x="467544" y="523551"/>
            <a:chExt cx="1121491" cy="438582"/>
          </a:xfrm>
        </p:grpSpPr>
        <p:sp>
          <p:nvSpPr>
            <p:cNvPr id="67" name="TextBox 11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2" grpId="0"/>
      <p:bldP spid="1230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51550" y="1358900"/>
            <a:ext cx="2616200" cy="1982470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03721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7690" y="1419622"/>
            <a:ext cx="2206044" cy="1773932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460" y="1358900"/>
            <a:ext cx="3115310" cy="2124710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</a:p>
        </p:txBody>
      </p:sp>
      <p:sp>
        <p:nvSpPr>
          <p:cNvPr id="94" name="文本框 64"/>
          <p:cNvSpPr txBox="1"/>
          <p:nvPr/>
        </p:nvSpPr>
        <p:spPr>
          <a:xfrm>
            <a:off x="3703633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  结构</a:t>
            </a:r>
          </a:p>
        </p:txBody>
      </p:sp>
      <p:sp>
        <p:nvSpPr>
          <p:cNvPr id="96" name="文本框 64"/>
          <p:cNvSpPr txBox="1"/>
          <p:nvPr/>
        </p:nvSpPr>
        <p:spPr>
          <a:xfrm>
            <a:off x="6444208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25621" y="2283718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64"/>
          <p:cNvSpPr txBox="1"/>
          <p:nvPr/>
        </p:nvSpPr>
        <p:spPr>
          <a:xfrm>
            <a:off x="467015" y="2644139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伊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64"/>
          <p:cNvSpPr txBox="1"/>
          <p:nvPr/>
        </p:nvSpPr>
        <p:spPr>
          <a:xfrm>
            <a:off x="1181801" y="2644139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谎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64"/>
          <p:cNvSpPr txBox="1"/>
          <p:nvPr/>
        </p:nvSpPr>
        <p:spPr>
          <a:xfrm>
            <a:off x="1859197" y="2644139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歇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64"/>
          <p:cNvSpPr txBox="1"/>
          <p:nvPr/>
        </p:nvSpPr>
        <p:spPr>
          <a:xfrm>
            <a:off x="2539123" y="2644139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诈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64"/>
          <p:cNvSpPr txBox="1"/>
          <p:nvPr/>
        </p:nvSpPr>
        <p:spPr>
          <a:xfrm>
            <a:off x="4224351" y="2378125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串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64"/>
          <p:cNvSpPr txBox="1"/>
          <p:nvPr/>
        </p:nvSpPr>
        <p:spPr>
          <a:xfrm>
            <a:off x="7001843" y="250094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粪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2" grpId="0"/>
      <p:bldP spid="25" grpId="0"/>
      <p:bldP spid="26" grpId="0"/>
      <p:bldP spid="17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360" y="1275715"/>
            <a:ext cx="747776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：哥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欠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歌   米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共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粪    宀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火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灾</a:t>
            </a:r>
            <a:r>
              <a:rPr lang="zh-CN" altLang="en-US" sz="2800" dirty="0" smtClean="0"/>
              <a:t>     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78405" y="2297783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字理识字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240915" y="2389505"/>
            <a:ext cx="96837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谎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45970" y="3619500"/>
            <a:ext cx="6214745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形声字。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讠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表意，其形像张口说话；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荒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表声。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表示不合事实的言语。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en-US" altLang="zh-CN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985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7375" y="2093595"/>
            <a:ext cx="1485265" cy="1283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12669" y="2579050"/>
            <a:ext cx="22098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3" grpId="0"/>
      <p:bldP spid="24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2538</Words>
  <Application>Microsoft Office PowerPoint</Application>
  <PresentationFormat>全屏显示(16:9)</PresentationFormat>
  <Paragraphs>217</Paragraphs>
  <Slides>51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51</vt:i4>
      </vt:variant>
    </vt:vector>
  </HeadingPairs>
  <TitlesOfParts>
    <vt:vector size="68" baseType="lpstr">
      <vt:lpstr>Arial</vt:lpstr>
      <vt:lpstr>宋体</vt:lpstr>
      <vt:lpstr>Times New Roman</vt:lpstr>
      <vt:lpstr>微软雅黑</vt:lpstr>
      <vt:lpstr>楷体</vt:lpstr>
      <vt:lpstr>黑体</vt:lpstr>
      <vt:lpstr>Kaiti SC</vt:lpstr>
      <vt:lpstr>Heiti SC Light</vt:lpstr>
      <vt:lpstr>幼圆</vt:lpstr>
      <vt:lpstr>华文楷体</vt:lpstr>
      <vt:lpstr>汉语拼音</vt:lpstr>
      <vt:lpstr>仿宋</vt:lpstr>
      <vt:lpstr>Tahoma</vt:lpstr>
      <vt:lpstr>Calibri</vt:lpstr>
      <vt:lpstr>1_Office 主题​​</vt:lpstr>
      <vt:lpstr>自定义设计方案</vt:lpstr>
      <vt:lpstr>2_Office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2019-01-21T06:58:41Z</dcterms:modified>
  <cp:category>语文备课大师【全免费】</cp:category>
</cp:coreProperties>
</file>