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62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B54"/>
    <a:srgbClr val="33550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99AAE-1AED-42E6-83D3-3C3293054A12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0312-F323-4329-A04B-94F7027D7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116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FDBE01-3022-4425-B8C4-2841625A96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6" r="447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5.xml"/><Relationship Id="rId1" Type="http://schemas.openxmlformats.org/officeDocument/2006/relationships/audio" Target="file:///\\dz79\8-&#37096;&#32534;&#29256;&#183;&#20061;&#24180;&#32423;&#35821;&#25991;&#19978;&#20876;&#65288;&#29366;&#20803;&#22823;&#35838;&#22530;&#65289;\8-&#37096;&#32534;&#29256;&#183;&#20061;&#24180;&#32423;&#35821;&#25991;&#19978;&#20876;&#65288;&#29366;&#20803;&#22823;&#35838;&#22530;&#65289;\&#37096;&#32534;&#29256;&#20061;&#35821;&#19978;-&#25945;&#23398;&#36164;&#28304;\&#31532;&#19968;&#21333;&#20803;\&#19978;&#35838;&#35838;&#20214;\4%20&#20320;&#26159;&#20154;&#38388;&#30340;&#22235;&#26376;&#22825;\&#12298;&#35760;&#24518;&#12299;&#26519;&#24509;&#22240;.wa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2"/>
          <p:cNvPicPr>
            <a:picLocks noChangeAspect="1"/>
          </p:cNvPicPr>
          <p:nvPr/>
        </p:nvPicPr>
        <p:blipFill>
          <a:blip r:embed="rId2" cstate="print"/>
          <a:srcRect l="3198" b="3198"/>
          <a:stretch>
            <a:fillRect/>
          </a:stretch>
        </p:blipFill>
        <p:spPr bwMode="auto">
          <a:xfrm>
            <a:off x="0" y="0"/>
            <a:ext cx="12192000" cy="6868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0" y="436033"/>
            <a:ext cx="1007533" cy="484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0" y="124884"/>
            <a:ext cx="3668184" cy="1471083"/>
            <a:chOff x="0" y="127959"/>
            <a:chExt cx="2751581" cy="1102407"/>
          </a:xfrm>
        </p:grpSpPr>
        <p:pic>
          <p:nvPicPr>
            <p:cNvPr id="64521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2" name="TextBox 44"/>
            <p:cNvSpPr txBox="1">
              <a:spLocks noChangeArrowheads="1"/>
            </p:cNvSpPr>
            <p:nvPr/>
          </p:nvSpPr>
          <p:spPr bwMode="auto">
            <a:xfrm>
              <a:off x="608112" y="396624"/>
              <a:ext cx="968209" cy="565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 smtClean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字词</a:t>
              </a:r>
              <a:endParaRPr lang="zh-CN" altLang="en-US" sz="4300" b="1" dirty="0">
                <a:solidFill>
                  <a:srgbClr val="3366FF"/>
                </a:solidFill>
                <a:latin typeface="Franklin Gothic Medium" pitchFamily="34" charset="0"/>
                <a:ea typeface="黑体" pitchFamily="2" charset="-122"/>
              </a:endParaRPr>
            </a:p>
          </p:txBody>
        </p:sp>
      </p:grpSp>
      <p:sp>
        <p:nvSpPr>
          <p:cNvPr id="64516" name="TextBox 43"/>
          <p:cNvSpPr txBox="1">
            <a:spLocks noChangeArrowheads="1"/>
          </p:cNvSpPr>
          <p:nvPr/>
        </p:nvSpPr>
        <p:spPr bwMode="auto">
          <a:xfrm>
            <a:off x="810685" y="2595034"/>
            <a:ext cx="10782300" cy="2769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娉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婷（     ）         鲜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妍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（    ）</a:t>
            </a:r>
          </a:p>
          <a:p>
            <a:pPr eaLnBrk="1" hangingPunct="1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冠冕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（          ）    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呢喃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（       ）</a:t>
            </a:r>
          </a:p>
        </p:txBody>
      </p:sp>
      <p:sp>
        <p:nvSpPr>
          <p:cNvPr id="57" name="TextBox 56">
            <a:extLst/>
          </p:cNvPr>
          <p:cNvSpPr txBox="1"/>
          <p:nvPr/>
        </p:nvSpPr>
        <p:spPr>
          <a:xfrm>
            <a:off x="8591551" y="2918885"/>
            <a:ext cx="1073149" cy="781049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yán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58" name="TextBox 57">
            <a:extLst/>
          </p:cNvPr>
          <p:cNvSpPr txBox="1"/>
          <p:nvPr/>
        </p:nvSpPr>
        <p:spPr>
          <a:xfrm>
            <a:off x="2584452" y="2916767"/>
            <a:ext cx="1350433" cy="781051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pīnɡ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59" name="TextBox 58">
            <a:extLst/>
          </p:cNvPr>
          <p:cNvSpPr txBox="1"/>
          <p:nvPr/>
        </p:nvSpPr>
        <p:spPr>
          <a:xfrm>
            <a:off x="2571751" y="4246034"/>
            <a:ext cx="2742091" cy="784826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ɡuān</a:t>
            </a:r>
            <a:r>
              <a:rPr lang="en-US" altLang="zh-CN" sz="4300" b="1" dirty="0">
                <a:solidFill>
                  <a:srgbClr val="FF33CC"/>
                </a:solidFill>
                <a:latin typeface="+mn-ea"/>
              </a:rPr>
              <a:t> </a:t>
            </a: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miǎn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61" name="TextBox 60">
            <a:extLst/>
          </p:cNvPr>
          <p:cNvSpPr txBox="1"/>
          <p:nvPr/>
        </p:nvSpPr>
        <p:spPr>
          <a:xfrm>
            <a:off x="8600018" y="4248151"/>
            <a:ext cx="1910132" cy="784826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ní</a:t>
            </a:r>
            <a:r>
              <a:rPr lang="en-US" altLang="zh-CN" sz="4300" b="1" dirty="0">
                <a:solidFill>
                  <a:srgbClr val="FF33CC"/>
                </a:solidFill>
                <a:latin typeface="+mn-ea"/>
              </a:rPr>
              <a:t> </a:t>
            </a: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nán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3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3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4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5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0" name="文本框 25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1" name="文本框 26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6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0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1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7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3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8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59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0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1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2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5638" name="TextBox 4"/>
          <p:cNvSpPr txBox="1">
            <a:spLocks noChangeArrowheads="1"/>
          </p:cNvSpPr>
          <p:nvPr/>
        </p:nvSpPr>
        <p:spPr bwMode="auto">
          <a:xfrm>
            <a:off x="575734" y="524933"/>
            <a:ext cx="2992967" cy="7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300" b="1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词语解释。</a:t>
            </a:r>
          </a:p>
        </p:txBody>
      </p:sp>
      <p:sp>
        <p:nvSpPr>
          <p:cNvPr id="9220" name="TextBox 43"/>
          <p:cNvSpPr txBox="1">
            <a:spLocks noChangeArrowheads="1"/>
          </p:cNvSpPr>
          <p:nvPr/>
        </p:nvSpPr>
        <p:spPr bwMode="auto">
          <a:xfrm>
            <a:off x="706967" y="1428751"/>
            <a:ext cx="10949517" cy="45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ts val="667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轻灵：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动作轻巧灵活，也指一种轻松、飘逸的心境。</a:t>
            </a:r>
          </a:p>
          <a:p>
            <a:pPr>
              <a:lnSpc>
                <a:spcPct val="120000"/>
              </a:lnSpc>
              <a:spcBef>
                <a:spcPts val="667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娉婷：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形容女子的姿态美。</a:t>
            </a:r>
          </a:p>
          <a:p>
            <a:pPr>
              <a:lnSpc>
                <a:spcPct val="120000"/>
              </a:lnSpc>
              <a:spcBef>
                <a:spcPts val="667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鲜妍：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鲜艳。</a:t>
            </a:r>
          </a:p>
          <a:p>
            <a:pPr>
              <a:lnSpc>
                <a:spcPct val="120000"/>
              </a:lnSpc>
              <a:spcBef>
                <a:spcPts val="667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冠冕：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文中是王冠的意思。冕，古代天子、诸侯、卿、大夫所戴的礼帽，后来专指帝王的礼帽。</a:t>
            </a:r>
          </a:p>
          <a:p>
            <a:pPr>
              <a:lnSpc>
                <a:spcPct val="120000"/>
              </a:lnSpc>
              <a:spcBef>
                <a:spcPts val="667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呢喃：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拟声词，形容燕子的叫声。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1"/>
          <p:cNvSpPr txBox="1">
            <a:spLocks noChangeArrowheads="1"/>
          </p:cNvSpPr>
          <p:nvPr/>
        </p:nvSpPr>
        <p:spPr bwMode="auto">
          <a:xfrm>
            <a:off x="1278467" y="165100"/>
            <a:ext cx="9110133" cy="6144755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itchFamily="2" charset="-122"/>
                <a:ea typeface="黑体" pitchFamily="2" charset="-122"/>
              </a:rPr>
              <a:t>我说∕你是人间的∕四月天；</a:t>
            </a: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itchFamily="2" charset="-122"/>
                <a:ea typeface="黑体" pitchFamily="2" charset="-122"/>
              </a:rPr>
              <a:t>笑响∕点亮了∕四面风；轻灵</a:t>
            </a: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itchFamily="2" charset="-122"/>
                <a:ea typeface="黑体" pitchFamily="2" charset="-122"/>
              </a:rPr>
              <a:t>在春的光艳中∕交舞着∕变。</a:t>
            </a:r>
          </a:p>
          <a:p>
            <a:pPr>
              <a:lnSpc>
                <a:spcPct val="130000"/>
              </a:lnSpc>
            </a:pPr>
            <a:endParaRPr lang="zh-CN" altLang="zh-CN" sz="4300" b="1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itchFamily="2" charset="-122"/>
                <a:ea typeface="黑体" pitchFamily="2" charset="-122"/>
              </a:rPr>
              <a:t>你是∕四月早天里的∕云烟， 　</a:t>
            </a: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itchFamily="2" charset="-122"/>
                <a:ea typeface="黑体" pitchFamily="2" charset="-122"/>
              </a:rPr>
              <a:t>黄昏∕吹着风的软，星子∕在</a:t>
            </a: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itchFamily="2" charset="-122"/>
                <a:ea typeface="黑体" pitchFamily="2" charset="-122"/>
              </a:rPr>
              <a:t>无意中闪，细雨∕点洒在∕花前。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829733" y="215901"/>
            <a:ext cx="9736667" cy="6081661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那轻，那娉婷，你是，鲜妍</a:t>
            </a: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百花的冠冕∕你戴着，你是</a:t>
            </a: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天真，庄严，你是夜夜的∕月圆。</a:t>
            </a:r>
          </a:p>
          <a:p>
            <a:pPr>
              <a:lnSpc>
                <a:spcPct val="110000"/>
              </a:lnSpc>
            </a:pPr>
            <a:endParaRPr lang="zh-CN" altLang="zh-CN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雪化后∕那片鹅黄，你像；新鲜</a:t>
            </a: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初放芽的∕绿，你是；柔嫩∕喜悦， 　</a:t>
            </a: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水光浮动着你∕梦期待中∕白莲。</a:t>
            </a:r>
          </a:p>
          <a:p>
            <a:pPr>
              <a:lnSpc>
                <a:spcPct val="110000"/>
              </a:lnSpc>
            </a:pPr>
            <a:endParaRPr lang="zh-CN" altLang="zh-CN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你是一树一树的∕花开，是燕</a:t>
            </a: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在梁间∕呢喃，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你是爱，是暖，</a:t>
            </a: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是希望，你是∕人间的∕四月天！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>
            <a:extLst/>
          </p:cNvPr>
          <p:cNvSpPr/>
          <p:nvPr/>
        </p:nvSpPr>
        <p:spPr>
          <a:xfrm>
            <a:off x="6798733" y="2730500"/>
            <a:ext cx="1854200" cy="831851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1900" dirty="0"/>
          </a:p>
        </p:txBody>
      </p:sp>
      <p:sp>
        <p:nvSpPr>
          <p:cNvPr id="9" name="椭圆 8">
            <a:extLst/>
          </p:cNvPr>
          <p:cNvSpPr/>
          <p:nvPr/>
        </p:nvSpPr>
        <p:spPr>
          <a:xfrm>
            <a:off x="2730501" y="2679700"/>
            <a:ext cx="927100" cy="905933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1900" dirty="0"/>
          </a:p>
        </p:txBody>
      </p:sp>
      <p:sp>
        <p:nvSpPr>
          <p:cNvPr id="68613" name="矩形 17"/>
          <p:cNvSpPr>
            <a:spLocks noChangeArrowheads="1"/>
          </p:cNvSpPr>
          <p:nvPr/>
        </p:nvSpPr>
        <p:spPr bwMode="auto">
          <a:xfrm>
            <a:off x="2628900" y="2438401"/>
            <a:ext cx="7488767" cy="140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6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你是人间的四月天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84867" y="1411817"/>
            <a:ext cx="3873500" cy="110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指梁从诫（林徽因与梁思成之子）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51551" y="1428751"/>
            <a:ext cx="4040716" cy="110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</a:rPr>
              <a:t>春天中的盛季，一年中最珍贵的季节。</a:t>
            </a:r>
          </a:p>
        </p:txBody>
      </p:sp>
      <p:sp>
        <p:nvSpPr>
          <p:cNvPr id="14" name="矩形 13">
            <a:extLst/>
          </p:cNvPr>
          <p:cNvSpPr/>
          <p:nvPr/>
        </p:nvSpPr>
        <p:spPr>
          <a:xfrm>
            <a:off x="685800" y="4121152"/>
            <a:ext cx="10938933" cy="148963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latin typeface="宋体" panose="02010600030101010101" pitchFamily="2" charset="-122"/>
              </a:rPr>
              <a:t>将“你”比作“人间的四月天”，新颖别致，暗含作者对儿子出生的喜悦以及对儿子的珍爱、希望。</a:t>
            </a:r>
          </a:p>
        </p:txBody>
      </p:sp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0" y="-112183"/>
            <a:ext cx="3668184" cy="1471084"/>
            <a:chOff x="0" y="127959"/>
            <a:chExt cx="2751581" cy="1102407"/>
          </a:xfrm>
        </p:grpSpPr>
        <p:pic>
          <p:nvPicPr>
            <p:cNvPr id="68618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9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整体感知</a:t>
              </a: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/>
      <p:bldP spid="11" grpId="0" autoUpdateAnimBg="0"/>
      <p:bldP spid="13" grpId="0" autoUpdateAnimBg="0"/>
      <p:bldP spid="1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图片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矩形 17"/>
          <p:cNvSpPr>
            <a:spLocks noChangeArrowheads="1"/>
          </p:cNvSpPr>
          <p:nvPr/>
        </p:nvSpPr>
        <p:spPr bwMode="auto">
          <a:xfrm>
            <a:off x="711200" y="588434"/>
            <a:ext cx="7603067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我说你是人间的四月天；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笑响点亮了四面风；轻灵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在春的光艳中交舞着变。</a:t>
            </a:r>
          </a:p>
        </p:txBody>
      </p:sp>
      <p:sp>
        <p:nvSpPr>
          <p:cNvPr id="69636" name="矩形 17"/>
          <p:cNvSpPr>
            <a:spLocks noChangeArrowheads="1"/>
          </p:cNvSpPr>
          <p:nvPr/>
        </p:nvSpPr>
        <p:spPr bwMode="auto">
          <a:xfrm>
            <a:off x="4080934" y="3323167"/>
            <a:ext cx="6997700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你是四月早天里的云烟，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黄昏吹着风的软，星子在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无意中闪，细雨点洒在花前。</a:t>
            </a:r>
          </a:p>
        </p:txBody>
      </p:sp>
      <p:pic>
        <p:nvPicPr>
          <p:cNvPr id="69637" name="Picture 13" descr="https://timgsa.baidu.com/timg?image&amp;quality=80&amp;size=b9999_10000&amp;sec=1523591418114&amp;di=9fd79f65e05d1a706fc250aee4386936&amp;imgtype=0&amp;src=http%3A%2F%2Ff.hiphotos.baidu.com%2Fzhidao%2Fpic%2Fitem%2Fcaef76094b36acafe368076579d98d1000e99c9b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4434" y="402167"/>
            <a:ext cx="3329517" cy="332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5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3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6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7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0" name="文本框 2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1" name="文本框 2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8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0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1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69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3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0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1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2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3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4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075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pic>
        <p:nvPicPr>
          <p:cNvPr id="70758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59" name="矩形 17"/>
          <p:cNvSpPr>
            <a:spLocks noChangeArrowheads="1"/>
          </p:cNvSpPr>
          <p:nvPr/>
        </p:nvSpPr>
        <p:spPr bwMode="auto">
          <a:xfrm>
            <a:off x="757767" y="594784"/>
            <a:ext cx="7768167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那轻，那娉婷，你是，鲜妍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百花的冠冕你戴着，你是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天真，庄严，你是夜夜的月圆。</a:t>
            </a:r>
          </a:p>
        </p:txBody>
      </p:sp>
      <p:sp>
        <p:nvSpPr>
          <p:cNvPr id="70760" name="矩形 17"/>
          <p:cNvSpPr>
            <a:spLocks noChangeArrowheads="1"/>
          </p:cNvSpPr>
          <p:nvPr/>
        </p:nvSpPr>
        <p:spPr bwMode="auto">
          <a:xfrm>
            <a:off x="3810000" y="3393017"/>
            <a:ext cx="8382000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雪化后那片鹅黄，你像；新鲜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初放芽的绿，你是；柔嫩喜悦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水光浮动着你梦期待中白莲。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矩形 17"/>
          <p:cNvSpPr>
            <a:spLocks noChangeArrowheads="1"/>
          </p:cNvSpPr>
          <p:nvPr/>
        </p:nvSpPr>
        <p:spPr bwMode="auto">
          <a:xfrm>
            <a:off x="2345267" y="1953685"/>
            <a:ext cx="8382000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你是一树一树的花开，是燕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在梁间呢喃，</a:t>
            </a:r>
            <a:r>
              <a:rPr lang="en-US" altLang="zh-CN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你是爱，是暖，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是希望，你是人间的四月天！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17"/>
          <p:cNvSpPr>
            <a:spLocks noChangeArrowheads="1"/>
          </p:cNvSpPr>
          <p:nvPr/>
        </p:nvSpPr>
        <p:spPr bwMode="auto">
          <a:xfrm>
            <a:off x="3083984" y="1261534"/>
            <a:ext cx="7603067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我说你是人间的四月天；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笑响点亮了四面风；轻灵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在春的光艳中交舞着变。</a:t>
            </a:r>
          </a:p>
        </p:txBody>
      </p:sp>
      <p:grpSp>
        <p:nvGrpSpPr>
          <p:cNvPr id="3" name="组合 42"/>
          <p:cNvGrpSpPr>
            <a:grpSpLocks/>
          </p:cNvGrpSpPr>
          <p:nvPr/>
        </p:nvGrpSpPr>
        <p:grpSpPr bwMode="auto">
          <a:xfrm>
            <a:off x="0" y="-84666"/>
            <a:ext cx="3668184" cy="1471084"/>
            <a:chOff x="0" y="127959"/>
            <a:chExt cx="2751581" cy="1102407"/>
          </a:xfrm>
        </p:grpSpPr>
        <p:pic>
          <p:nvPicPr>
            <p:cNvPr id="7271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17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诗歌讲解</a:t>
              </a:r>
            </a:p>
          </p:txBody>
        </p:sp>
      </p:grpSp>
      <p:sp>
        <p:nvSpPr>
          <p:cNvPr id="2" name="矩形 1">
            <a:extLst/>
          </p:cNvPr>
          <p:cNvSpPr/>
          <p:nvPr/>
        </p:nvSpPr>
        <p:spPr>
          <a:xfrm>
            <a:off x="514352" y="4106334"/>
            <a:ext cx="10977033" cy="25052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将</a:t>
            </a:r>
            <a:r>
              <a:rPr lang="en-US" altLang="zh-CN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拟人化，</a:t>
            </a:r>
            <a:r>
              <a:rPr lang="en-US" altLang="zh-CN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在春的光艳中交舞着变。将“你”的轻灵、活泼，“我”的欢快、喜悦写得形象生动。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509934" y="260350"/>
            <a:ext cx="3670300" cy="1140883"/>
            <a:chOff x="5719863" y="814851"/>
            <a:chExt cx="2752928" cy="1096044"/>
          </a:xfrm>
        </p:grpSpPr>
        <p:sp>
          <p:nvSpPr>
            <p:cNvPr id="4" name="云形标注 3">
              <a:extLst/>
            </p:cNvPr>
            <p:cNvSpPr/>
            <p:nvPr/>
          </p:nvSpPr>
          <p:spPr>
            <a:xfrm>
              <a:off x="5719863" y="814851"/>
              <a:ext cx="2510023" cy="1096044"/>
            </a:xfrm>
            <a:prstGeom prst="cloudCallout">
              <a:avLst>
                <a:gd name="adj1" fmla="val -52225"/>
                <a:gd name="adj2" fmla="val 67505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715" name="矩形 17"/>
            <p:cNvSpPr>
              <a:spLocks noChangeArrowheads="1"/>
            </p:cNvSpPr>
            <p:nvPr/>
          </p:nvSpPr>
          <p:spPr bwMode="auto">
            <a:xfrm>
              <a:off x="5873954" y="866191"/>
              <a:ext cx="2598837" cy="915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4300" b="1" dirty="0">
                  <a:solidFill>
                    <a:srgbClr val="0000FF"/>
                  </a:solidFill>
                  <a:latin typeface="宋体" pitchFamily="2" charset="-122"/>
                </a:rPr>
                <a:t>找出拟人句</a:t>
              </a:r>
            </a:p>
          </p:txBody>
        </p:sp>
      </p:grpSp>
      <p:cxnSp>
        <p:nvCxnSpPr>
          <p:cNvPr id="10" name="直接连接符 9">
            <a:extLst/>
          </p:cNvPr>
          <p:cNvCxnSpPr/>
          <p:nvPr/>
        </p:nvCxnSpPr>
        <p:spPr>
          <a:xfrm flipV="1">
            <a:off x="3321051" y="2969684"/>
            <a:ext cx="5888567" cy="2540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/>
          </p:cNvPr>
          <p:cNvCxnSpPr/>
          <p:nvPr/>
        </p:nvCxnSpPr>
        <p:spPr>
          <a:xfrm flipV="1">
            <a:off x="3230034" y="3877733"/>
            <a:ext cx="5888567" cy="2540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04485" y="4089400"/>
            <a:ext cx="2442633" cy="7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宋体" pitchFamily="2" charset="-122"/>
              </a:rPr>
              <a:t>“笑响”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958417" y="4064000"/>
            <a:ext cx="2444749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宋体" pitchFamily="2" charset="-122"/>
              </a:rPr>
              <a:t>“笑响”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373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5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3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4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2" name="文本框 28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3" name="文本框 29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5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2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3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6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5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7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8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79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0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1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382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3" name="线形标注 1(带边框和强调线) 2">
            <a:extLst/>
          </p:cNvPr>
          <p:cNvSpPr/>
          <p:nvPr/>
        </p:nvSpPr>
        <p:spPr>
          <a:xfrm>
            <a:off x="4320118" y="2023534"/>
            <a:ext cx="1128183" cy="726017"/>
          </a:xfrm>
          <a:prstGeom prst="accentBorderCallout1">
            <a:avLst>
              <a:gd name="adj1" fmla="val 25893"/>
              <a:gd name="adj2" fmla="val 106610"/>
              <a:gd name="adj3" fmla="val -139286"/>
              <a:gd name="adj4" fmla="val 16396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>
            <a:extLst/>
          </p:cNvPr>
          <p:cNvSpPr/>
          <p:nvPr/>
        </p:nvSpPr>
        <p:spPr>
          <a:xfrm>
            <a:off x="1011768" y="3951818"/>
            <a:ext cx="10428817" cy="25052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生动形象地写出了“你”笑声的清亮与悦耳，表现了作者内心的欣喜以及对儿子的喜爱。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250267" y="311152"/>
            <a:ext cx="5776575" cy="91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有着怎样的表达效果？</a:t>
            </a:r>
          </a:p>
        </p:txBody>
      </p:sp>
      <p:sp>
        <p:nvSpPr>
          <p:cNvPr id="73833" name="矩形 17"/>
          <p:cNvSpPr>
            <a:spLocks noChangeArrowheads="1"/>
          </p:cNvSpPr>
          <p:nvPr/>
        </p:nvSpPr>
        <p:spPr bwMode="auto">
          <a:xfrm>
            <a:off x="3083984" y="1081618"/>
            <a:ext cx="7603067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我说你是人间的四月天；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笑响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点亮</a:t>
            </a: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了四面风；轻灵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在春的光艳中交舞着变。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2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2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2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2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2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2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3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4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5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4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5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6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7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8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39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0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1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2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5642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124884"/>
            <a:ext cx="3668184" cy="1471083"/>
            <a:chOff x="0" y="127959"/>
            <a:chExt cx="2751581" cy="1102407"/>
          </a:xfrm>
        </p:grpSpPr>
        <p:pic>
          <p:nvPicPr>
            <p:cNvPr id="56424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425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55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学习目标</a:t>
              </a:r>
            </a:p>
          </p:txBody>
        </p:sp>
      </p:grp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024467" y="1540933"/>
            <a:ext cx="10316633" cy="516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685783" indent="-685783">
              <a:lnSpc>
                <a:spcPct val="120000"/>
              </a:lnSpc>
              <a:spcBef>
                <a:spcPts val="1067"/>
              </a:spcBef>
              <a:buFont typeface="Calibri" pitchFamily="34" charset="0"/>
              <a:buAutoNum type="arabicPeriod"/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了解作者的生平与本诗的写作背景，把握诗歌内容。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43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685783" indent="-685783">
              <a:lnSpc>
                <a:spcPct val="120000"/>
              </a:lnSpc>
              <a:spcBef>
                <a:spcPts val="1067"/>
              </a:spcBef>
              <a:buFont typeface="Calibri" pitchFamily="34" charset="0"/>
              <a:buAutoNum type="arabicPeriod"/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体会诗歌的语言美，理解作者的情感。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43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685783" indent="-685783">
              <a:lnSpc>
                <a:spcPct val="120000"/>
              </a:lnSpc>
              <a:spcBef>
                <a:spcPts val="1067"/>
              </a:spcBef>
              <a:buFont typeface="Calibri" pitchFamily="34" charset="0"/>
              <a:buAutoNum type="arabicPeriod"/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培养阅读诗歌的兴趣，体味生命的美好。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17"/>
          <p:cNvSpPr>
            <a:spLocks noChangeArrowheads="1"/>
          </p:cNvSpPr>
          <p:nvPr/>
        </p:nvSpPr>
        <p:spPr bwMode="auto">
          <a:xfrm>
            <a:off x="2745318" y="1830918"/>
            <a:ext cx="6997700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你是四月早天里的云烟，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黄昏吹着风的软，星子在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无意中闪，细雨点洒在花前。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7034" y="4548718"/>
            <a:ext cx="10648951" cy="17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    将“你”带来的温暖写得形象生动，表达了诗人由衷的喜悦之情。</a:t>
            </a:r>
          </a:p>
        </p:txBody>
      </p:sp>
      <p:sp>
        <p:nvSpPr>
          <p:cNvPr id="74756" name="矩形 6"/>
          <p:cNvSpPr>
            <a:spLocks noChangeArrowheads="1"/>
          </p:cNvSpPr>
          <p:nvPr/>
        </p:nvSpPr>
        <p:spPr bwMode="auto">
          <a:xfrm>
            <a:off x="571501" y="850901"/>
            <a:ext cx="11360151" cy="91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找出本体和喻体，并分析作者所表达的感情。</a:t>
            </a:r>
          </a:p>
        </p:txBody>
      </p:sp>
      <p:cxnSp>
        <p:nvCxnSpPr>
          <p:cNvPr id="9" name="肘形连接符 8">
            <a:extLst/>
          </p:cNvPr>
          <p:cNvCxnSpPr/>
          <p:nvPr/>
        </p:nvCxnSpPr>
        <p:spPr>
          <a:xfrm rot="10800000" flipV="1">
            <a:off x="1388534" y="2595033"/>
            <a:ext cx="2023533" cy="569384"/>
          </a:xfrm>
          <a:prstGeom prst="bentConnector3">
            <a:avLst>
              <a:gd name="adj1" fmla="val 42308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86934" y="2417234"/>
            <a:ext cx="1344084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</a:rPr>
              <a:t>本体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0" name="肘形连接符 19">
            <a:extLst/>
          </p:cNvPr>
          <p:cNvCxnSpPr/>
          <p:nvPr/>
        </p:nvCxnSpPr>
        <p:spPr>
          <a:xfrm>
            <a:off x="7211485" y="2645834"/>
            <a:ext cx="2620433" cy="220133"/>
          </a:xfrm>
          <a:prstGeom prst="bentConnector3">
            <a:avLst>
              <a:gd name="adj1" fmla="val 50000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498417" y="2131484"/>
            <a:ext cx="1344083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</a:rPr>
              <a:t>喻体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线形标注 1(带边框和强调线) 2">
            <a:extLst/>
          </p:cNvPr>
          <p:cNvSpPr/>
          <p:nvPr/>
        </p:nvSpPr>
        <p:spPr>
          <a:xfrm>
            <a:off x="5109634" y="2840567"/>
            <a:ext cx="571500" cy="571500"/>
          </a:xfrm>
          <a:prstGeom prst="accentBorderCallout1">
            <a:avLst>
              <a:gd name="adj1" fmla="val 46347"/>
              <a:gd name="adj2" fmla="val -9299"/>
              <a:gd name="adj3" fmla="val -39286"/>
              <a:gd name="adj4" fmla="val -36785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>
            <a:extLst/>
          </p:cNvPr>
          <p:cNvSpPr/>
          <p:nvPr/>
        </p:nvSpPr>
        <p:spPr>
          <a:xfrm>
            <a:off x="946151" y="3898901"/>
            <a:ext cx="10428816" cy="24870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将静态的“星星”在朦胧的“云烟”中若隐若现的情形写的具体可感，突出了“星子”的动态感，形象生动。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5234" y="1361018"/>
            <a:ext cx="3077633" cy="17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有着怎样的表达效果？</a:t>
            </a:r>
          </a:p>
        </p:txBody>
      </p:sp>
      <p:sp>
        <p:nvSpPr>
          <p:cNvPr id="75781" name="矩形 17"/>
          <p:cNvSpPr>
            <a:spLocks noChangeArrowheads="1"/>
          </p:cNvSpPr>
          <p:nvPr/>
        </p:nvSpPr>
        <p:spPr bwMode="auto">
          <a:xfrm>
            <a:off x="3382433" y="950384"/>
            <a:ext cx="7603067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你是四月早天里的云烟，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黄昏吹着风的软，星子在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无意中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闪</a:t>
            </a: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，细雨点洒在花前。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0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0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0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0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0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0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1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4" name="文本框 31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5" name="文本框 32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2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3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4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5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6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7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8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89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90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7690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4" name="线形标注 1(带边框和强调线) 3">
            <a:extLst/>
          </p:cNvPr>
          <p:cNvSpPr/>
          <p:nvPr/>
        </p:nvSpPr>
        <p:spPr>
          <a:xfrm>
            <a:off x="999067" y="1881718"/>
            <a:ext cx="7016751" cy="673100"/>
          </a:xfrm>
          <a:prstGeom prst="accentBorderCallout1">
            <a:avLst>
              <a:gd name="adj1" fmla="val 7212"/>
              <a:gd name="adj2" fmla="val -1679"/>
              <a:gd name="adj3" fmla="val -49038"/>
              <a:gd name="adj4" fmla="val 21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903" name="矩形 17"/>
          <p:cNvSpPr>
            <a:spLocks noChangeArrowheads="1"/>
          </p:cNvSpPr>
          <p:nvPr/>
        </p:nvSpPr>
        <p:spPr bwMode="auto">
          <a:xfrm>
            <a:off x="1085851" y="1676400"/>
            <a:ext cx="7410449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那轻，那娉婷，你是，鲜妍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百花的冠冕你戴着，你是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天真，庄严，你是夜夜的月圆。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9734" y="4328585"/>
            <a:ext cx="10648951" cy="250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    应为“你是那轻，那娉婷，鲜妍”，突出了“你”“轻”“娉婷”的特点。使读者感受到作者内心的欣喜之情。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11767" y="863600"/>
            <a:ext cx="9169400" cy="7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0000FF"/>
                </a:solidFill>
              </a:rPr>
              <a:t>这句话有什么特点？有什么作用？</a:t>
            </a:r>
          </a:p>
        </p:txBody>
      </p:sp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8468784" y="1024468"/>
            <a:ext cx="3437467" cy="2061633"/>
            <a:chOff x="6352162" y="768485"/>
            <a:chExt cx="2577830" cy="1546698"/>
          </a:xfrm>
        </p:grpSpPr>
        <p:sp>
          <p:nvSpPr>
            <p:cNvPr id="8" name="爆炸形 2 7">
              <a:extLst/>
            </p:cNvPr>
            <p:cNvSpPr/>
            <p:nvPr/>
          </p:nvSpPr>
          <p:spPr>
            <a:xfrm>
              <a:off x="6352162" y="768485"/>
              <a:ext cx="2577830" cy="1546698"/>
            </a:xfrm>
            <a:prstGeom prst="irregularSeal2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6908" name="矩形 12"/>
            <p:cNvSpPr>
              <a:spLocks noChangeArrowheads="1"/>
            </p:cNvSpPr>
            <p:nvPr/>
          </p:nvSpPr>
          <p:spPr bwMode="auto">
            <a:xfrm>
              <a:off x="6828814" y="1300220"/>
              <a:ext cx="175098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300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倒装句</a:t>
              </a: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17"/>
          <p:cNvSpPr>
            <a:spLocks noChangeArrowheads="1"/>
          </p:cNvSpPr>
          <p:nvPr/>
        </p:nvSpPr>
        <p:spPr bwMode="auto">
          <a:xfrm>
            <a:off x="2370667" y="742951"/>
            <a:ext cx="8862484" cy="508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雪化后那片鹅黄，你像；新鲜</a:t>
            </a:r>
          </a:p>
          <a:p>
            <a:pPr eaLnBrk="1" hangingPunct="1">
              <a:lnSpc>
                <a:spcPct val="2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初放芽的绿，你是；柔嫩喜悦，</a:t>
            </a:r>
          </a:p>
          <a:p>
            <a:pPr eaLnBrk="1" hangingPunct="1">
              <a:lnSpc>
                <a:spcPct val="2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水光浮动着你梦期待中白莲。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60084" y="2279651"/>
            <a:ext cx="9260416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写出“你”新生时的娇嫩与美好。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5534" y="2173818"/>
            <a:ext cx="1947333" cy="78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倒装句</a:t>
            </a:r>
          </a:p>
        </p:txBody>
      </p:sp>
      <p:sp>
        <p:nvSpPr>
          <p:cNvPr id="5" name="左大括号 4">
            <a:extLst/>
          </p:cNvPr>
          <p:cNvSpPr/>
          <p:nvPr/>
        </p:nvSpPr>
        <p:spPr>
          <a:xfrm>
            <a:off x="2048934" y="1699684"/>
            <a:ext cx="455084" cy="1828800"/>
          </a:xfrm>
          <a:prstGeom prst="leftBrace">
            <a:avLst>
              <a:gd name="adj1" fmla="val 23484"/>
              <a:gd name="adj2" fmla="val 5000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85485" y="3822701"/>
            <a:ext cx="6343649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写出“你”的柔嫩与生气。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5" grpId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17"/>
          <p:cNvSpPr>
            <a:spLocks noChangeArrowheads="1"/>
          </p:cNvSpPr>
          <p:nvPr/>
        </p:nvSpPr>
        <p:spPr bwMode="auto">
          <a:xfrm>
            <a:off x="2279651" y="2148417"/>
            <a:ext cx="8382000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雪化后那片鹅黄，你像；新鲜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初放芽的绿，你是；柔嫩喜悦，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水光浮动着你梦期待中白莲。</a:t>
            </a:r>
          </a:p>
        </p:txBody>
      </p:sp>
      <p:sp>
        <p:nvSpPr>
          <p:cNvPr id="78851" name="矩形 3"/>
          <p:cNvSpPr>
            <a:spLocks noChangeArrowheads="1"/>
          </p:cNvSpPr>
          <p:nvPr/>
        </p:nvSpPr>
        <p:spPr bwMode="auto">
          <a:xfrm>
            <a:off x="855134" y="457201"/>
            <a:ext cx="10259484" cy="17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    本节诗歌中的哪些词语描写了“你”的颜色？说说它们带给你的阅读感受。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86367" y="4815417"/>
            <a:ext cx="10454217" cy="17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    它们都是明亮的暖色，给人温润的美感，让人感到温暖、生机与希望。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08033" y="2235200"/>
            <a:ext cx="1346200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鹅黄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76751" y="3090333"/>
            <a:ext cx="795867" cy="7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732184" y="3934884"/>
            <a:ext cx="795867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矩形 17"/>
          <p:cNvSpPr>
            <a:spLocks noChangeArrowheads="1"/>
          </p:cNvSpPr>
          <p:nvPr/>
        </p:nvSpPr>
        <p:spPr bwMode="auto">
          <a:xfrm>
            <a:off x="2537884" y="560918"/>
            <a:ext cx="8214783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你是一树一树的花开，是燕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在梁间呢喃，</a:t>
            </a:r>
            <a:r>
              <a:rPr lang="en-US" altLang="zh-CN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你是爱，是暖，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是希望，你是人间的四月天！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44600" y="3475567"/>
            <a:ext cx="9857317" cy="250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    直接表明“我”对“你”满怀希望，同时也表明“你”的新生给“我”带来了新的希望。</a:t>
            </a:r>
          </a:p>
        </p:txBody>
      </p:sp>
      <p:cxnSp>
        <p:nvCxnSpPr>
          <p:cNvPr id="10" name="直接连接符 9">
            <a:extLst/>
          </p:cNvPr>
          <p:cNvCxnSpPr/>
          <p:nvPr/>
        </p:nvCxnSpPr>
        <p:spPr>
          <a:xfrm>
            <a:off x="7029451" y="2256367"/>
            <a:ext cx="3490383" cy="12700"/>
          </a:xfrm>
          <a:prstGeom prst="line">
            <a:avLst/>
          </a:prstGeom>
          <a:ln w="349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/>
          </p:cNvPr>
          <p:cNvCxnSpPr/>
          <p:nvPr/>
        </p:nvCxnSpPr>
        <p:spPr>
          <a:xfrm flipV="1">
            <a:off x="2762251" y="3139017"/>
            <a:ext cx="1686983" cy="0"/>
          </a:xfrm>
          <a:prstGeom prst="line">
            <a:avLst/>
          </a:prstGeom>
          <a:ln w="349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89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3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0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1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0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1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2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0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1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3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3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4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5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6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7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8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0998" name="矩形 17"/>
          <p:cNvSpPr>
            <a:spLocks noChangeArrowheads="1"/>
          </p:cNvSpPr>
          <p:nvPr/>
        </p:nvSpPr>
        <p:spPr bwMode="auto">
          <a:xfrm>
            <a:off x="2059517" y="1028700"/>
            <a:ext cx="8212667" cy="27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你是一树一树的花开，是燕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在梁间呢喃，</a:t>
            </a:r>
            <a:r>
              <a:rPr lang="en-US" altLang="zh-CN" sz="43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你是爱，是暖，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是希望，你是人间的四月天！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04333" y="4072467"/>
            <a:ext cx="10661651" cy="17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itchFamily="2" charset="-122"/>
              </a:rPr>
              <a:t>    与诗的开篇遥相呼应，更加强烈地表现出了作者对“你”的赞美与喜爱之情。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41800" y="2806700"/>
            <a:ext cx="4641851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你是人间的四月天</a:t>
            </a:r>
            <a:endParaRPr lang="zh-CN" altLang="en-US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矩形 17"/>
          <p:cNvSpPr>
            <a:spLocks noChangeArrowheads="1"/>
          </p:cNvSpPr>
          <p:nvPr/>
        </p:nvSpPr>
        <p:spPr bwMode="auto">
          <a:xfrm>
            <a:off x="723900" y="160867"/>
            <a:ext cx="10365317" cy="18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再读诗歌，说一说：诗歌的每一节分别赞美了什么。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956734" y="2002367"/>
            <a:ext cx="10469033" cy="442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第一节：赞美“你”的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第二节：赞美“你”的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_________________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第三节：赞美“你”的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第四节：赞美“你”的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_________</a:t>
            </a: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第五节：赞美“你”的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_____________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532034" y="2015067"/>
            <a:ext cx="2992967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轻灵、光艳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544733" y="2870200"/>
            <a:ext cx="4641851" cy="7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轻盈、柔美与恬静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84952" y="3712633"/>
            <a:ext cx="2990849" cy="7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庄重、美好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57434" y="4557184"/>
            <a:ext cx="2444751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新鲜柔嫩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44734" y="5348818"/>
            <a:ext cx="3543300" cy="77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爱，暖和希望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139700" y="1"/>
            <a:ext cx="3668184" cy="1471084"/>
            <a:chOff x="0" y="127959"/>
            <a:chExt cx="2751581" cy="1102407"/>
          </a:xfrm>
        </p:grpSpPr>
        <p:pic>
          <p:nvPicPr>
            <p:cNvPr id="82949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50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深入探究</a:t>
              </a:r>
            </a:p>
          </p:txBody>
        </p:sp>
      </p:grpSp>
      <p:sp>
        <p:nvSpPr>
          <p:cNvPr id="82947" name="TextBox 4"/>
          <p:cNvSpPr txBox="1">
            <a:spLocks noChangeArrowheads="1"/>
          </p:cNvSpPr>
          <p:nvPr/>
        </p:nvSpPr>
        <p:spPr bwMode="auto">
          <a:xfrm>
            <a:off x="1054100" y="1593850"/>
            <a:ext cx="7866891" cy="80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试分析诗歌第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节的结构特点。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56218" y="2573867"/>
            <a:ext cx="10325100" cy="308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本诗第</a:t>
            </a:r>
            <a:r>
              <a:rPr lang="en-US" altLang="zh-CN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至</a:t>
            </a:r>
            <a:r>
              <a:rPr lang="en-US" altLang="zh-CN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节句式结构基本相同，形成复沓、对称的乐章；将心中的爱以一幅幅四月天丰美的画面作比，节奏明快；排比的句式将画面连接，情感如水面涟漪层层叠叠，荡漾起伏。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5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7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8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2" name="文本框 2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3" name="文本框 2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399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2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3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0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5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1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2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3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4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5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6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4070" name="TextBox 4"/>
          <p:cNvSpPr txBox="1">
            <a:spLocks noChangeArrowheads="1"/>
          </p:cNvSpPr>
          <p:nvPr/>
        </p:nvSpPr>
        <p:spPr bwMode="auto">
          <a:xfrm>
            <a:off x="605366" y="944034"/>
            <a:ext cx="10778067" cy="148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    2.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本诗中，“你”字反复出现，试分析其表达效果。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74701" y="2512485"/>
            <a:ext cx="10327217" cy="308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本诗中“你”字反复出现十一次，既突出了主题，又起到了“衬韵”的作用。“你”字的每一次出现，歌颂四月天，不仅是在向“你”倾诉，是一种形式美感与内容美感的深层次结合。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8318" y="63501"/>
            <a:ext cx="3668183" cy="1471084"/>
            <a:chOff x="0" y="127959"/>
            <a:chExt cx="2751581" cy="1102407"/>
          </a:xfrm>
        </p:grpSpPr>
        <p:pic>
          <p:nvPicPr>
            <p:cNvPr id="57348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55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作者名片</a:t>
              </a: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8500" y="1581151"/>
            <a:ext cx="10905067" cy="490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    林徽因（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1904—1955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），原名徽音，福建闽县（今福州）人，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建筑师、作家、新月派诗人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，建筑师梁思成的妻子。中华人民共和国国徽的设计者之一。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她是中国第一位女性建筑学家，被胡适誉为“中国一代才女”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。林徽因文学作品甚多，代表作有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你是人间的四月天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，短篇小说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九十九度中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Box 1"/>
          <p:cNvSpPr txBox="1">
            <a:spLocks noChangeArrowheads="1"/>
          </p:cNvSpPr>
          <p:nvPr/>
        </p:nvSpPr>
        <p:spPr bwMode="auto">
          <a:xfrm>
            <a:off x="751418" y="628652"/>
            <a:ext cx="10257367" cy="148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    3.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这首诗给人的感觉很美。你认为它美在哪里？请作出简要赏析。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533" y="2237318"/>
            <a:ext cx="1100667" cy="285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38351" y="2978151"/>
            <a:ext cx="3812116" cy="2983556"/>
            <a:chOff x="1719091" y="2397599"/>
            <a:chExt cx="2859487" cy="2238863"/>
          </a:xfrm>
        </p:grpSpPr>
        <p:sp>
          <p:nvSpPr>
            <p:cNvPr id="2" name="圆角矩形标注 1">
              <a:extLst/>
            </p:cNvPr>
            <p:cNvSpPr/>
            <p:nvPr/>
          </p:nvSpPr>
          <p:spPr>
            <a:xfrm>
              <a:off x="1719091" y="2397599"/>
              <a:ext cx="2859487" cy="2220512"/>
            </a:xfrm>
            <a:prstGeom prst="wedgeRoundRectCallout">
              <a:avLst>
                <a:gd name="adj1" fmla="val -62744"/>
                <a:gd name="adj2" fmla="val -36948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5002" name="TextBox 1"/>
            <p:cNvSpPr txBox="1">
              <a:spLocks noChangeArrowheads="1"/>
            </p:cNvSpPr>
            <p:nvPr/>
          </p:nvSpPr>
          <p:spPr bwMode="auto">
            <a:xfrm>
              <a:off x="1792801" y="2516288"/>
              <a:ext cx="2746308" cy="2120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700" b="1" dirty="0">
                  <a:latin typeface="楷体" pitchFamily="49" charset="-122"/>
                  <a:ea typeface="楷体" pitchFamily="49" charset="-122"/>
                </a:rPr>
                <a:t>音乐之美：本诗韵脚工整，格律和谐，读来朗朗上口。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5752" y="3382433"/>
            <a:ext cx="1263649" cy="303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3"/>
          <p:cNvGrpSpPr>
            <a:grpSpLocks/>
          </p:cNvGrpSpPr>
          <p:nvPr/>
        </p:nvGrpSpPr>
        <p:grpSpPr bwMode="auto">
          <a:xfrm>
            <a:off x="6324601" y="1924051"/>
            <a:ext cx="4017433" cy="3619501"/>
            <a:chOff x="2146687" y="2397599"/>
            <a:chExt cx="3012917" cy="2714686"/>
          </a:xfrm>
        </p:grpSpPr>
        <p:sp>
          <p:nvSpPr>
            <p:cNvPr id="15" name="圆角矩形标注 14">
              <a:extLst/>
            </p:cNvPr>
            <p:cNvSpPr/>
            <p:nvPr/>
          </p:nvSpPr>
          <p:spPr>
            <a:xfrm>
              <a:off x="2146687" y="2397599"/>
              <a:ext cx="2857350" cy="2714686"/>
            </a:xfrm>
            <a:prstGeom prst="wedgeRoundRectCallout">
              <a:avLst>
                <a:gd name="adj1" fmla="val 64825"/>
                <a:gd name="adj2" fmla="val 11310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5000" name="TextBox 1"/>
            <p:cNvSpPr txBox="1">
              <a:spLocks noChangeArrowheads="1"/>
            </p:cNvSpPr>
            <p:nvPr/>
          </p:nvSpPr>
          <p:spPr bwMode="auto">
            <a:xfrm>
              <a:off x="2180928" y="2450504"/>
              <a:ext cx="2978676" cy="2631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700" b="1" dirty="0">
                  <a:latin typeface="楷体" pitchFamily="49" charset="-122"/>
                  <a:ea typeface="楷体" pitchFamily="49" charset="-122"/>
                </a:rPr>
                <a:t>情感之美：字里行间洋溢着欢快、欣喜之感，是一首纯真而真挚的爱的赞歌。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" y="139701"/>
            <a:ext cx="2387600" cy="333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8"/>
          <p:cNvGrpSpPr>
            <a:grpSpLocks/>
          </p:cNvGrpSpPr>
          <p:nvPr/>
        </p:nvGrpSpPr>
        <p:grpSpPr bwMode="auto">
          <a:xfrm>
            <a:off x="2849034" y="702734"/>
            <a:ext cx="8176684" cy="2836255"/>
            <a:chOff x="1719091" y="2113433"/>
            <a:chExt cx="3284909" cy="2127403"/>
          </a:xfrm>
        </p:grpSpPr>
        <p:sp>
          <p:nvSpPr>
            <p:cNvPr id="20" name="圆角矩形标注 19">
              <a:extLst/>
            </p:cNvPr>
            <p:cNvSpPr/>
            <p:nvPr/>
          </p:nvSpPr>
          <p:spPr>
            <a:xfrm>
              <a:off x="1719091" y="2113433"/>
              <a:ext cx="3284909" cy="2062368"/>
            </a:xfrm>
            <a:prstGeom prst="wedgeRoundRectCallout">
              <a:avLst>
                <a:gd name="adj1" fmla="val -58093"/>
                <a:gd name="adj2" fmla="val -22785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025" name="TextBox 1"/>
            <p:cNvSpPr txBox="1">
              <a:spLocks noChangeArrowheads="1"/>
            </p:cNvSpPr>
            <p:nvPr/>
          </p:nvSpPr>
          <p:spPr bwMode="auto">
            <a:xfrm>
              <a:off x="1796324" y="2121583"/>
              <a:ext cx="3179485" cy="2119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700" b="1" dirty="0">
                  <a:latin typeface="楷体" pitchFamily="49" charset="-122"/>
                  <a:ea typeface="楷体" pitchFamily="49" charset="-122"/>
                </a:rPr>
                <a:t>意象之美：选取大量四月天的景物，如诗，色彩柔和，动静相宜，昼夜雨雪都被她写得极其纯净美好，营造出了优美的意境。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0834" y="3738033"/>
            <a:ext cx="1316567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4"/>
          <p:cNvGrpSpPr>
            <a:grpSpLocks/>
          </p:cNvGrpSpPr>
          <p:nvPr/>
        </p:nvGrpSpPr>
        <p:grpSpPr bwMode="auto">
          <a:xfrm>
            <a:off x="937685" y="3657601"/>
            <a:ext cx="8174567" cy="2836255"/>
            <a:chOff x="1719091" y="2113433"/>
            <a:chExt cx="3284909" cy="2127403"/>
          </a:xfrm>
        </p:grpSpPr>
        <p:sp>
          <p:nvSpPr>
            <p:cNvPr id="26" name="圆角矩形标注 25">
              <a:extLst/>
            </p:cNvPr>
            <p:cNvSpPr/>
            <p:nvPr/>
          </p:nvSpPr>
          <p:spPr>
            <a:xfrm>
              <a:off x="1719091" y="2113433"/>
              <a:ext cx="3284909" cy="2062368"/>
            </a:xfrm>
            <a:prstGeom prst="wedgeRoundRectCallout">
              <a:avLst>
                <a:gd name="adj1" fmla="val 57229"/>
                <a:gd name="adj2" fmla="val -23742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023" name="TextBox 1"/>
            <p:cNvSpPr txBox="1">
              <a:spLocks noChangeArrowheads="1"/>
            </p:cNvSpPr>
            <p:nvPr/>
          </p:nvSpPr>
          <p:spPr bwMode="auto">
            <a:xfrm>
              <a:off x="1796324" y="2121583"/>
              <a:ext cx="3179485" cy="2119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700" b="1" dirty="0">
                  <a:latin typeface="楷体" pitchFamily="49" charset="-122"/>
                  <a:ea typeface="楷体" pitchFamily="49" charset="-122"/>
                </a:rPr>
                <a:t>句式之美：“黄昏吹着风的软”“雪化后那片鹅黄，你像；新鲜初放芽的绿，你是；”以异于寻常的倒装句式，带来一种新奇的阅读美感。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4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4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4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4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4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4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5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4" name="文本框 5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5" name="文本框 5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6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7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8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09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0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1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2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3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4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8714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-190500" y="1"/>
            <a:ext cx="3668184" cy="1471084"/>
            <a:chOff x="0" y="127959"/>
            <a:chExt cx="2751581" cy="1102407"/>
          </a:xfrm>
        </p:grpSpPr>
        <p:pic>
          <p:nvPicPr>
            <p:cNvPr id="87161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162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结构梳理</a:t>
              </a:r>
            </a:p>
          </p:txBody>
        </p:sp>
      </p:grpSp>
      <p:sp>
        <p:nvSpPr>
          <p:cNvPr id="87143" name="TextBox 1"/>
          <p:cNvSpPr txBox="1">
            <a:spLocks noChangeArrowheads="1"/>
          </p:cNvSpPr>
          <p:nvPr/>
        </p:nvSpPr>
        <p:spPr bwMode="auto">
          <a:xfrm>
            <a:off x="4445001" y="804333"/>
            <a:ext cx="4093633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你是人间的四月天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39333" y="1921934"/>
            <a:ext cx="2650067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四月天、笑</a:t>
            </a:r>
          </a:p>
        </p:txBody>
      </p:sp>
      <p:sp>
        <p:nvSpPr>
          <p:cNvPr id="4" name="减号 3">
            <a:extLst/>
          </p:cNvPr>
          <p:cNvSpPr/>
          <p:nvPr/>
        </p:nvSpPr>
        <p:spPr>
          <a:xfrm>
            <a:off x="4165600" y="2139951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53000" y="1905001"/>
            <a:ext cx="2169584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itchFamily="2" charset="-122"/>
              </a:rPr>
              <a:t>轻灵光艳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428751" y="2702985"/>
            <a:ext cx="55372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云烟、黄昏、星子、细雨</a:t>
            </a:r>
          </a:p>
        </p:txBody>
      </p:sp>
      <p:sp>
        <p:nvSpPr>
          <p:cNvPr id="27" name="减号 26">
            <a:extLst/>
          </p:cNvPr>
          <p:cNvSpPr/>
          <p:nvPr/>
        </p:nvSpPr>
        <p:spPr>
          <a:xfrm>
            <a:off x="6722533" y="2901951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363885" y="2730500"/>
            <a:ext cx="2169583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itchFamily="2" charset="-122"/>
              </a:rPr>
              <a:t>柔美恬静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39333" y="3475567"/>
            <a:ext cx="2169584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轻、月圆</a:t>
            </a:r>
          </a:p>
        </p:txBody>
      </p:sp>
      <p:sp>
        <p:nvSpPr>
          <p:cNvPr id="30" name="减号 29">
            <a:extLst/>
          </p:cNvPr>
          <p:cNvSpPr/>
          <p:nvPr/>
        </p:nvSpPr>
        <p:spPr>
          <a:xfrm>
            <a:off x="3560233" y="3683001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184651" y="3467100"/>
            <a:ext cx="2169583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itchFamily="2" charset="-122"/>
              </a:rPr>
              <a:t>鲜妍庄严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420284" y="4298951"/>
            <a:ext cx="3613149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鹅黄、绿、白莲</a:t>
            </a:r>
          </a:p>
        </p:txBody>
      </p:sp>
      <p:sp>
        <p:nvSpPr>
          <p:cNvPr id="33" name="减号 32">
            <a:extLst/>
          </p:cNvPr>
          <p:cNvSpPr/>
          <p:nvPr/>
        </p:nvSpPr>
        <p:spPr>
          <a:xfrm>
            <a:off x="4826000" y="4525434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412318" y="4301067"/>
            <a:ext cx="2171700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itchFamily="2" charset="-122"/>
              </a:rPr>
              <a:t>新鲜柔嫩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420285" y="5124451"/>
            <a:ext cx="4093633" cy="69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itchFamily="2" charset="-122"/>
              </a:rPr>
              <a:t>花开、燕、四月天</a:t>
            </a:r>
          </a:p>
        </p:txBody>
      </p:sp>
      <p:sp>
        <p:nvSpPr>
          <p:cNvPr id="36" name="减号 35">
            <a:extLst/>
          </p:cNvPr>
          <p:cNvSpPr/>
          <p:nvPr/>
        </p:nvSpPr>
        <p:spPr>
          <a:xfrm>
            <a:off x="5403851" y="5323418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081184" y="5107518"/>
            <a:ext cx="2169583" cy="69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itchFamily="2" charset="-122"/>
              </a:rPr>
              <a:t>希望生机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641115" y="2165352"/>
            <a:ext cx="1966686" cy="328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121917" tIns="60958" rIns="121917" bIns="6095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爱与希望</a:t>
            </a:r>
            <a:endParaRPr lang="en-US" altLang="zh-CN" sz="43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新生的喜悦</a:t>
            </a:r>
            <a:endParaRPr lang="en-US" altLang="zh-CN" sz="43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左大括号 13">
            <a:extLst/>
          </p:cNvPr>
          <p:cNvSpPr/>
          <p:nvPr/>
        </p:nvSpPr>
        <p:spPr>
          <a:xfrm>
            <a:off x="975784" y="2167467"/>
            <a:ext cx="397933" cy="3541184"/>
          </a:xfrm>
          <a:prstGeom prst="leftBrace">
            <a:avLst>
              <a:gd name="adj1" fmla="val 54116"/>
              <a:gd name="adj2" fmla="val 50000"/>
            </a:avLst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7" grpId="0"/>
      <p:bldP spid="13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298451" y="281517"/>
            <a:ext cx="3668183" cy="1471083"/>
            <a:chOff x="0" y="127959"/>
            <a:chExt cx="2751581" cy="1102407"/>
          </a:xfrm>
        </p:grpSpPr>
        <p:pic>
          <p:nvPicPr>
            <p:cNvPr id="88068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69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9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主旨归纳</a:t>
              </a:r>
            </a:p>
          </p:txBody>
        </p:sp>
      </p:grpSp>
      <p:sp>
        <p:nvSpPr>
          <p:cNvPr id="88067" name="矩形 1"/>
          <p:cNvSpPr>
            <a:spLocks noChangeArrowheads="1"/>
          </p:cNvSpPr>
          <p:nvPr/>
        </p:nvSpPr>
        <p:spPr bwMode="auto">
          <a:xfrm>
            <a:off x="1346201" y="2061634"/>
            <a:ext cx="9512300" cy="308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    这首抒情诗中，诗人使用了描写和抒情的表达方式，极力抒写“你”是“人间的四月天”，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表达了心中对儿子的希望和儿子出生给作者带来的喜悦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34"/>
            <a:ext cx="12192000" cy="684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298451" y="281517"/>
            <a:ext cx="3668183" cy="1471083"/>
            <a:chOff x="0" y="127959"/>
            <a:chExt cx="2751581" cy="1102407"/>
          </a:xfrm>
        </p:grpSpPr>
        <p:pic>
          <p:nvPicPr>
            <p:cNvPr id="89096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097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拓展延伸</a:t>
              </a:r>
            </a:p>
          </p:txBody>
        </p:sp>
      </p:grpSp>
      <p:sp>
        <p:nvSpPr>
          <p:cNvPr id="89092" name="矩形 2"/>
          <p:cNvSpPr>
            <a:spLocks noChangeArrowheads="1"/>
          </p:cNvSpPr>
          <p:nvPr/>
        </p:nvSpPr>
        <p:spPr bwMode="auto">
          <a:xfrm>
            <a:off x="573618" y="2139951"/>
            <a:ext cx="5601848" cy="425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断续的曲子，最美或最温柔的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夜，带着一天的星。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记忆的梗上，谁不有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两三朵娉婷，披着情绪的花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无名的展开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野荷的香馥，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每一瓣静处的月明。</a:t>
            </a:r>
          </a:p>
        </p:txBody>
      </p:sp>
      <p:sp>
        <p:nvSpPr>
          <p:cNvPr id="89093" name="矩形 7"/>
          <p:cNvSpPr>
            <a:spLocks noChangeArrowheads="1"/>
          </p:cNvSpPr>
          <p:nvPr/>
        </p:nvSpPr>
        <p:spPr bwMode="auto">
          <a:xfrm>
            <a:off x="4387851" y="804334"/>
            <a:ext cx="3974800" cy="110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64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记 忆</a:t>
            </a:r>
            <a:r>
              <a:rPr lang="zh-CN" altLang="en-US" sz="37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 林徽因</a:t>
            </a:r>
          </a:p>
        </p:txBody>
      </p:sp>
      <p:sp>
        <p:nvSpPr>
          <p:cNvPr id="89094" name="矩形 8"/>
          <p:cNvSpPr>
            <a:spLocks noChangeArrowheads="1"/>
          </p:cNvSpPr>
          <p:nvPr/>
        </p:nvSpPr>
        <p:spPr bwMode="auto">
          <a:xfrm>
            <a:off x="6193367" y="2127251"/>
            <a:ext cx="5609167" cy="425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湖上风吹过，头发乱了，或是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水面皱起像鱼鳞的锦。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四面里的辽阔，如同梦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荡漾着中心彷徨的过往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不着痕迹，谁都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认识那图画，</a:t>
            </a:r>
            <a:b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itchFamily="2" charset="-122"/>
                <a:ea typeface="黑体" pitchFamily="2" charset="-122"/>
              </a:rPr>
              <a:t>沉在水底记忆的倒影！</a:t>
            </a:r>
          </a:p>
        </p:txBody>
      </p:sp>
      <p:pic>
        <p:nvPicPr>
          <p:cNvPr id="10" name="《记忆》林徽因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4551" y="965200"/>
            <a:ext cx="1145116" cy="1145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1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1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1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1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19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2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6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7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3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6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7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4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59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6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7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8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19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0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1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1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1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021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0" y="124884"/>
            <a:ext cx="3668184" cy="1471083"/>
            <a:chOff x="0" y="127959"/>
            <a:chExt cx="2751581" cy="1102407"/>
          </a:xfrm>
        </p:grpSpPr>
        <p:pic>
          <p:nvPicPr>
            <p:cNvPr id="9021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217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课后作业</a:t>
              </a:r>
            </a:p>
          </p:txBody>
        </p:sp>
      </p:grpSp>
      <p:sp>
        <p:nvSpPr>
          <p:cNvPr id="90215" name="TextBox 4"/>
          <p:cNvSpPr txBox="1">
            <a:spLocks noChangeArrowheads="1"/>
          </p:cNvSpPr>
          <p:nvPr/>
        </p:nvSpPr>
        <p:spPr bwMode="auto">
          <a:xfrm>
            <a:off x="1331385" y="2061634"/>
            <a:ext cx="9834033" cy="310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685783" indent="-685783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zh-CN" altLang="en-US" sz="4300" b="1" dirty="0">
                <a:latin typeface="黑体" pitchFamily="2" charset="-122"/>
                <a:ea typeface="黑体" pitchFamily="2" charset="-122"/>
              </a:rPr>
              <a:t>通过网络、图书等方式查阅更多关于林徽因的资料。</a:t>
            </a:r>
            <a:endParaRPr lang="en-US" altLang="zh-CN" sz="4300" b="1" dirty="0">
              <a:latin typeface="黑体" pitchFamily="2" charset="-122"/>
              <a:ea typeface="黑体" pitchFamily="2" charset="-122"/>
            </a:endParaRPr>
          </a:p>
          <a:p>
            <a:pPr marL="685783" indent="-685783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zh-CN" altLang="en-US" sz="4300" b="1" dirty="0">
                <a:latin typeface="黑体" pitchFamily="2" charset="-122"/>
                <a:ea typeface="黑体" pitchFamily="2" charset="-122"/>
              </a:rPr>
              <a:t>读一读林徽因的其他作品。</a:t>
            </a:r>
            <a:endParaRPr lang="en-US" altLang="zh-CN" sz="43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9270" y="1632142"/>
            <a:ext cx="1062567" cy="3059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5300" b="1" dirty="0">
                <a:latin typeface="楷体" pitchFamily="49" charset="-122"/>
                <a:ea typeface="楷体" pitchFamily="49" charset="-122"/>
              </a:rPr>
              <a:t>林徽因</a:t>
            </a:r>
          </a:p>
        </p:txBody>
      </p:sp>
      <p:pic>
        <p:nvPicPr>
          <p:cNvPr id="3" name="图片 2">
            <a:extLst/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72224" y="1014511"/>
            <a:ext cx="3392589" cy="47002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t="6358" r="34076" b="7047"/>
          <a:stretch>
            <a:fillRect/>
          </a:stretch>
        </p:blipFill>
        <p:spPr bwMode="auto">
          <a:xfrm>
            <a:off x="660401" y="340784"/>
            <a:ext cx="5490633" cy="45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2217" y="383118"/>
            <a:ext cx="3048000" cy="458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1492252" y="5147733"/>
            <a:ext cx="3103033" cy="69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参与国徽设计</a:t>
            </a: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990167" y="5270500"/>
            <a:ext cx="5962651" cy="69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天安门人民英雄纪念碑设计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2"/>
          <p:cNvSpPr txBox="1">
            <a:spLocks noChangeArrowheads="1"/>
          </p:cNvSpPr>
          <p:nvPr/>
        </p:nvSpPr>
        <p:spPr bwMode="auto">
          <a:xfrm>
            <a:off x="527051" y="298451"/>
            <a:ext cx="4711700" cy="69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抢救改造传统景泰蓝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317" y="1064684"/>
            <a:ext cx="5458883" cy="537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print"/>
          <a:srcRect l="3076" r="5167" b="8990"/>
          <a:stretch>
            <a:fillRect/>
          </a:stretch>
        </p:blipFill>
        <p:spPr bwMode="auto">
          <a:xfrm>
            <a:off x="6199718" y="1037167"/>
            <a:ext cx="5192183" cy="537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4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4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4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4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4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4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5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4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5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6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7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8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49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0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1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2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3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4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6154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5467" y="1"/>
            <a:ext cx="3668184" cy="1471084"/>
            <a:chOff x="0" y="127959"/>
            <a:chExt cx="2751581" cy="1102407"/>
          </a:xfrm>
        </p:grpSpPr>
        <p:pic>
          <p:nvPicPr>
            <p:cNvPr id="61544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45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写作背景</a:t>
              </a:r>
            </a:p>
          </p:txBody>
        </p:sp>
      </p:grp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3550" y="1308101"/>
            <a:ext cx="10640483" cy="456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    《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你是人间的四月天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是林徽因的经典诗作，最初发表于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学文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一卷一期（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1934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日）。关于本诗的创作意图，有两种说法：一是为悼念徐志摩而作，一是为儿子的出生而作。学术界一般认为是林徽因写给儿子梁从诫的。以表达心中对儿子的希望和儿子出生带来的喜悦。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5467" y="1"/>
            <a:ext cx="3668184" cy="1471084"/>
            <a:chOff x="0" y="127959"/>
            <a:chExt cx="2751581" cy="1102407"/>
          </a:xfrm>
        </p:grpSpPr>
        <p:pic>
          <p:nvPicPr>
            <p:cNvPr id="62468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69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itchFamily="34" charset="0"/>
                  <a:ea typeface="黑体" pitchFamily="2" charset="-122"/>
                </a:rPr>
                <a:t>文体知识</a:t>
              </a:r>
            </a:p>
          </p:txBody>
        </p:sp>
      </p:grp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93751" y="1060451"/>
            <a:ext cx="10640483" cy="46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新月派及新月诗</a:t>
            </a:r>
            <a:endParaRPr lang="en-US" altLang="zh-CN" sz="3700" b="1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“新月派”是现代新诗史上一个重要的诗歌流派，主张新诗应具备音乐美、绘画美、建筑美三个美学标准。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该诗派大体上以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1927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年为界分为前后两个时期。前期自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1926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年春始，代表人物有徐志摩、闻一多、胡适、梁实秋、朱湘等。他们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35567" y="694267"/>
            <a:ext cx="10640484" cy="530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提倡新格律诗，主张“理性节制情感”，反对滥情主义和诗的散文化倾向。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1927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年春，“新月派”的主要活动转移到上海，这是后期新月派。后期新月派提出“健康”“尊严”的原则，坚持超功利的、自我表现的、贵族化的“纯诗”立场，讲求“本质的醇正、技巧的周密和格律的谨严”，诗的艺术表现、抒情方式与现代派趋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2864D67-51D8-4007-B8B1-3F1FED7622A4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2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4872</Words>
  <Application>Microsoft Office PowerPoint</Application>
  <PresentationFormat>宽屏</PresentationFormat>
  <Paragraphs>1165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Franklin Gothic Medium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369630792@qq.com</cp:lastModifiedBy>
  <cp:revision/>
  <dcterms:created xsi:type="dcterms:W3CDTF">2017-08-18T03:02:00Z</dcterms:created>
  <dcterms:modified xsi:type="dcterms:W3CDTF">2018-07-12T08:45:59Z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