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258" r:id="rId4"/>
    <p:sldId id="259" r:id="rId5"/>
    <p:sldId id="273" r:id="rId6"/>
    <p:sldId id="274" r:id="rId7"/>
    <p:sldId id="265" r:id="rId8"/>
    <p:sldId id="261" r:id="rId9"/>
    <p:sldId id="275" r:id="rId10"/>
    <p:sldId id="272" r:id="rId11"/>
    <p:sldId id="263" r:id="rId12"/>
    <p:sldId id="264" r:id="rId13"/>
    <p:sldId id="266" r:id="rId14"/>
    <p:sldId id="267" r:id="rId15"/>
    <p:sldId id="269" r:id="rId16"/>
    <p:sldId id="268" r:id="rId17"/>
    <p:sldId id="270" r:id="rId18"/>
    <p:sldId id="278" r:id="rId19"/>
    <p:sldId id="279" r:id="rId20"/>
    <p:sldId id="280" r:id="rId21"/>
    <p:sldId id="281" r:id="rId22"/>
    <p:sldId id="283" r:id="rId23"/>
    <p:sldId id="282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00"/>
    <a:srgbClr val="FF9966"/>
    <a:srgbClr val="FFFF99"/>
    <a:srgbClr val="0099FF"/>
    <a:srgbClr val="CCCC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9" autoAdjust="0"/>
    <p:restoredTop sz="94581" autoAdjust="0"/>
  </p:normalViewPr>
  <p:slideViewPr>
    <p:cSldViewPr>
      <p:cViewPr varScale="1">
        <p:scale>
          <a:sx n="114" d="100"/>
          <a:sy n="114" d="100"/>
        </p:scale>
        <p:origin x="-15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0F805A4-1073-4B58-A71E-06C00BAB51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BFBDF5D-04B1-4C31-94CF-71F6CFC4E304}" type="slidenum">
              <a:rPr lang="en-US" altLang="zh-CN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2662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8BA7473-9AD0-4C51-B7E6-C1DF52B68CDB}" type="slidenum">
              <a:rPr lang="en-US" altLang="zh-CN" smtClean="0">
                <a:latin typeface="Arial" charset="0"/>
                <a:ea typeface="宋体" charset="-122"/>
              </a:rPr>
              <a:pPr/>
              <a:t>10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5058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EFF19D9-7A40-43D5-B799-4B2EF9E09C34}" type="slidenum">
              <a:rPr lang="en-US" altLang="zh-CN" smtClean="0">
                <a:latin typeface="Arial" charset="0"/>
                <a:ea typeface="宋体" charset="-122"/>
              </a:rPr>
              <a:pPr/>
              <a:t>11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710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023B17-7B22-472A-BDE6-CA8DC32C97E8}" type="slidenum">
              <a:rPr lang="en-US" altLang="zh-CN" smtClean="0">
                <a:latin typeface="Arial" charset="0"/>
                <a:ea typeface="宋体" charset="-122"/>
              </a:rPr>
              <a:pPr/>
              <a:t>12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915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CF64A9-19DB-4899-BA63-9C12266F14A4}" type="slidenum">
              <a:rPr lang="en-US" altLang="zh-CN" smtClean="0">
                <a:latin typeface="Arial" charset="0"/>
                <a:ea typeface="宋体" charset="-122"/>
              </a:rPr>
              <a:pPr/>
              <a:t>13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1202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D573ACF-9A1F-4149-8A96-AAC03823C775}" type="slidenum">
              <a:rPr lang="en-US" altLang="zh-CN" smtClean="0">
                <a:latin typeface="Arial" charset="0"/>
                <a:ea typeface="宋体" charset="-122"/>
              </a:rPr>
              <a:pPr/>
              <a:t>14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3250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058078-5403-4902-8C56-8764D6CAF9FD}" type="slidenum">
              <a:rPr lang="en-US" altLang="zh-CN" smtClean="0">
                <a:latin typeface="Arial" charset="0"/>
                <a:ea typeface="宋体" charset="-122"/>
              </a:rPr>
              <a:pPr/>
              <a:t>15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5298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205511B-6256-4574-9E4F-ACC866DC8E60}" type="slidenum">
              <a:rPr lang="en-US" altLang="zh-CN" smtClean="0">
                <a:latin typeface="Arial" charset="0"/>
                <a:ea typeface="宋体" charset="-122"/>
              </a:rPr>
              <a:pPr/>
              <a:t>16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734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C28B81-242E-4328-A2A5-5D5CA03D95F4}" type="slidenum">
              <a:rPr lang="en-US" altLang="zh-CN" smtClean="0">
                <a:latin typeface="Arial" charset="0"/>
                <a:ea typeface="宋体" charset="-122"/>
              </a:rPr>
              <a:pPr/>
              <a:t>17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5939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8395371-199E-4213-B1CC-03FFB8A45271}" type="slidenum">
              <a:rPr lang="en-US" altLang="zh-CN" smtClean="0">
                <a:latin typeface="Arial" charset="0"/>
                <a:ea typeface="宋体" charset="-122"/>
              </a:rPr>
              <a:pPr/>
              <a:t>18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61442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619559B-E124-4E59-BB97-18F356BCA511}" type="slidenum">
              <a:rPr lang="en-US" altLang="zh-CN" smtClean="0">
                <a:latin typeface="Arial" charset="0"/>
                <a:ea typeface="宋体" charset="-122"/>
              </a:rPr>
              <a:pPr/>
              <a:t>19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63490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7A4688-35B4-461C-82FE-C7A9C5C65565}" type="slidenum">
              <a:rPr lang="en-US" altLang="zh-CN" smtClean="0">
                <a:latin typeface="Arial" charset="0"/>
                <a:ea typeface="宋体" charset="-122"/>
              </a:rPr>
              <a:pPr/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2867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A9118E-AB3E-448E-A4A7-1DF179F6A0C3}" type="slidenum">
              <a:rPr lang="en-US" altLang="zh-CN" smtClean="0">
                <a:latin typeface="Arial" charset="0"/>
                <a:ea typeface="宋体" charset="-122"/>
              </a:rPr>
              <a:pPr/>
              <a:t>20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65538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7B3A1B-DF13-40D3-A55E-881D175B86A4}" type="slidenum">
              <a:rPr lang="en-US" altLang="zh-CN" smtClean="0">
                <a:latin typeface="Arial" charset="0"/>
                <a:ea typeface="宋体" charset="-122"/>
              </a:rPr>
              <a:pPr/>
              <a:t>21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6758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EA67882-506E-4CAE-A1FC-89F080951EFE}" type="slidenum">
              <a:rPr lang="en-US" altLang="zh-CN" smtClean="0">
                <a:latin typeface="Arial" charset="0"/>
                <a:ea typeface="宋体" charset="-122"/>
              </a:rPr>
              <a:pPr/>
              <a:t>22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6963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FC8F73-19B3-4D25-B62D-4DBA9ED3A76A}" type="slidenum">
              <a:rPr lang="en-US" altLang="zh-CN" smtClean="0">
                <a:latin typeface="Arial" charset="0"/>
                <a:ea typeface="宋体" charset="-122"/>
              </a:rPr>
              <a:pPr/>
              <a:t>3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0722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2268FAE-CBEA-4209-BF8B-360E2BF866DB}" type="slidenum">
              <a:rPr lang="en-US" altLang="zh-CN" smtClean="0">
                <a:latin typeface="Arial" charset="0"/>
                <a:ea typeface="宋体" charset="-122"/>
              </a:rPr>
              <a:pPr/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2770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713534-C5A8-4037-B172-9D236904C8EC}" type="slidenum">
              <a:rPr lang="en-US" altLang="zh-CN" smtClean="0">
                <a:latin typeface="Arial" charset="0"/>
                <a:ea typeface="宋体" charset="-122"/>
              </a:rPr>
              <a:pPr/>
              <a:t>5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4818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9CA656-681B-44FC-B828-5817B7D35270}" type="slidenum">
              <a:rPr lang="en-US" altLang="zh-CN" smtClean="0">
                <a:latin typeface="Arial" charset="0"/>
                <a:ea typeface="宋体" charset="-122"/>
              </a:rPr>
              <a:pPr/>
              <a:t>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6866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6BF2587-0FCD-40BC-A1A3-F75CF2985C9D}" type="slidenum">
              <a:rPr lang="en-US" altLang="zh-CN" smtClean="0">
                <a:latin typeface="Arial" charset="0"/>
                <a:ea typeface="宋体" charset="-122"/>
              </a:rPr>
              <a:pPr/>
              <a:t>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38914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91FE8D-962F-4723-A6DC-273989700CFC}" type="slidenum">
              <a:rPr lang="en-US" altLang="zh-CN" smtClean="0">
                <a:latin typeface="Arial" charset="0"/>
                <a:ea typeface="宋体" charset="-122"/>
              </a:rPr>
              <a:pPr/>
              <a:t>8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0962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7D8023D-542B-41B5-B4F8-06B7C6BBA20E}" type="slidenum">
              <a:rPr lang="en-US" altLang="zh-CN" smtClean="0">
                <a:latin typeface="Arial" charset="0"/>
                <a:ea typeface="宋体" charset="-122"/>
              </a:rPr>
              <a:pPr/>
              <a:t>9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  <p:sp>
        <p:nvSpPr>
          <p:cNvPr id="43010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5271C-8D5F-497D-8FC0-8A8F5E754D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CC908-BA26-4557-874A-71A4804993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64D51-BF90-422D-A1CF-0C5BD7A9BD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6E4EE56-B491-49B5-A711-0BBACB19545D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5B544B4-3898-4A6C-8807-20E155FA55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DB5112C-9DE6-4D2C-81CD-B6D90F18E387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F05B7B2-1148-4ED8-AC81-AE659B8EC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D1F5FCA-D876-4894-A99F-C6353240E582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6501F72-FA83-416E-BD91-E97837E72C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A1C6B7A-024C-417F-A2BB-4B2307C15C0C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561F0C5-CDCB-4CE5-A55E-D2D9A40126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5DC332B-62EA-4CB8-A2A5-3545EE269F2E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13657E4-BFAA-4D9D-929A-33FC90DF36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8C22096-09A9-49D1-82C5-562F35E33D0E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010A54-7A8C-4BB1-B48E-2D85CD006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C1D052C-ACEA-4DD1-B3AD-BF5AEFDFB975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1AA156F-28C0-4EFC-811A-CE6D4FA81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2237925-D7CA-4423-B0B0-226BACC5438B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380C04D-A346-46EC-BFE4-C872103585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4456F-1B2C-4C5A-8080-F13A64C916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3F6B33-7E61-4FF2-A13C-6670593E1347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00FE4EA-20E4-4742-AD2D-761A3FF01A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661696D-E349-41B7-A35B-C906F9F1CE63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C8184B-9B9C-43BC-B914-3AD6E38F2F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933A9-F2DF-495F-8C2C-B3A2EC2D9C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CC37E-0944-45E6-878B-AC21836DF8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81628-2537-43C5-AC9D-68607156AA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1AC79-7CE5-4D6B-9CE2-A94DF55B04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422BE-DDFD-42E8-8E6B-C9D92665A5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44F06-ACB0-406A-8226-29A6C79294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29294-F81F-49F8-BE59-9D541C783B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A57B147-1DAB-4F70-AC6F-8AB27F7B97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302057A3-F4F7-46A1-956E-22002C88E18D}" type="datetimeFigureOut">
              <a:rPr lang="zh-CN" altLang="en-US"/>
              <a:pPr>
                <a:defRPr/>
              </a:pPr>
              <a:t>2018/1/11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FFBE5580-69C8-4457-A38F-A0CE7268D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jpeg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TDDOWNLOAD\&#23567;&#30707;&#28525;&#35760;.mp3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柳宗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35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859338" y="549275"/>
            <a:ext cx="3816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ea typeface="隶书" pitchFamily="49" charset="-122"/>
              </a:rPr>
              <a:t>小石潭记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588125" y="1700213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隶书" pitchFamily="49" charset="-122"/>
              </a:rPr>
              <a:t>柳宗元</a:t>
            </a:r>
          </a:p>
        </p:txBody>
      </p:sp>
      <p:sp>
        <p:nvSpPr>
          <p:cNvPr id="3097" name="AutoShape 2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24300" y="4221163"/>
            <a:ext cx="1584325" cy="719137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思考</a:t>
            </a:r>
          </a:p>
        </p:txBody>
      </p:sp>
      <p:sp>
        <p:nvSpPr>
          <p:cNvPr id="3099" name="AutoShape 2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795963" y="4581525"/>
            <a:ext cx="1584325" cy="719138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探究</a:t>
            </a:r>
          </a:p>
        </p:txBody>
      </p:sp>
      <p:sp>
        <p:nvSpPr>
          <p:cNvPr id="3100" name="AutoShape 2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524750" y="4797425"/>
            <a:ext cx="1619250" cy="719138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拓展</a:t>
            </a:r>
          </a:p>
        </p:txBody>
      </p:sp>
      <p:sp>
        <p:nvSpPr>
          <p:cNvPr id="3101" name="AutoShape 2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724525" y="2924175"/>
            <a:ext cx="1439863" cy="719138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字词</a:t>
            </a:r>
          </a:p>
        </p:txBody>
      </p:sp>
      <p:sp>
        <p:nvSpPr>
          <p:cNvPr id="3102" name="AutoShape 3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995738" y="2636838"/>
            <a:ext cx="1512887" cy="719137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解题</a:t>
            </a:r>
          </a:p>
        </p:txBody>
      </p:sp>
      <p:sp>
        <p:nvSpPr>
          <p:cNvPr id="3103" name="AutoShape 3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308850" y="3141663"/>
            <a:ext cx="1835150" cy="719137"/>
          </a:xfrm>
          <a:prstGeom prst="bevel">
            <a:avLst>
              <a:gd name="adj" fmla="val 12500"/>
            </a:avLst>
          </a:prstGeom>
          <a:solidFill>
            <a:srgbClr val="FFCC99">
              <a:alpha val="38039"/>
            </a:srgbClr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 b="1" i="1"/>
              <a:t>翻译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97" grpId="0" animBg="1"/>
      <p:bldP spid="3099" grpId="0" animBg="1"/>
      <p:bldP spid="3100" grpId="0" animBg="1"/>
      <p:bldP spid="3101" grpId="0" animBg="1"/>
      <p:bldP spid="3102" grpId="0" animBg="1"/>
      <p:bldP spid="310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403350" y="476250"/>
            <a:ext cx="6985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从小丘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西</a:t>
            </a:r>
            <a:r>
              <a:rPr lang="zh-CN" altLang="en-US" sz="2800">
                <a:ea typeface="方正姚体" pitchFamily="2" charset="-122"/>
              </a:rPr>
              <a:t>行百二十步，隔篁竹，闻水声，如鸣珮环，心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乐</a:t>
            </a:r>
            <a:r>
              <a:rPr lang="zh-CN" altLang="en-US" sz="2800">
                <a:ea typeface="方正姚体" pitchFamily="2" charset="-122"/>
              </a:rPr>
              <a:t>之。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250825" y="188913"/>
            <a:ext cx="1081088" cy="792162"/>
          </a:xfrm>
          <a:prstGeom prst="flowChartMultidocumen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隶书" pitchFamily="49" charset="-122"/>
              </a:rPr>
              <a:t>翻译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356100" y="981075"/>
            <a:ext cx="15128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西：向西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867400" y="981075"/>
            <a:ext cx="23050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乐：感到高兴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68313" y="2349500"/>
            <a:ext cx="590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伐竹取道，下见小潭，水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尤</a:t>
            </a:r>
            <a:r>
              <a:rPr lang="zh-CN" altLang="en-US" sz="2800">
                <a:ea typeface="方正姚体" pitchFamily="2" charset="-122"/>
              </a:rPr>
              <a:t>清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冽</a:t>
            </a:r>
            <a:r>
              <a:rPr lang="zh-CN" altLang="en-US" sz="2800">
                <a:ea typeface="方正姚体" pitchFamily="2" charset="-122"/>
              </a:rPr>
              <a:t>。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611188" y="2997200"/>
            <a:ext cx="8064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砍掉竹子，开辟出一条道路（走过去），下面看见一个小潭，潭水特别清凉。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5940425" y="2420938"/>
            <a:ext cx="14398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尤：特别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7380288" y="2420938"/>
            <a:ext cx="12239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冽：寒冷</a:t>
            </a:r>
          </a:p>
        </p:txBody>
      </p:sp>
      <p:pic>
        <p:nvPicPr>
          <p:cNvPr id="12310" name="Picture 22" descr="永州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860800"/>
            <a:ext cx="77041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358775" y="1557338"/>
            <a:ext cx="87852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从小土丘向西走一百二十步，隔着竹林，听到了水声，好像身上带的玉佩、玉环相碰发出的清脆声音，（我的）心情高兴起来。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5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7" grpId="0"/>
      <p:bldP spid="12298" grpId="0"/>
      <p:bldP spid="12299" grpId="0"/>
      <p:bldP spid="12300" grpId="0"/>
      <p:bldP spid="12308" grpId="0"/>
      <p:bldP spid="12309" grpId="0"/>
      <p:bldP spid="123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小石潭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76250"/>
            <a:ext cx="33115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508625" y="765175"/>
            <a:ext cx="611188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青树翠蔓，蒙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络</a:t>
            </a:r>
            <a:r>
              <a:rPr lang="zh-CN" altLang="en-US" sz="2800">
                <a:ea typeface="方正姚体" pitchFamily="2" charset="-122"/>
              </a:rPr>
              <a:t>摇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缀</a:t>
            </a:r>
            <a:r>
              <a:rPr lang="zh-CN" altLang="en-US" sz="2800">
                <a:ea typeface="方正姚体" pitchFamily="2" charset="-122"/>
              </a:rPr>
              <a:t>，参差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披拂</a:t>
            </a:r>
            <a:r>
              <a:rPr lang="zh-CN" altLang="en-US" sz="2800">
                <a:ea typeface="方正姚体" pitchFamily="2" charset="-122"/>
              </a:rPr>
              <a:t>。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216400" y="260350"/>
            <a:ext cx="9144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青葱的树，翠绿的茎蔓，遮盖交结，摇动下垂，参差不齐，随风飘动。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812088" y="404813"/>
            <a:ext cx="10382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全石以为底，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近</a:t>
            </a:r>
            <a:r>
              <a:rPr lang="zh-CN" altLang="en-US" sz="2800">
                <a:ea typeface="方正姚体" pitchFamily="2" charset="-122"/>
              </a:rPr>
              <a:t>岸，卷石底以出，为坻为屿，为嵁为岩。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592888" y="260350"/>
            <a:ext cx="12795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整块石头作为潭底，靠近岸边，有一圈从潭底周围突出水面的石头，成为坻、屿、嵁、岩各种不同的形状。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7885113" y="5300663"/>
            <a:ext cx="488950" cy="12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近：靠近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5076825" y="908050"/>
            <a:ext cx="488950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络：缠绕     缀：连结      披拂：随风飘荡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1" grpId="0"/>
      <p:bldP spid="13322" grpId="0"/>
      <p:bldP spid="13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549275"/>
            <a:ext cx="26638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3850" y="620713"/>
            <a:ext cx="6192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潭中鱼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可</a:t>
            </a:r>
            <a:r>
              <a:rPr lang="zh-CN" altLang="en-US" sz="2800">
                <a:ea typeface="方正姚体" pitchFamily="2" charset="-122"/>
              </a:rPr>
              <a:t>百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许</a:t>
            </a:r>
            <a:r>
              <a:rPr lang="zh-CN" altLang="en-US" sz="2800">
                <a:ea typeface="方正姚体" pitchFamily="2" charset="-122"/>
              </a:rPr>
              <a:t>头，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皆</a:t>
            </a:r>
            <a:r>
              <a:rPr lang="zh-CN" altLang="en-US" sz="2800">
                <a:ea typeface="方正姚体" pitchFamily="2" charset="-122"/>
              </a:rPr>
              <a:t>若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空</a:t>
            </a:r>
            <a:r>
              <a:rPr lang="zh-CN" altLang="en-US" sz="2800">
                <a:ea typeface="方正姚体" pitchFamily="2" charset="-122"/>
              </a:rPr>
              <a:t>游无所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依</a:t>
            </a:r>
            <a:r>
              <a:rPr lang="zh-CN" altLang="en-US" sz="2800">
                <a:ea typeface="方正姚体" pitchFamily="2" charset="-122"/>
              </a:rPr>
              <a:t>，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3850" y="1628775"/>
            <a:ext cx="5834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潭中的鱼大约有一百来条，好像都在空中游动，周围什么也没有似的。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79388" y="2708275"/>
            <a:ext cx="5976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日光下澈，影布石上。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佁然</a:t>
            </a:r>
            <a:r>
              <a:rPr lang="zh-CN" altLang="en-US" sz="2800">
                <a:ea typeface="方正姚体" pitchFamily="2" charset="-122"/>
              </a:rPr>
              <a:t>不动，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俶尔</a:t>
            </a:r>
            <a:r>
              <a:rPr lang="zh-CN" altLang="en-US" sz="2800">
                <a:ea typeface="方正姚体" pitchFamily="2" charset="-122"/>
              </a:rPr>
              <a:t>远逝，往来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翕忽</a:t>
            </a:r>
            <a:r>
              <a:rPr lang="zh-CN" altLang="en-US" sz="2800">
                <a:ea typeface="方正姚体" pitchFamily="2" charset="-122"/>
              </a:rPr>
              <a:t>，似与游者相乐。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0825" y="4581525"/>
            <a:ext cx="59055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阳光直照到水底，石上有鱼的影子，静止不动；又忽然向远处游走，往来很快，好像和游人一同欢乐。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95288" y="1196975"/>
            <a:ext cx="5543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皆：都     空：在空中     依：依托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187450" y="3789363"/>
            <a:ext cx="4392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佁然：呆呆的样子。    俶尔：忽然。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    </a:t>
            </a: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翕忽：轻快敏捷。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/>
      <p:bldP spid="15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鳄鹫羡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149725"/>
            <a:ext cx="7561263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187450" y="476250"/>
            <a:ext cx="7056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潭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西南</a:t>
            </a:r>
            <a:r>
              <a:rPr lang="zh-CN" altLang="en-US" sz="2800">
                <a:ea typeface="方正姚体" pitchFamily="2" charset="-122"/>
              </a:rPr>
              <a:t>而望，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斗</a:t>
            </a:r>
            <a:r>
              <a:rPr lang="zh-CN" altLang="en-US" sz="2800">
                <a:ea typeface="方正姚体" pitchFamily="2" charset="-122"/>
              </a:rPr>
              <a:t>折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蛇</a:t>
            </a:r>
            <a:r>
              <a:rPr lang="zh-CN" altLang="en-US" sz="2800">
                <a:ea typeface="方正姚体" pitchFamily="2" charset="-122"/>
              </a:rPr>
              <a:t>行，明灭可见。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68313" y="1557338"/>
            <a:ext cx="849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向小石潭的西南方看去，小溪曲曲折折，忽明忽暗，忽隐忽现。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68313" y="2636838"/>
            <a:ext cx="5400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其岸势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犬牙差互</a:t>
            </a:r>
            <a:r>
              <a:rPr lang="zh-CN" altLang="en-US" sz="2800">
                <a:ea typeface="方正姚体" pitchFamily="2" charset="-122"/>
              </a:rPr>
              <a:t>，不可知其源。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39750" y="3284538"/>
            <a:ext cx="792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溪岸的形状像犬牙那样交错不齐，不知道它的源泉在哪里。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755650" y="1125538"/>
            <a:ext cx="7777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西南：朝西南方向。  斗：像北斗七星那样。   蛇：像蛇爬行那样。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580063" y="2492375"/>
            <a:ext cx="302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犬牙：像狗的牙齿那样。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5364163" y="2924175"/>
            <a:ext cx="2663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差互：参差不齐。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2" grpId="0"/>
      <p:bldP spid="16393" grpId="0"/>
      <p:bldP spid="16394" grpId="0"/>
      <p:bldP spid="16395" grpId="0"/>
      <p:bldP spid="16396" grpId="0"/>
      <p:bldP spid="163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小石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076700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260350"/>
            <a:ext cx="9467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坐潭上，四面竹树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环合</a:t>
            </a:r>
            <a:r>
              <a:rPr lang="zh-CN" altLang="en-US" sz="2800">
                <a:ea typeface="方正姚体" pitchFamily="2" charset="-122"/>
              </a:rPr>
              <a:t>，寂寥无人，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凄</a:t>
            </a:r>
            <a:r>
              <a:rPr lang="zh-CN" altLang="en-US" sz="2800">
                <a:ea typeface="方正姚体" pitchFamily="2" charset="-122"/>
              </a:rPr>
              <a:t>神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寒</a:t>
            </a:r>
            <a:r>
              <a:rPr lang="zh-CN" altLang="en-US" sz="2800">
                <a:ea typeface="方正姚体" pitchFamily="2" charset="-122"/>
              </a:rPr>
              <a:t>骨，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悄怆</a:t>
            </a:r>
            <a:r>
              <a:rPr lang="zh-CN" altLang="en-US" sz="2800">
                <a:ea typeface="方正姚体" pitchFamily="2" charset="-122"/>
              </a:rPr>
              <a:t>幽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邃</a:t>
            </a:r>
            <a:r>
              <a:rPr lang="zh-CN" altLang="en-US" sz="2800">
                <a:ea typeface="方正姚体" pitchFamily="2" charset="-122"/>
              </a:rPr>
              <a:t>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23850" y="1484313"/>
            <a:ext cx="8820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坐在小石潭上，四周被竹子和树木围绕着，寂静寥落，空无一人，不觉心神凄凉，寒气透骨，令人感到悲哀。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403350" y="2420938"/>
            <a:ext cx="6264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以其境过清，不可久居，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乃</a:t>
            </a:r>
            <a:r>
              <a:rPr lang="zh-CN" altLang="en-US" sz="2800">
                <a:ea typeface="方正姚体" pitchFamily="2" charset="-122"/>
              </a:rPr>
              <a:t>记之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而去</a:t>
            </a:r>
            <a:r>
              <a:rPr lang="zh-CN" altLang="en-US" sz="2800">
                <a:ea typeface="方正姚体" pitchFamily="2" charset="-122"/>
              </a:rPr>
              <a:t>。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23850" y="3284538"/>
            <a:ext cx="8353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因为这里的环境太凄清，不可以久留，就题字离去。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539750" y="836613"/>
            <a:ext cx="3816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环合：环抱     凄：使</a:t>
            </a:r>
            <a:r>
              <a:rPr lang="en-US" altLang="en-US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‥</a:t>
            </a:r>
            <a:r>
              <a:rPr lang="en-US" altLang="zh-CN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‥‥</a:t>
            </a: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凄凉寒：使</a:t>
            </a:r>
            <a:r>
              <a:rPr lang="en-US" altLang="en-US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‥</a:t>
            </a:r>
            <a:r>
              <a:rPr lang="en-US" altLang="zh-CN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‥‥</a:t>
            </a: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寒冷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859338" y="836613"/>
            <a:ext cx="35274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悄怆：寂静得让人感到忧伤。邃：深。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476375" y="2924175"/>
            <a:ext cx="612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乃：于是。  而；然后，表顺接。  去：离开。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3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1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  <p:bldP spid="184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永州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476250"/>
            <a:ext cx="388937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95738" y="476250"/>
            <a:ext cx="611187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ea typeface="方正姚体" pitchFamily="2" charset="-122"/>
              </a:rPr>
              <a:t>同游者：吴武陵，龚古，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余</a:t>
            </a:r>
            <a:r>
              <a:rPr lang="zh-CN" altLang="en-US" sz="2800">
                <a:ea typeface="方正姚体" pitchFamily="2" charset="-122"/>
              </a:rPr>
              <a:t>弟宗玄。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987675" y="476250"/>
            <a:ext cx="5492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同游的人有吴武陵、龚古、我的弟弟宗玄。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547813" y="620713"/>
            <a:ext cx="10382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隶</a:t>
            </a:r>
            <a:r>
              <a:rPr lang="zh-CN" altLang="en-US" sz="2800">
                <a:ea typeface="方正姚体" pitchFamily="2" charset="-122"/>
              </a:rPr>
              <a:t>而从者，崔氏二小生：曰恕已，曰奉壹。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11188" y="476250"/>
            <a:ext cx="9144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accent2"/>
                </a:solidFill>
                <a:ea typeface="楷体_GB2312" pitchFamily="49" charset="-122"/>
              </a:rPr>
              <a:t>跟着来的有姓崔的两个少年，一个叫恕己，一个叫奉壹。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547813" y="1052513"/>
            <a:ext cx="488950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隶：随从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563938" y="4365625"/>
            <a:ext cx="488950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幼圆" pitchFamily="49" charset="-122"/>
              </a:rPr>
              <a:t>余：我的</a:t>
            </a:r>
          </a:p>
        </p:txBody>
      </p:sp>
      <p:sp>
        <p:nvSpPr>
          <p:cNvPr id="54280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323850" y="6237288"/>
            <a:ext cx="647700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5" grpId="0"/>
      <p:bldP spid="17416" grpId="0"/>
      <p:bldP spid="174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27088" y="549275"/>
            <a:ext cx="83169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华文细黑" pitchFamily="2" charset="-122"/>
              </a:rPr>
              <a:t>       </a:t>
            </a:r>
            <a:r>
              <a:rPr lang="zh-CN" altLang="en-US" sz="2400">
                <a:ea typeface="华文细黑" pitchFamily="2" charset="-122"/>
              </a:rPr>
              <a:t>柳宗元被贬至永州任司马期间借游山玩水来排遣愁怀，游历中他发现了永州奇特的风景，读完全文后，说说作者写了小石潭的哪些风景，这些风景奇特在什么地方。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84213" y="1989138"/>
            <a:ext cx="76327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华文新魏" pitchFamily="2" charset="-122"/>
              </a:rPr>
              <a:t>“</a:t>
            </a:r>
            <a:r>
              <a:rPr lang="zh-CN" altLang="en-US" sz="2400">
                <a:ea typeface="华文新魏" pitchFamily="2" charset="-122"/>
              </a:rPr>
              <a:t>全石以为底” “卷石底以出，为坻为屿，为堪为岩”</a:t>
            </a:r>
          </a:p>
          <a:p>
            <a:pPr algn="ctr">
              <a:spcBef>
                <a:spcPct val="50000"/>
              </a:spcBef>
            </a:pPr>
            <a:r>
              <a:rPr lang="en-US" altLang="en-US" sz="2400">
                <a:ea typeface="华文琥珀"/>
                <a:cs typeface="华文琥珀"/>
              </a:rPr>
              <a:t>①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潭石奇</a:t>
            </a:r>
            <a:r>
              <a:rPr lang="en-US" altLang="zh-CN" sz="2400">
                <a:ea typeface="华文琥珀"/>
                <a:cs typeface="华文琥珀"/>
              </a:rPr>
              <a:t>——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异石纷呈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68313" y="3141663"/>
            <a:ext cx="80645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华文新魏" pitchFamily="2" charset="-122"/>
              </a:rPr>
              <a:t> “</a:t>
            </a:r>
            <a:r>
              <a:rPr lang="zh-CN" altLang="en-US" sz="2400">
                <a:ea typeface="华文新魏" pitchFamily="2" charset="-122"/>
              </a:rPr>
              <a:t>如鸣珮环” “水尤清冽” ”潭中鱼可百许头”  “似与游者相乐”</a:t>
            </a:r>
          </a:p>
          <a:p>
            <a:pPr algn="ctr">
              <a:spcBef>
                <a:spcPct val="50000"/>
              </a:spcBef>
            </a:pPr>
            <a:r>
              <a:rPr lang="en-US" altLang="en-US" sz="2400">
                <a:ea typeface="华文琥珀"/>
                <a:cs typeface="华文琥珀"/>
              </a:rPr>
              <a:t>②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潭水奇</a:t>
            </a:r>
            <a:r>
              <a:rPr lang="en-US" altLang="zh-CN" sz="2400">
                <a:ea typeface="华文琥珀"/>
                <a:cs typeface="华文琥珀"/>
              </a:rPr>
              <a:t>——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声悦水澈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42988" y="3573463"/>
            <a:ext cx="2252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993300"/>
                </a:solidFill>
                <a:ea typeface="幼圆" pitchFamily="49" charset="-122"/>
              </a:rPr>
              <a:t>正面描写</a:t>
            </a:r>
            <a:r>
              <a:rPr lang="zh-CN" altLang="en-US">
                <a:solidFill>
                  <a:srgbClr val="993300"/>
                </a:solidFill>
              </a:rPr>
              <a:t>↑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6011863" y="3573463"/>
            <a:ext cx="208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993300"/>
                </a:solidFill>
                <a:ea typeface="幼圆" pitchFamily="49" charset="-122"/>
              </a:rPr>
              <a:t>↑</a:t>
            </a:r>
            <a:r>
              <a:rPr lang="zh-CN" altLang="en-US" sz="2000">
                <a:solidFill>
                  <a:srgbClr val="993300"/>
                </a:solidFill>
                <a:ea typeface="幼圆" pitchFamily="49" charset="-122"/>
              </a:rPr>
              <a:t>侧面烘托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95288" y="4365625"/>
            <a:ext cx="8316912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华文新魏" pitchFamily="2" charset="-122"/>
              </a:rPr>
              <a:t>“</a:t>
            </a:r>
            <a:r>
              <a:rPr lang="zh-CN" altLang="en-US" sz="2400">
                <a:ea typeface="华文新魏" pitchFamily="2" charset="-122"/>
              </a:rPr>
              <a:t>斗折蛇行，明灭可见” “其岸势犬牙差互” “不可知其源”</a:t>
            </a:r>
          </a:p>
          <a:p>
            <a:pPr algn="ctr">
              <a:spcBef>
                <a:spcPct val="50000"/>
              </a:spcBef>
            </a:pPr>
            <a:r>
              <a:rPr lang="zh-CN" altLang="en-US" sz="2400">
                <a:ea typeface="华文琥珀"/>
                <a:cs typeface="华文琥珀"/>
              </a:rPr>
              <a:t>             </a:t>
            </a:r>
            <a:r>
              <a:rPr lang="en-US" altLang="en-US" sz="2400">
                <a:ea typeface="华文琥珀"/>
                <a:cs typeface="华文琥珀"/>
              </a:rPr>
              <a:t>③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潭源奇</a:t>
            </a:r>
            <a:r>
              <a:rPr lang="en-US" altLang="zh-CN" sz="2400">
                <a:ea typeface="华文琥珀"/>
                <a:cs typeface="华文琥珀"/>
              </a:rPr>
              <a:t>——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曲折、多姿、神秘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11188" y="5516563"/>
            <a:ext cx="77057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ea typeface="华文新魏" pitchFamily="2" charset="-122"/>
              </a:rPr>
              <a:t>     “</a:t>
            </a:r>
            <a:r>
              <a:rPr lang="zh-CN" altLang="en-US" sz="2400">
                <a:ea typeface="华文新魏" pitchFamily="2" charset="-122"/>
              </a:rPr>
              <a:t>四面竹树环合，寂寥无人” “凄神寒骨，悄怆幽邃”</a:t>
            </a:r>
          </a:p>
          <a:p>
            <a:pPr algn="ctr">
              <a:spcBef>
                <a:spcPct val="50000"/>
              </a:spcBef>
            </a:pPr>
            <a:r>
              <a:rPr lang="zh-CN" altLang="en-US" sz="2400">
                <a:ea typeface="华文琥珀"/>
                <a:cs typeface="华文琥珀"/>
              </a:rPr>
              <a:t> </a:t>
            </a:r>
            <a:r>
              <a:rPr lang="en-US" altLang="en-US" sz="2400">
                <a:ea typeface="华文琥珀"/>
                <a:cs typeface="华文琥珀"/>
              </a:rPr>
              <a:t>④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潭境奇</a:t>
            </a:r>
            <a:r>
              <a:rPr lang="en-US" altLang="zh-CN" sz="2400">
                <a:ea typeface="华文琥珀"/>
                <a:cs typeface="华文琥珀"/>
              </a:rPr>
              <a:t>——</a:t>
            </a:r>
            <a:r>
              <a:rPr lang="zh-CN" altLang="en-US" sz="2400">
                <a:latin typeface="华文琥珀"/>
                <a:ea typeface="华文琥珀"/>
                <a:cs typeface="华文琥珀"/>
              </a:rPr>
              <a:t>清幽凄凉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179388" y="260350"/>
            <a:ext cx="1079500" cy="792163"/>
          </a:xfrm>
          <a:prstGeom prst="flowChartMultidocumen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华文隶书"/>
                <a:cs typeface="华文隶书"/>
              </a:rPr>
              <a:t>思考</a:t>
            </a:r>
          </a:p>
        </p:txBody>
      </p:sp>
      <p:sp>
        <p:nvSpPr>
          <p:cNvPr id="56329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243888" y="6165850"/>
            <a:ext cx="647700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4" grpId="0"/>
      <p:bldP spid="19465" grpId="0"/>
      <p:bldP spid="19466" grpId="0"/>
      <p:bldP spid="1946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179388" y="260350"/>
            <a:ext cx="1079500" cy="792163"/>
          </a:xfrm>
          <a:prstGeom prst="flowChartMultidocumen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华文隶书"/>
                <a:cs typeface="华文隶书"/>
              </a:rPr>
              <a:t>探究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258888" y="188913"/>
            <a:ext cx="74168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ea typeface="楷体_GB2312" pitchFamily="49" charset="-122"/>
              </a:rPr>
              <a:t>       </a:t>
            </a:r>
            <a:r>
              <a:rPr lang="zh-CN" altLang="en-US" sz="2800">
                <a:ea typeface="楷体_GB2312" pitchFamily="49" charset="-122"/>
              </a:rPr>
              <a:t>讨论</a:t>
            </a:r>
            <a:r>
              <a:rPr lang="en-US" altLang="zh-CN" sz="2800">
                <a:ea typeface="楷体_GB2312" pitchFamily="49" charset="-122"/>
              </a:rPr>
              <a:t>:</a:t>
            </a:r>
            <a:r>
              <a:rPr lang="en-US" altLang="en-US" sz="2800">
                <a:ea typeface="楷体_GB2312" pitchFamily="49" charset="-122"/>
              </a:rPr>
              <a:t>⑴</a:t>
            </a:r>
            <a:r>
              <a:rPr lang="zh-CN" altLang="en-US" sz="2800">
                <a:ea typeface="楷体_GB2312" pitchFamily="49" charset="-122"/>
              </a:rPr>
              <a:t>作者笔下的小石潭生动细致精美异常，作者是怎样做到这点的？在写法上对我们作文中的写景有何启发？</a:t>
            </a:r>
          </a:p>
        </p:txBody>
      </p:sp>
      <p:pic>
        <p:nvPicPr>
          <p:cNvPr id="28678" name="Picture 6" descr="永州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916113"/>
            <a:ext cx="77755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68313" y="333375"/>
            <a:ext cx="8496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ea typeface="方正姚体" pitchFamily="2" charset="-122"/>
              </a:rPr>
              <a:t>       </a:t>
            </a:r>
            <a:r>
              <a:rPr lang="zh-CN" altLang="en-US" sz="2800">
                <a:ea typeface="方正姚体" pitchFamily="2" charset="-122"/>
              </a:rPr>
              <a:t>课文写水、写木、写石、写鱼</a:t>
            </a:r>
            <a:r>
              <a:rPr lang="en-US" altLang="zh-CN" sz="2800">
                <a:ea typeface="方正姚体" pitchFamily="2" charset="-122"/>
              </a:rPr>
              <a:t>‥‥‥</a:t>
            </a:r>
            <a:r>
              <a:rPr lang="zh-CN" altLang="en-US" sz="2800">
                <a:ea typeface="方正姚体" pitchFamily="2" charset="-122"/>
              </a:rPr>
              <a:t>细腻生动，这得益于作者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多角度</a:t>
            </a:r>
            <a:r>
              <a:rPr lang="zh-CN" altLang="en-US" sz="2800">
                <a:ea typeface="方正姚体" pitchFamily="2" charset="-122"/>
              </a:rPr>
              <a:t>的描绘。</a:t>
            </a:r>
          </a:p>
        </p:txBody>
      </p:sp>
      <p:sp>
        <p:nvSpPr>
          <p:cNvPr id="29715" name="AutoShape 19"/>
          <p:cNvSpPr>
            <a:spLocks/>
          </p:cNvSpPr>
          <p:nvPr/>
        </p:nvSpPr>
        <p:spPr bwMode="auto">
          <a:xfrm>
            <a:off x="900113" y="1773238"/>
            <a:ext cx="287337" cy="4103687"/>
          </a:xfrm>
          <a:prstGeom prst="leftBrace">
            <a:avLst>
              <a:gd name="adj1" fmla="val 1190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9717" name="Picture 21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484313"/>
            <a:ext cx="8763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22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1484313"/>
            <a:ext cx="36258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23" descr="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62175" y="1628775"/>
            <a:ext cx="34448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70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86756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ea typeface="方正姚体" pitchFamily="2" charset="-122"/>
              </a:rPr>
              <a:t>       </a:t>
            </a:r>
            <a:r>
              <a:rPr lang="zh-CN" altLang="en-US" sz="2800">
                <a:ea typeface="方正姚体" pitchFamily="2" charset="-122"/>
              </a:rPr>
              <a:t>除了多角度的描绘，作者还采用了多种</a:t>
            </a:r>
            <a:r>
              <a:rPr lang="zh-CN" altLang="en-US" sz="2800">
                <a:solidFill>
                  <a:srgbClr val="993300"/>
                </a:solidFill>
                <a:ea typeface="方正姚体" pitchFamily="2" charset="-122"/>
              </a:rPr>
              <a:t>艺术手法</a:t>
            </a:r>
            <a:r>
              <a:rPr lang="zh-CN" altLang="en-US" sz="2800">
                <a:ea typeface="方正姚体" pitchFamily="2" charset="-122"/>
              </a:rPr>
              <a:t>来表现景物。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042988" y="1412875"/>
            <a:ext cx="78501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点面结合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（如写石）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全石以为底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→是面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为坻为屿，为堪为岩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→是点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由面到点，有序体现作者的感知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971550" y="3141663"/>
            <a:ext cx="77755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远近交错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（如写潭）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闻水声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潭西南而望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→是远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下见小潭</a:t>
            </a:r>
            <a:r>
              <a:rPr lang="zh-CN" altLang="en-US" sz="2400">
                <a:ea typeface="楷体_GB2312" pitchFamily="49" charset="-122"/>
              </a:rPr>
              <a:t>”“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坐潭上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→是近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远远近近，多层次展示小潭的景致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971550" y="4797425"/>
            <a:ext cx="77755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93300"/>
                </a:solidFill>
                <a:latin typeface="楷体_GB2312" pitchFamily="49" charset="-122"/>
                <a:ea typeface="楷体_GB2312" pitchFamily="49" charset="-122"/>
              </a:rPr>
              <a:t>动静互衬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（如写鱼）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影布石上。佁然不动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→是静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sz="2400">
                <a:ea typeface="楷体_GB2312" pitchFamily="49" charset="-122"/>
              </a:rPr>
              <a:t>“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俶尔远逝，往来翕忽</a:t>
            </a:r>
            <a:r>
              <a:rPr lang="zh-CN" altLang="en-US" sz="2400">
                <a:ea typeface="楷体_GB2312" pitchFamily="49" charset="-122"/>
              </a:rPr>
              <a:t>”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→是动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     静中有动，更显环境的清幽雅静</a:t>
            </a:r>
          </a:p>
        </p:txBody>
      </p:sp>
      <p:sp>
        <p:nvSpPr>
          <p:cNvPr id="30728" name="AutoShape 8"/>
          <p:cNvSpPr>
            <a:spLocks/>
          </p:cNvSpPr>
          <p:nvPr/>
        </p:nvSpPr>
        <p:spPr bwMode="auto">
          <a:xfrm>
            <a:off x="611188" y="1557338"/>
            <a:ext cx="287337" cy="4537075"/>
          </a:xfrm>
          <a:prstGeom prst="leftBrace">
            <a:avLst>
              <a:gd name="adj1" fmla="val 1315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作者简介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7993062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smtClean="0"/>
              <a:t>柳宗元，唐代文学家。字子厚。祖籍山西河东郡，人称</a:t>
            </a:r>
            <a:r>
              <a:rPr lang="zh-CN" altLang="en-US" sz="2400" smtClean="0">
                <a:latin typeface="宋体" charset="-122"/>
              </a:rPr>
              <a:t>“</a:t>
            </a:r>
            <a:r>
              <a:rPr lang="zh-CN" altLang="en-US" sz="2400" smtClean="0"/>
              <a:t>柳河东</a:t>
            </a:r>
            <a:r>
              <a:rPr lang="zh-CN" altLang="en-US" sz="2400" smtClean="0">
                <a:latin typeface="宋体" charset="-122"/>
              </a:rPr>
              <a:t>”</a:t>
            </a:r>
            <a:r>
              <a:rPr lang="zh-CN" altLang="en-US" sz="2400" smtClean="0"/>
              <a:t>。晚年被贬柳州，亦称</a:t>
            </a:r>
            <a:r>
              <a:rPr lang="zh-CN" altLang="en-US" sz="2400" smtClean="0">
                <a:latin typeface="宋体" charset="-122"/>
              </a:rPr>
              <a:t>“</a:t>
            </a:r>
            <a:r>
              <a:rPr lang="zh-CN" altLang="en-US" sz="2400" smtClean="0"/>
              <a:t>柳柳州</a:t>
            </a:r>
            <a:r>
              <a:rPr lang="zh-CN" altLang="en-US" sz="2400" smtClean="0">
                <a:latin typeface="宋体" charset="-122"/>
              </a:rPr>
              <a:t>”</a:t>
            </a:r>
            <a:r>
              <a:rPr lang="zh-CN" altLang="en-US" sz="2400" smtClean="0"/>
              <a:t>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smtClean="0">
                <a:latin typeface="宋体" charset="-122"/>
              </a:rPr>
              <a:t>柳宗元文学上的成就比较突出，是杰出的散文家，对当时古文运动的发展影响很大，与韩愈并称“韩柳”。其寓言小品讽刺社会丑恶，揭露政治腐败，语言锋利简洁，使寓言成为一种独立的文学形式，著名的如</a:t>
            </a:r>
            <a:r>
              <a:rPr lang="en-US" altLang="zh-CN" sz="2400" smtClean="0">
                <a:latin typeface="宋体" charset="-122"/>
              </a:rPr>
              <a:t>《</a:t>
            </a:r>
            <a:r>
              <a:rPr lang="zh-CN" altLang="en-US" sz="2400" smtClean="0">
                <a:latin typeface="宋体" charset="-122"/>
              </a:rPr>
              <a:t>三戒</a:t>
            </a:r>
            <a:r>
              <a:rPr lang="en-US" altLang="zh-CN" sz="2400" smtClean="0">
                <a:latin typeface="宋体" charset="-122"/>
              </a:rPr>
              <a:t>》《</a:t>
            </a:r>
            <a:r>
              <a:rPr lang="zh-CN" altLang="en-US" sz="2400" smtClean="0">
                <a:latin typeface="宋体" charset="-122"/>
              </a:rPr>
              <a:t>黔之驴</a:t>
            </a:r>
            <a:r>
              <a:rPr lang="en-US" altLang="zh-CN" sz="2400" smtClean="0">
                <a:latin typeface="宋体" charset="-122"/>
              </a:rPr>
              <a:t>》</a:t>
            </a:r>
            <a:r>
              <a:rPr lang="zh-CN" altLang="en-US" sz="2400" smtClean="0">
                <a:latin typeface="宋体" charset="-122"/>
              </a:rPr>
              <a:t>等。其传记散文大多取材于当时封建社会中的下层人物，反映人民的悲惨生活，揭露尖锐的社会矛盾，如</a:t>
            </a:r>
            <a:r>
              <a:rPr lang="en-US" altLang="zh-CN" sz="2400" smtClean="0">
                <a:latin typeface="宋体" charset="-122"/>
              </a:rPr>
              <a:t>《</a:t>
            </a:r>
            <a:r>
              <a:rPr lang="zh-CN" altLang="en-US" sz="2400" smtClean="0">
                <a:latin typeface="宋体" charset="-122"/>
              </a:rPr>
              <a:t>捕蛇者说</a:t>
            </a:r>
            <a:r>
              <a:rPr lang="en-US" altLang="zh-CN" sz="2400" smtClean="0">
                <a:latin typeface="宋体" charset="-122"/>
              </a:rPr>
              <a:t>》</a:t>
            </a:r>
            <a:r>
              <a:rPr lang="zh-CN" altLang="en-US" sz="2400" smtClean="0">
                <a:latin typeface="宋体" charset="-122"/>
              </a:rPr>
              <a:t>。其山水游记散文，以</a:t>
            </a:r>
            <a:r>
              <a:rPr lang="en-US" altLang="zh-CN" sz="2400" smtClean="0">
                <a:latin typeface="宋体" charset="-122"/>
              </a:rPr>
              <a:t>《</a:t>
            </a:r>
            <a:r>
              <a:rPr lang="zh-CN" altLang="en-US" sz="2400" smtClean="0">
                <a:latin typeface="宋体" charset="-122"/>
              </a:rPr>
              <a:t>永州八记</a:t>
            </a:r>
            <a:r>
              <a:rPr lang="en-US" altLang="zh-CN" sz="2400" smtClean="0">
                <a:latin typeface="宋体" charset="-122"/>
              </a:rPr>
              <a:t>》</a:t>
            </a:r>
            <a:r>
              <a:rPr lang="zh-CN" altLang="en-US" sz="2400" smtClean="0">
                <a:latin typeface="宋体" charset="-122"/>
              </a:rPr>
              <a:t>为代表，描写景物准确、生动、传神，往往还融入了作者悲愤苦闷的情绪，艺术价值很高。著作有</a:t>
            </a:r>
            <a:r>
              <a:rPr lang="en-US" altLang="zh-CN" sz="2400" smtClean="0">
                <a:latin typeface="宋体" charset="-122"/>
              </a:rPr>
              <a:t>《</a:t>
            </a:r>
            <a:r>
              <a:rPr lang="zh-CN" altLang="en-US" sz="2400" smtClean="0">
                <a:latin typeface="宋体" charset="-122"/>
              </a:rPr>
              <a:t>柳河东集</a:t>
            </a:r>
            <a:r>
              <a:rPr lang="en-US" altLang="zh-CN" sz="2400" smtClean="0">
                <a:latin typeface="宋体" charset="-122"/>
              </a:rPr>
              <a:t>》45</a:t>
            </a:r>
            <a:r>
              <a:rPr lang="zh-CN" altLang="en-US" sz="2400" smtClean="0">
                <a:latin typeface="宋体" charset="-122"/>
              </a:rPr>
              <a:t>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39750" y="404813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ea typeface="华文行楷" pitchFamily="2" charset="-122"/>
              </a:rPr>
              <a:t>       </a:t>
            </a:r>
            <a:r>
              <a:rPr lang="zh-CN" altLang="en-US" sz="2800">
                <a:ea typeface="华文行楷" pitchFamily="2" charset="-122"/>
              </a:rPr>
              <a:t>讨论：⑵</a:t>
            </a:r>
            <a:r>
              <a:rPr lang="en-US" altLang="zh-CN" sz="2800">
                <a:ea typeface="华文行楷" pitchFamily="2" charset="-122"/>
              </a:rPr>
              <a:t>《</a:t>
            </a:r>
            <a:r>
              <a:rPr lang="zh-CN" altLang="en-US" sz="2800">
                <a:ea typeface="华文行楷" pitchFamily="2" charset="-122"/>
              </a:rPr>
              <a:t>小石潭记</a:t>
            </a:r>
            <a:r>
              <a:rPr lang="en-US" altLang="zh-CN" sz="2800">
                <a:ea typeface="华文行楷" pitchFamily="2" charset="-122"/>
              </a:rPr>
              <a:t>》</a:t>
            </a:r>
            <a:r>
              <a:rPr lang="zh-CN" altLang="en-US" sz="2800">
                <a:ea typeface="华文行楷" pitchFamily="2" charset="-122"/>
              </a:rPr>
              <a:t>是柳宗元山水游记的代表作之一，从文中我们可以体会到作者什么样的情感？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95288" y="1484313"/>
            <a:ext cx="86042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作者的感受集中体现在第</a:t>
            </a:r>
            <a:r>
              <a:rPr lang="en-US" altLang="zh-CN" sz="2800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段。柳宗元本意是借美景来排遣仰郁，然小石潭景色虽优，却寂静寥落，寒气透骨，作者难免触景生情，</a:t>
            </a:r>
            <a:r>
              <a:rPr lang="zh-CN" altLang="en-US" sz="2800">
                <a:latin typeface="宋体" charset="-122"/>
                <a:ea typeface="方正姚体" pitchFamily="2" charset="-122"/>
              </a:rPr>
              <a:t>“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凄神寒骨，悄怆幽邃</a:t>
            </a:r>
            <a:r>
              <a:rPr lang="zh-CN" altLang="en-US" sz="2800">
                <a:latin typeface="宋体" charset="-122"/>
                <a:ea typeface="方正姚体" pitchFamily="2" charset="-122"/>
              </a:rPr>
              <a:t>”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既是作者对环境凄凉的感受，更是政治受挫遭谪贬后的</a:t>
            </a:r>
            <a:r>
              <a:rPr lang="zh-CN" altLang="en-US" sz="280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忧伤心情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的流露。除了忧伤，我们还能感受到作者的愤懑之情，作者本有满腔的政治热情及高远的政治抱负，却横遭恶习势力的打击，被贬到这景色奇异，但不宜人居住的荒僻之地</a:t>
            </a:r>
            <a:r>
              <a:rPr lang="en-US" altLang="zh-CN" sz="2800">
                <a:latin typeface="宋体" charset="-122"/>
                <a:ea typeface="方正姚体" pitchFamily="2" charset="-122"/>
              </a:rPr>
              <a:t>——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永州。</a:t>
            </a:r>
            <a:r>
              <a:rPr lang="zh-CN" altLang="en-US" sz="2800">
                <a:latin typeface="宋体" charset="-122"/>
                <a:ea typeface="方正姚体" pitchFamily="2" charset="-122"/>
              </a:rPr>
              <a:t>“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以其境过清，不可久居，乃记之而去</a:t>
            </a:r>
            <a:r>
              <a:rPr lang="zh-CN" altLang="en-US" sz="2800">
                <a:latin typeface="宋体" charset="-122"/>
                <a:ea typeface="方正姚体" pitchFamily="2" charset="-122"/>
              </a:rPr>
              <a:t>”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便可以理解为作者</a:t>
            </a:r>
            <a:r>
              <a:rPr lang="zh-CN" altLang="en-US" sz="2800">
                <a:solidFill>
                  <a:srgbClr val="993300"/>
                </a:solidFill>
                <a:latin typeface="方正姚体" pitchFamily="2" charset="-122"/>
                <a:ea typeface="方正姚体" pitchFamily="2" charset="-122"/>
              </a:rPr>
              <a:t>愤懑心情</a:t>
            </a:r>
            <a:r>
              <a:rPr lang="zh-CN" altLang="en-US" sz="2800">
                <a:latin typeface="方正姚体" pitchFamily="2" charset="-122"/>
                <a:ea typeface="方正姚体" pitchFamily="2" charset="-122"/>
              </a:rPr>
              <a:t>的抒发。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3097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993300"/>
                </a:solidFill>
                <a:ea typeface="华文隶书"/>
                <a:cs typeface="华文隶书"/>
              </a:rPr>
              <a:t>归纳中心思想：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9750" y="836613"/>
            <a:ext cx="82089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华文行楷" pitchFamily="2" charset="-122"/>
              </a:rPr>
              <a:t>       </a:t>
            </a:r>
            <a:r>
              <a:rPr lang="zh-CN" altLang="en-US" sz="2400">
                <a:ea typeface="华文行楷" pitchFamily="2" charset="-122"/>
              </a:rPr>
              <a:t>本文从不同角度描绘小石潭的石、水、游鱼、树木，着意渲染它的寂静、凄寒、幽怆的气氛，借景抒发了作者在寂寞处境中悲凉、愤懑的情感。</a:t>
            </a:r>
          </a:p>
        </p:txBody>
      </p:sp>
      <p:pic>
        <p:nvPicPr>
          <p:cNvPr id="33798" name="Picture 6" descr="柳子庙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133600"/>
            <a:ext cx="813593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72450" y="188913"/>
            <a:ext cx="647700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37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349500"/>
            <a:ext cx="741680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179388" y="260350"/>
            <a:ext cx="1079500" cy="792163"/>
          </a:xfrm>
          <a:prstGeom prst="flowChartMultidocumen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华文隶书"/>
                <a:cs typeface="华文隶书"/>
              </a:rPr>
              <a:t>拓展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258888" y="476250"/>
            <a:ext cx="7343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方正姚体" pitchFamily="2" charset="-122"/>
              </a:rPr>
              <a:t>      《</a:t>
            </a:r>
            <a:r>
              <a:rPr lang="zh-CN" altLang="en-US" sz="2400">
                <a:ea typeface="方正姚体" pitchFamily="2" charset="-122"/>
              </a:rPr>
              <a:t>小石潭记</a:t>
            </a:r>
            <a:r>
              <a:rPr lang="en-US" altLang="zh-CN" sz="2400">
                <a:ea typeface="方正姚体" pitchFamily="2" charset="-122"/>
              </a:rPr>
              <a:t>》</a:t>
            </a:r>
            <a:r>
              <a:rPr lang="zh-CN" altLang="en-US" sz="2400">
                <a:ea typeface="方正姚体" pitchFamily="2" charset="-122"/>
              </a:rPr>
              <a:t>是一篇优秀的游记散文，全文仅百来字，却能抓住景物特点进行生动、细致的描写，且达到了寓情于景，情景交融的境界。 </a:t>
            </a:r>
          </a:p>
        </p:txBody>
      </p:sp>
      <p:sp>
        <p:nvSpPr>
          <p:cNvPr id="68612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647700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  <p:bldP spid="327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2663825" cy="936625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ea typeface="华文行楷" pitchFamily="2" charset="-122"/>
              </a:rPr>
              <a:t>写作背景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5435600" cy="54006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smtClean="0"/>
              <a:t>        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唐宪宗元和元年（公元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806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年），柳宗元因为参加以王叔文为首政治革新集团，失败后遭到权贵排挤，被贬至永州为司马。</a:t>
            </a:r>
            <a:r>
              <a:rPr lang="zh-CN" altLang="en-US" sz="240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当时他政治失意，心情抑郁，因而借游山玩水来排遣愁怀。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游历中，他发现了永州奇特的风景，于是记下来，成为文学史上颇有名气的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永州八记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。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小石潭记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是其中的第四篇，原名为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至小丘西小石潭记</a:t>
            </a:r>
            <a:r>
              <a:rPr lang="en-US" altLang="zh-CN" sz="2400" smtClean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 smtClean="0">
                <a:latin typeface="华文新魏" pitchFamily="2" charset="-122"/>
                <a:ea typeface="华文新魏" pitchFamily="2" charset="-122"/>
              </a:rPr>
              <a:t>，文章以写景见长，写潭、写树、写水、写鱼、写源头、写岸势，都写出了特点，生动细致，精美异常。</a:t>
            </a:r>
          </a:p>
        </p:txBody>
      </p:sp>
      <p:pic>
        <p:nvPicPr>
          <p:cNvPr id="5124" name="Picture 4" descr="柳子庙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476250"/>
            <a:ext cx="3455987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195513" y="404813"/>
            <a:ext cx="5041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ea typeface="华文行楷" pitchFamily="2" charset="-122"/>
              </a:rPr>
              <a:t>柳宗元与“永贞革新”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11188" y="1196975"/>
            <a:ext cx="81375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贞元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21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年（公元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805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年）顺宗即位，主张政治革新的王叔文等执政。柳宗元成为这个集团的重要成员。王叔文集团采取了一系列措施，如取缔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“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宫市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”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（宦官以给皇家买东西为名，到市场变相掠夺财物），禁止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“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五坊小儿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”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（专门替皇帝饲养鹰犬等动物的人）依仗宦官权势欺压人民，罢免贪赃枉法的京兆尹李实，取消一些苛捐杂税等来着手进行改革，同时还准备剥夺宦官所掌握的军权。这些行动猛烈地触动了贵族官僚和宦官的利益，他们相互勾结起来，逼迫身患重病的顺宗传位给太子。这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月，宪法宗即位，贬王叔文为渝州司马。柳宗元也被贬为邵州刺史，走到半路，又加贬为永州司马。同时被贬为边远地区司马的还有刘禹锡、韦执谊、韩泰、陈谏、韩晔、凌准、程异等七人，历史上称他们为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“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八司马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”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。永贞革新就此失败。</a:t>
            </a:r>
          </a:p>
        </p:txBody>
      </p:sp>
      <p:pic>
        <p:nvPicPr>
          <p:cNvPr id="31747" name="Ink 9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2963" y="6769100"/>
            <a:ext cx="157162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411413" y="404813"/>
            <a:ext cx="496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ea typeface="华文行楷" pitchFamily="2" charset="-122"/>
              </a:rPr>
              <a:t>柳宗元与“永州八记”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8280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永贞元年冬，柳宗元一家老小来到位于湖南、广东、广西交界处的荒凉偏僻的永州。贬谪生活使柳宗元有更多机会接触下层人民，了解人民的疾苦，因此这期间他写下了大量描写劳动人民的艰苦生活、抨击腐败政治的散文、游记、寓言等。然而，最为人称道的是他的山水游记。永州虽地瘠民贫，但风景秀丽，为了排遣胸中的抑郁、愤懑，柳宗元经常徜徉于山水之间，来寻求精神上的寄托。元和四年，九月，柳宗元来到永州法华寺浏览，无意中发现了西山胜景，饱览了这里的山川秀色，写下了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始得西山宴游记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钴鉧潭记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钴鉧潭西小丘记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至小丘西小石潭记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等四篇游记。三年后，柳宗元又写下了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袁家渴记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石渠记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石涧记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小石城山记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等四篇游记，以上八篇游记就是著名的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“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永州八记</a:t>
            </a:r>
            <a:r>
              <a:rPr lang="zh-CN" altLang="en-US" sz="2400">
                <a:latin typeface="DotumChe" pitchFamily="49" charset="-127"/>
                <a:ea typeface="华文新魏" pitchFamily="2" charset="-122"/>
              </a:rPr>
              <a:t>”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pic>
        <p:nvPicPr>
          <p:cNvPr id="33795" name="Ink 19"/>
          <p:cNvPicPr>
            <a:picLocks noRot="1" noChangeAspect="1" noEditPoints="1" noChangeArrowheads="1" noChangeShapeType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6334125"/>
            <a:ext cx="46037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柳子庙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849630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195513" y="6021388"/>
            <a:ext cx="46085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华文新魏" pitchFamily="2" charset="-122"/>
              </a:rPr>
              <a:t>永州柳子庙</a:t>
            </a:r>
          </a:p>
        </p:txBody>
      </p:sp>
      <p:sp>
        <p:nvSpPr>
          <p:cNvPr id="35843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27988" y="6237288"/>
            <a:ext cx="720725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4"/>
          <p:cNvSpPr txBox="1">
            <a:spLocks noChangeArrowheads="1"/>
          </p:cNvSpPr>
          <p:nvPr/>
        </p:nvSpPr>
        <p:spPr bwMode="auto">
          <a:xfrm>
            <a:off x="2700338" y="333375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7890" name="Rectangle 5"/>
          <p:cNvSpPr>
            <a:spLocks noChangeArrowheads="1"/>
          </p:cNvSpPr>
          <p:nvPr/>
        </p:nvSpPr>
        <p:spPr bwMode="auto">
          <a:xfrm>
            <a:off x="3995738" y="373063"/>
            <a:ext cx="184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4400">
              <a:solidFill>
                <a:schemeClr val="tx2"/>
              </a:solidFill>
            </a:endParaRPr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1187450" y="1268413"/>
            <a:ext cx="25923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187450" y="1641475"/>
            <a:ext cx="259238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新宋体" pitchFamily="49" charset="-122"/>
              </a:rPr>
              <a:t>隔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篁</a:t>
            </a:r>
            <a:r>
              <a:rPr lang="zh-CN" altLang="en-US" sz="2800">
                <a:ea typeface="新宋体" pitchFamily="49" charset="-122"/>
              </a:rPr>
              <a:t>竹</a:t>
            </a:r>
          </a:p>
          <a:p>
            <a:r>
              <a:rPr lang="zh-CN" altLang="en-US" sz="2800">
                <a:ea typeface="新宋体" pitchFamily="49" charset="-122"/>
              </a:rPr>
              <a:t>水尤清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冽</a:t>
            </a:r>
          </a:p>
          <a:p>
            <a:r>
              <a:rPr lang="zh-CN" altLang="en-US" sz="2800">
                <a:ea typeface="新宋体" pitchFamily="49" charset="-122"/>
              </a:rPr>
              <a:t>为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坻</a:t>
            </a:r>
          </a:p>
          <a:p>
            <a:r>
              <a:rPr lang="zh-CN" altLang="en-US" sz="2800">
                <a:ea typeface="新宋体" pitchFamily="49" charset="-122"/>
              </a:rPr>
              <a:t>为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屿</a:t>
            </a:r>
          </a:p>
          <a:p>
            <a:r>
              <a:rPr lang="zh-CN" altLang="en-US" sz="2800">
                <a:ea typeface="新宋体" pitchFamily="49" charset="-122"/>
              </a:rPr>
              <a:t>为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堪</a:t>
            </a:r>
          </a:p>
          <a:p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佁</a:t>
            </a:r>
            <a:r>
              <a:rPr lang="zh-CN" altLang="en-US" sz="2800">
                <a:ea typeface="新宋体" pitchFamily="49" charset="-122"/>
              </a:rPr>
              <a:t>然不动</a:t>
            </a:r>
          </a:p>
          <a:p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俶</a:t>
            </a:r>
            <a:r>
              <a:rPr lang="zh-CN" altLang="en-US" sz="2800">
                <a:ea typeface="新宋体" pitchFamily="49" charset="-122"/>
              </a:rPr>
              <a:t>尔远逝</a:t>
            </a:r>
          </a:p>
          <a:p>
            <a:r>
              <a:rPr lang="zh-CN" altLang="en-US" sz="2800">
                <a:ea typeface="新宋体" pitchFamily="49" charset="-122"/>
              </a:rPr>
              <a:t>往来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翕</a:t>
            </a:r>
            <a:r>
              <a:rPr lang="zh-CN" altLang="en-US" sz="2800">
                <a:ea typeface="新宋体" pitchFamily="49" charset="-122"/>
              </a:rPr>
              <a:t>忽    </a:t>
            </a:r>
          </a:p>
          <a:p>
            <a:r>
              <a:rPr lang="zh-CN" altLang="en-US" sz="2800">
                <a:ea typeface="新宋体" pitchFamily="49" charset="-122"/>
              </a:rPr>
              <a:t>犬牙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差</a:t>
            </a:r>
            <a:r>
              <a:rPr lang="zh-CN" altLang="en-US" sz="2800">
                <a:ea typeface="新宋体" pitchFamily="49" charset="-122"/>
              </a:rPr>
              <a:t>互</a:t>
            </a:r>
          </a:p>
          <a:p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悄怆</a:t>
            </a:r>
            <a:r>
              <a:rPr lang="zh-CN" altLang="en-US" sz="2800">
                <a:ea typeface="新宋体" pitchFamily="49" charset="-122"/>
              </a:rPr>
              <a:t>幽</a:t>
            </a:r>
            <a:r>
              <a:rPr lang="zh-CN" altLang="en-US" sz="2800">
                <a:solidFill>
                  <a:srgbClr val="993300"/>
                </a:solidFill>
                <a:ea typeface="新宋体" pitchFamily="49" charset="-122"/>
              </a:rPr>
              <a:t>邃</a:t>
            </a:r>
            <a:endParaRPr lang="zh-CN" altLang="en-US" sz="280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508625" y="1557338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508625" y="2420938"/>
            <a:ext cx="1944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</a:t>
            </a:r>
            <a:r>
              <a:rPr lang="en-US" altLang="zh-CN" sz="2400">
                <a:solidFill>
                  <a:srgbClr val="FF00FF"/>
                </a:solidFill>
                <a:latin typeface="BatangChe" pitchFamily="49" charset="-127"/>
                <a:ea typeface="BatangChe" pitchFamily="49" charset="-127"/>
              </a:rPr>
              <a:t>  </a:t>
            </a:r>
            <a:r>
              <a:rPr lang="en-US" altLang="zh-CN" sz="2800"/>
              <a:t>    )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508625" y="1989138"/>
            <a:ext cx="2087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(         )</a:t>
            </a:r>
          </a:p>
        </p:txBody>
      </p:sp>
      <p:sp>
        <p:nvSpPr>
          <p:cNvPr id="37896" name="Text Box 12"/>
          <p:cNvSpPr txBox="1">
            <a:spLocks noChangeArrowheads="1"/>
          </p:cNvSpPr>
          <p:nvPr/>
        </p:nvSpPr>
        <p:spPr bwMode="auto">
          <a:xfrm>
            <a:off x="4787900" y="3429000"/>
            <a:ext cx="1871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508625" y="3284538"/>
            <a:ext cx="1871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508625" y="3716338"/>
            <a:ext cx="1728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508625" y="4508500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508625" y="4149725"/>
            <a:ext cx="151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508625" y="5013325"/>
            <a:ext cx="172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4140200" y="5445125"/>
            <a:ext cx="4681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(         )   (         )   (         )</a:t>
            </a:r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5435600" y="2852738"/>
            <a:ext cx="14049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/>
              <a:t> (         )</a:t>
            </a:r>
          </a:p>
        </p:txBody>
      </p:sp>
      <p:sp>
        <p:nvSpPr>
          <p:cNvPr id="9238" name="WordArt 22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876800" cy="9350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993300"/>
                </a:solidFill>
                <a:latin typeface="宋体"/>
                <a:ea typeface="宋体"/>
              </a:rPr>
              <a:t>请为下列生字注音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5651500" y="1628775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huáng</a:t>
            </a:r>
            <a:r>
              <a:rPr lang="en-US" altLang="zh-CN"/>
              <a:t> 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5795963" y="2060575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liè</a:t>
            </a:r>
            <a:r>
              <a:rPr lang="en-US" altLang="zh-CN" sz="2400">
                <a:solidFill>
                  <a:srgbClr val="993300"/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795963" y="2517775"/>
            <a:ext cx="75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chí</a:t>
            </a:r>
            <a:r>
              <a:rPr lang="en-US" altLang="zh-CN" sz="2400">
                <a:solidFill>
                  <a:srgbClr val="993300"/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5795963" y="2924175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yǔ 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5795963" y="335756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k</a:t>
            </a:r>
            <a:r>
              <a:rPr lang="en-US" altLang="zh-CN" sz="2400"/>
              <a:t>ā</a:t>
            </a: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n 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5795963" y="4221163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chù</a:t>
            </a:r>
            <a:r>
              <a:rPr lang="en-US" altLang="zh-CN"/>
              <a:t> 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5795963" y="3789363"/>
            <a:ext cx="100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yǐ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5795963" y="4581525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xī</a:t>
            </a:r>
            <a:r>
              <a:rPr lang="en-US" altLang="zh-CN" sz="2400">
                <a:solidFill>
                  <a:srgbClr val="993300"/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5867400" y="508476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cī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356100" y="5516563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qiǎo</a:t>
            </a:r>
            <a:r>
              <a:rPr lang="en-US" altLang="zh-CN" sz="2400">
                <a:solidFill>
                  <a:srgbClr val="993300"/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651500" y="5516563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chuàng 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7308850" y="551656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993300"/>
                </a:solidFill>
                <a:latin typeface="Comic Sans MS" pitchFamily="66" charset="0"/>
                <a:ea typeface="BatangChe" pitchFamily="49" charset="-127"/>
              </a:rPr>
              <a:t>suì</a:t>
            </a:r>
            <a:r>
              <a:rPr lang="en-US" altLang="zh-CN" sz="2400">
                <a:solidFill>
                  <a:srgbClr val="993300"/>
                </a:solidFill>
                <a:latin typeface="BatangChe" pitchFamily="49" charset="-127"/>
                <a:ea typeface="BatangChe" pitchFamily="49" charset="-127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 nodeType="clickPar">
                      <p:stCondLst>
                        <p:cond delay="indefinite"/>
                      </p:stCondLst>
                      <p:childTnLst>
                        <p:par>
                          <p:cTn id="1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1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9225" grpId="0"/>
      <p:bldP spid="9226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8" grpId="0" animBg="1"/>
      <p:bldP spid="9239" grpId="0"/>
      <p:bldP spid="9240" grpId="0"/>
      <p:bldP spid="9241" grpId="0"/>
      <p:bldP spid="9242" grpId="0"/>
      <p:bldP spid="9244" grpId="0"/>
      <p:bldP spid="9245" grpId="0"/>
      <p:bldP spid="9246" grpId="0"/>
      <p:bldP spid="9247" grpId="0"/>
      <p:bldP spid="9248" grpId="0"/>
      <p:bldP spid="9249" grpId="0"/>
      <p:bldP spid="92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2555875" y="404813"/>
            <a:ext cx="4038600" cy="6016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4000" kern="1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完成下列一词多义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971550" y="1341438"/>
            <a:ext cx="47529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①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从</a:t>
            </a:r>
            <a:r>
              <a:rPr lang="zh-CN" altLang="en-US" sz="2400">
                <a:ea typeface="楷体_GB2312" pitchFamily="49" charset="-122"/>
              </a:rPr>
              <a:t>：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从</a:t>
            </a:r>
            <a:r>
              <a:rPr lang="zh-CN" altLang="en-US" sz="2400">
                <a:ea typeface="楷体_GB2312" pitchFamily="49" charset="-122"/>
              </a:rPr>
              <a:t>小丘西行百二十步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ea typeface="楷体_GB2312" pitchFamily="49" charset="-122"/>
              </a:rPr>
              <a:t>隶而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从</a:t>
            </a:r>
            <a:r>
              <a:rPr lang="zh-CN" altLang="en-US" sz="2400">
                <a:ea typeface="楷体_GB2312" pitchFamily="49" charset="-122"/>
              </a:rPr>
              <a:t>者    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en-US" sz="2400">
                <a:ea typeface="楷体_GB2312" pitchFamily="49" charset="-122"/>
              </a:rPr>
              <a:t>②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为</a:t>
            </a:r>
            <a:r>
              <a:rPr lang="zh-CN" altLang="en-US" sz="2400">
                <a:ea typeface="楷体_GB2312" pitchFamily="49" charset="-122"/>
              </a:rPr>
              <a:t>：全石以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为</a:t>
            </a:r>
            <a:r>
              <a:rPr lang="zh-CN" altLang="en-US" sz="2400">
                <a:ea typeface="楷体_GB2312" pitchFamily="49" charset="-122"/>
              </a:rPr>
              <a:t>底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为</a:t>
            </a:r>
            <a:r>
              <a:rPr lang="zh-CN" altLang="en-US" sz="2400">
                <a:ea typeface="楷体_GB2312" pitchFamily="49" charset="-122"/>
              </a:rPr>
              <a:t>坻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为</a:t>
            </a:r>
            <a:r>
              <a:rPr lang="zh-CN" altLang="en-US" sz="2400">
                <a:ea typeface="楷体_GB2312" pitchFamily="49" charset="-122"/>
              </a:rPr>
              <a:t>屿    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  <a:r>
              <a:rPr lang="en-US" altLang="en-US" sz="2400">
                <a:ea typeface="楷体_GB2312" pitchFamily="49" charset="-122"/>
              </a:rPr>
              <a:t> </a:t>
            </a:r>
            <a:endParaRPr lang="en-US" altLang="zh-CN" sz="2400">
              <a:ea typeface="楷体_GB2312" pitchFamily="49" charset="-122"/>
            </a:endParaRPr>
          </a:p>
          <a:p>
            <a:r>
              <a:rPr lang="en-US" altLang="en-US" sz="2400">
                <a:ea typeface="楷体_GB2312" pitchFamily="49" charset="-122"/>
              </a:rPr>
              <a:t>③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清</a:t>
            </a:r>
            <a:r>
              <a:rPr lang="zh-CN" altLang="en-US" sz="2400">
                <a:ea typeface="楷体_GB2312" pitchFamily="49" charset="-122"/>
              </a:rPr>
              <a:t>：水尤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清</a:t>
            </a:r>
            <a:r>
              <a:rPr lang="zh-CN" altLang="en-US" sz="2400">
                <a:ea typeface="楷体_GB2312" pitchFamily="49" charset="-122"/>
              </a:rPr>
              <a:t>冽    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ea typeface="楷体_GB2312" pitchFamily="49" charset="-122"/>
              </a:rPr>
              <a:t>以其境过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清</a:t>
            </a:r>
            <a:r>
              <a:rPr lang="zh-CN" altLang="en-US" sz="2400">
                <a:ea typeface="楷体_GB2312" pitchFamily="49" charset="-122"/>
              </a:rPr>
              <a:t>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en-US" sz="2400">
                <a:ea typeface="楷体_GB2312" pitchFamily="49" charset="-122"/>
              </a:rPr>
              <a:t>④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可</a:t>
            </a:r>
            <a:r>
              <a:rPr lang="zh-CN" altLang="en-US" sz="2400">
                <a:ea typeface="楷体_GB2312" pitchFamily="49" charset="-122"/>
              </a:rPr>
              <a:t>：潭中鱼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可</a:t>
            </a:r>
            <a:r>
              <a:rPr lang="zh-CN" altLang="en-US" sz="2400">
                <a:ea typeface="楷体_GB2312" pitchFamily="49" charset="-122"/>
              </a:rPr>
              <a:t>百许头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ea typeface="楷体_GB2312" pitchFamily="49" charset="-122"/>
              </a:rPr>
              <a:t>不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可</a:t>
            </a:r>
            <a:r>
              <a:rPr lang="zh-CN" altLang="en-US" sz="2400">
                <a:ea typeface="楷体_GB2312" pitchFamily="49" charset="-122"/>
              </a:rPr>
              <a:t>知其源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⑤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差</a:t>
            </a:r>
            <a:r>
              <a:rPr lang="zh-CN" altLang="en-US" sz="2400">
                <a:ea typeface="楷体_GB2312" pitchFamily="49" charset="-122"/>
              </a:rPr>
              <a:t>：参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差</a:t>
            </a:r>
            <a:r>
              <a:rPr lang="zh-CN" altLang="en-US" sz="2400">
                <a:ea typeface="楷体_GB2312" pitchFamily="49" charset="-122"/>
              </a:rPr>
              <a:t>披拂    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ea typeface="楷体_GB2312" pitchFamily="49" charset="-122"/>
              </a:rPr>
              <a:t>其岸势犬牙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差</a:t>
            </a:r>
            <a:r>
              <a:rPr lang="zh-CN" altLang="en-US" sz="2400">
                <a:ea typeface="楷体_GB2312" pitchFamily="49" charset="-122"/>
              </a:rPr>
              <a:t>互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⑥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以</a:t>
            </a:r>
            <a:r>
              <a:rPr lang="zh-CN" altLang="en-US" sz="2400">
                <a:ea typeface="楷体_GB2312" pitchFamily="49" charset="-122"/>
              </a:rPr>
              <a:t>：全石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以</a:t>
            </a:r>
            <a:r>
              <a:rPr lang="zh-CN" altLang="en-US" sz="2400">
                <a:ea typeface="楷体_GB2312" pitchFamily="49" charset="-122"/>
              </a:rPr>
              <a:t>为底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ea typeface="楷体_GB2312" pitchFamily="49" charset="-122"/>
              </a:rPr>
              <a:t>卷石底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以</a:t>
            </a:r>
            <a:r>
              <a:rPr lang="zh-CN" altLang="en-US" sz="2400">
                <a:ea typeface="楷体_GB2312" pitchFamily="49" charset="-122"/>
              </a:rPr>
              <a:t>出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  <a:p>
            <a:r>
              <a:rPr lang="en-US" altLang="zh-CN" sz="2400">
                <a:ea typeface="楷体_GB2312" pitchFamily="49" charset="-122"/>
              </a:rPr>
              <a:t>           </a:t>
            </a:r>
            <a:r>
              <a:rPr lang="zh-CN" altLang="en-US" sz="2400">
                <a:solidFill>
                  <a:srgbClr val="993300"/>
                </a:solidFill>
                <a:ea typeface="楷体_GB2312" pitchFamily="49" charset="-122"/>
              </a:rPr>
              <a:t>以</a:t>
            </a:r>
            <a:r>
              <a:rPr lang="zh-CN" altLang="en-US" sz="2400">
                <a:ea typeface="楷体_GB2312" pitchFamily="49" charset="-122"/>
              </a:rPr>
              <a:t>其境过清               </a:t>
            </a:r>
            <a:r>
              <a:rPr lang="en-US" altLang="zh-CN" sz="2400">
                <a:ea typeface="楷体_GB2312" pitchFamily="49" charset="-122"/>
              </a:rPr>
              <a:t>——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940425" y="5032375"/>
            <a:ext cx="657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用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5940425" y="5373688"/>
            <a:ext cx="177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相当于“而”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5940425" y="573405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因为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5940425" y="2060575"/>
            <a:ext cx="1225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作为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5940425" y="2439988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成为</a:t>
            </a: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5940425" y="280035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清澈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5940425" y="3160713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冷清</a:t>
            </a:r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5940425" y="3519488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大约</a:t>
            </a: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5940425" y="387985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能够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5940425" y="134143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由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5940425" y="17002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跟随</a:t>
            </a: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5940425" y="4292600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长短不一</a:t>
            </a: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5940425" y="4652963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楷体_GB2312" pitchFamily="49" charset="-122"/>
              </a:rPr>
              <a:t>  </a:t>
            </a:r>
            <a:r>
              <a:rPr lang="zh-CN" altLang="en-US" sz="2400">
                <a:ea typeface="楷体_GB2312" pitchFamily="49" charset="-122"/>
              </a:rPr>
              <a:t>交错</a:t>
            </a:r>
          </a:p>
        </p:txBody>
      </p:sp>
      <p:sp>
        <p:nvSpPr>
          <p:cNvPr id="25621" name="AutoShape 2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27988" y="6092825"/>
            <a:ext cx="720725" cy="431800"/>
          </a:xfrm>
          <a:prstGeom prst="actionButtonHome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1" dur="2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  <p:bldP spid="25617" grpId="0"/>
      <p:bldP spid="25619" grpId="0"/>
      <p:bldP spid="25620" grpId="0"/>
      <p:bldP spid="256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0"/>
            <a:ext cx="1403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华文新魏" pitchFamily="2" charset="-122"/>
              </a:rPr>
              <a:t>听录音学朗读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88925" y="765175"/>
            <a:ext cx="8604250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　　　　　　　　　　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　　　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小石潭记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从小丘西行百二十步，隔篁竹，闻水声，如鸣珮环，心乐之。伐竹取道，下见小潭，水尤清冽。全石以为底，近岸，卷石底以出，为坻为屿，为嵁为岩。青树翠蔓，蒙络摇缀，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参差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披拂。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潭中鱼可百许头，皆若空游无所依，日光下澈，影布石上。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佁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然不动，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俶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尔远逝，往来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翕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忽，似与游者相乐。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潭西南而望，斗折蛇行，明灭可见。其岸势犬牙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差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互，不可知其源。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坐潭上，四面竹树环合，寂寥无人，凄神寒骨，悄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怆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幽</a:t>
            </a:r>
            <a:r>
              <a:rPr lang="zh-CN" altLang="en-US" sz="2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邃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。以其境过清，不可久居，乃记之而去。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   同游者：吴武陵，龚古，余弟宗玄。隶而从者，崔氏二小生：曰恕己，曰奉壹。</a:t>
            </a:r>
          </a:p>
        </p:txBody>
      </p:sp>
      <p:pic>
        <p:nvPicPr>
          <p:cNvPr id="22539" name="小石潭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03350" y="260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5155" fill="hold"/>
                                        <p:tgtEl>
                                          <p:spTgt spid="22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9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9"/>
                </p:tgtEl>
              </p:cMediaNode>
            </p:audio>
          </p:childTnLst>
        </p:cTn>
      </p:par>
    </p:tnLst>
    <p:bldLst>
      <p:bldP spid="22532" grpId="0"/>
      <p:bldP spid="2253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</TotalTime>
  <Words>2782</Words>
  <PresentationFormat>如螢幕大小 (4:3)</PresentationFormat>
  <Paragraphs>177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22</vt:i4>
      </vt:variant>
    </vt:vector>
  </HeadingPairs>
  <TitlesOfParts>
    <vt:vector size="50" baseType="lpstr">
      <vt:lpstr>Arial</vt:lpstr>
      <vt:lpstr>宋体</vt:lpstr>
      <vt:lpstr>Calibri</vt:lpstr>
      <vt:lpstr>隶书</vt:lpstr>
      <vt:lpstr>华文行楷</vt:lpstr>
      <vt:lpstr>华文新魏</vt:lpstr>
      <vt:lpstr>DotumChe</vt:lpstr>
      <vt:lpstr>新宋体</vt:lpstr>
      <vt:lpstr>BatangChe</vt:lpstr>
      <vt:lpstr>Comic Sans MS</vt:lpstr>
      <vt:lpstr>楷体_GB2312</vt:lpstr>
      <vt:lpstr>方正姚体</vt:lpstr>
      <vt:lpstr>幼圆</vt:lpstr>
      <vt:lpstr>华文细黑</vt:lpstr>
      <vt:lpstr>华文琥珀</vt:lpstr>
      <vt:lpstr>华文隶书</vt:lpstr>
      <vt:lpstr>第一PPT模板网-WWW.1PPT.COM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第一PPT模板网-WWW.1PPT.COM </vt:lpstr>
      <vt:lpstr>幻灯片 1</vt:lpstr>
      <vt:lpstr>作者简介</vt:lpstr>
      <vt:lpstr>写作背景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2004-09-09T13:23:26Z</dcterms:created>
  <dcterms:modified xsi:type="dcterms:W3CDTF">2018-11-15T05:38:40Z</dcterms:modified>
</cp:coreProperties>
</file>