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7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59" r:id="rId11"/>
    <p:sldId id="288" r:id="rId12"/>
    <p:sldId id="290" r:id="rId13"/>
    <p:sldId id="291" r:id="rId14"/>
    <p:sldId id="292" r:id="rId15"/>
    <p:sldId id="289" r:id="rId16"/>
    <p:sldId id="287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9" autoAdjust="0"/>
    <p:restoredTop sz="94624" autoAdjust="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3DCAF72-4B57-4992-BD16-F613D780A28E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3E6A45F-7E13-4497-80D8-7CBB2A5CF8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D70942-0B30-4DB1-A3B2-3A012CE0669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B7568-EBE9-4D50-BCC4-38C50B16B44F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57AB7F-2575-49AC-862A-377EC44C34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54EFD2-732C-4A41-AF3F-F8AC4F114C56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5E95C9-47DC-42D9-B717-4E7DBF93C7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13B60-2A8D-45D7-BDB5-AEC273FCA9DC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6A83A-B7D4-46C5-B405-1D642E502C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4A9DC-68CA-4E89-A530-1811546596EF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45DAD6-4143-4139-9458-983799B66F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5F5F4-BA97-462E-A2EE-2283576861D7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01D99F-52A2-4C6B-BCFB-C08DCCB572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EA954-DBBE-4613-B79A-7E78A9C5A9E7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20CB0-7648-4D1E-A8A7-2A9C73374C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BCBDA-DE35-4F61-A14C-0C0C79353E0F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3D878-428C-4432-BB66-E9984EA5E6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3E7CF-4259-407D-B868-356DB1DCE247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87801-B39D-4097-B5D9-31D95A18AD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833AF-3596-498D-B0A9-BEB14DD4138F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0353D-666E-4F15-9657-B6A7B6A83E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B0B8F7-A7D6-45E7-9122-182C834D2360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B9BE4-B145-4C6C-8D0C-E48A42F827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D00D4-A2AA-47FD-8B24-8E6E96B80D26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FBEF5-F951-4F9B-8A60-AC68A01BF6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FD9DEAD-E0DE-4663-93A1-8521DBB986EF}" type="datetimeFigureOut">
              <a:rPr lang="zh-CN" altLang="en-US"/>
              <a:pPr>
                <a:defRPr/>
              </a:pPr>
              <a:t>2014/11/26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52B2F2F-E5FD-429F-96AA-A91AFB1C87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图片 8" descr="b6151debf2a7c666dc6638c1148eb49c.jp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9600" smtClean="0">
                <a:solidFill>
                  <a:srgbClr val="FF0000"/>
                </a:solidFill>
                <a:latin typeface="方正胖娃_GBK"/>
                <a:ea typeface="方正胖娃_GBK"/>
                <a:cs typeface="方正胖娃_GBK"/>
              </a:rPr>
              <a:t>用奇谋孔明借箭</a:t>
            </a:r>
            <a:r>
              <a:rPr lang="zh-CN" altLang="en-US" sz="5400" smtClean="0">
                <a:solidFill>
                  <a:srgbClr val="FF0000"/>
                </a:solidFill>
                <a:latin typeface="方正胖娃_GBK"/>
                <a:ea typeface="方正胖娃_GBK"/>
                <a:cs typeface="方正胖娃_GBK"/>
              </a:rPr>
              <a:t>上</a:t>
            </a:r>
          </a:p>
        </p:txBody>
      </p:sp>
      <p:sp>
        <p:nvSpPr>
          <p:cNvPr id="14338" name="副标题 2"/>
          <p:cNvSpPr>
            <a:spLocks noGrp="1"/>
          </p:cNvSpPr>
          <p:nvPr>
            <p:ph type="subTitle" idx="1"/>
          </p:nvPr>
        </p:nvSpPr>
        <p:spPr>
          <a:xfrm>
            <a:off x="1428750" y="4286250"/>
            <a:ext cx="6400800" cy="1752600"/>
          </a:xfrm>
        </p:spPr>
        <p:txBody>
          <a:bodyPr/>
          <a:lstStyle/>
          <a:p>
            <a:r>
              <a:rPr lang="zh-CN" altLang="en-US" sz="6600" i="1" smtClean="0">
                <a:solidFill>
                  <a:srgbClr val="C00000"/>
                </a:solidFill>
                <a:latin typeface="方正流行体简体"/>
                <a:ea typeface="方正流行体简体"/>
                <a:cs typeface="方正流行体简体"/>
              </a:rPr>
              <a:t>主讲：李想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4578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8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第一部分（</a:t>
            </a:r>
            <a:r>
              <a:rPr lang="en-US" altLang="zh-CN" sz="48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1</a:t>
            </a:r>
            <a:r>
              <a:rPr lang="zh-CN" altLang="en-US" sz="4800" smtClean="0">
                <a:solidFill>
                  <a:srgbClr val="FF33CC"/>
                </a:solidFill>
                <a:latin typeface="方正华隶_GBK"/>
                <a:ea typeface="方正华隶_GBK"/>
                <a:cs typeface="方正华隶_GBK"/>
              </a:rPr>
              <a:t>段）交代故事的起因。</a:t>
            </a:r>
          </a:p>
        </p:txBody>
      </p:sp>
      <p:pic>
        <p:nvPicPr>
          <p:cNvPr id="24580" name="图片 4" descr="u=1886126705,386238710&amp;fm=51&amp;gp=0.jpg"/>
          <p:cNvPicPr>
            <a:picLocks noChangeAspect="1"/>
          </p:cNvPicPr>
          <p:nvPr/>
        </p:nvPicPr>
        <p:blipFill>
          <a:blip r:embed="rId2"/>
          <a:srcRect b="13509"/>
          <a:stretch>
            <a:fillRect/>
          </a:stretch>
        </p:blipFill>
        <p:spPr bwMode="auto">
          <a:xfrm>
            <a:off x="1500188" y="3143250"/>
            <a:ext cx="3870325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11544618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760" y="3071810"/>
            <a:ext cx="2309826" cy="23098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600" smtClean="0">
                <a:solidFill>
                  <a:srgbClr val="FF0000"/>
                </a:solidFill>
                <a:latin typeface="方正少儿_GBK"/>
                <a:ea typeface="方正少儿_GBK"/>
                <a:cs typeface="方正少儿_GBK"/>
              </a:rPr>
              <a:t>拓展练习</a:t>
            </a:r>
          </a:p>
        </p:txBody>
      </p:sp>
      <p:sp>
        <p:nvSpPr>
          <p:cNvPr id="25602" name="内容占位符 2"/>
          <p:cNvSpPr>
            <a:spLocks noGrp="1"/>
          </p:cNvSpPr>
          <p:nvPr>
            <p:ph idx="1"/>
          </p:nvPr>
        </p:nvSpPr>
        <p:spPr>
          <a:xfrm>
            <a:off x="0" y="1785938"/>
            <a:ext cx="8686800" cy="5072062"/>
          </a:xfrm>
        </p:spPr>
        <p:txBody>
          <a:bodyPr/>
          <a:lstStyle/>
          <a:p>
            <a:r>
              <a:rPr lang="en-US" altLang="zh-CN" sz="3600" smtClean="0">
                <a:solidFill>
                  <a:srgbClr val="0070C0"/>
                </a:solidFill>
                <a:latin typeface="方正少儿_GBK"/>
                <a:ea typeface="方正少儿_GBK"/>
                <a:cs typeface="方正少儿_GBK"/>
              </a:rPr>
              <a:t>1·</a:t>
            </a:r>
            <a:r>
              <a:rPr lang="zh-CN" altLang="en-US" sz="3600" smtClean="0">
                <a:solidFill>
                  <a:srgbClr val="0070C0"/>
                </a:solidFill>
                <a:latin typeface="方正少儿_GBK"/>
                <a:ea typeface="方正少儿_GBK"/>
                <a:cs typeface="方正少儿_GBK"/>
              </a:rPr>
              <a:t>下面四组词语中哪一组的字全部正确？请把正确一组的序号填在括号里（ ）</a:t>
            </a:r>
            <a:endParaRPr lang="en-US" altLang="zh-CN" sz="3600" smtClean="0">
              <a:solidFill>
                <a:srgbClr val="0070C0"/>
              </a:solidFill>
              <a:latin typeface="方正少儿_GBK"/>
              <a:ea typeface="方正少儿_GBK"/>
              <a:cs typeface="方正少儿_GBK"/>
            </a:endParaRPr>
          </a:p>
          <a:p>
            <a:endParaRPr lang="zh-CN" altLang="en-US" sz="3600" smtClean="0">
              <a:latin typeface="方正少儿_GBK"/>
              <a:ea typeface="方正少儿_GBK"/>
              <a:cs typeface="方正少儿_GBK"/>
            </a:endParaRPr>
          </a:p>
          <a:p>
            <a:r>
              <a:rPr lang="en-US" altLang="zh-CN" sz="3600" smtClean="0">
                <a:latin typeface="方正少儿_GBK"/>
                <a:ea typeface="方正少儿_GBK"/>
                <a:cs typeface="方正少儿_GBK"/>
              </a:rPr>
              <a:t>A </a:t>
            </a:r>
            <a:r>
              <a:rPr lang="zh-CN" altLang="en-US" sz="3600" smtClean="0">
                <a:latin typeface="方正少儿_GBK"/>
                <a:ea typeface="方正少儿_GBK"/>
                <a:cs typeface="方正少儿_GBK"/>
              </a:rPr>
              <a:t>大喜过忘 喋喋不休 牵肠挂肚 洛绎不绝</a:t>
            </a:r>
          </a:p>
          <a:p>
            <a:r>
              <a:rPr lang="en-US" altLang="zh-CN" sz="3600" smtClean="0">
                <a:latin typeface="方正少儿_GBK"/>
                <a:ea typeface="方正少儿_GBK"/>
                <a:cs typeface="方正少儿_GBK"/>
              </a:rPr>
              <a:t>B </a:t>
            </a:r>
            <a:r>
              <a:rPr lang="zh-CN" altLang="en-US" sz="3600" smtClean="0">
                <a:latin typeface="方正少儿_GBK"/>
                <a:ea typeface="方正少儿_GBK"/>
                <a:cs typeface="方正少儿_GBK"/>
              </a:rPr>
              <a:t>斩钉载铁 失魂落魄 宠然大物 不动声色</a:t>
            </a:r>
          </a:p>
          <a:p>
            <a:r>
              <a:rPr lang="en-US" altLang="zh-CN" sz="3600" smtClean="0">
                <a:latin typeface="方正少儿_GBK"/>
                <a:ea typeface="方正少儿_GBK"/>
                <a:cs typeface="方正少儿_GBK"/>
              </a:rPr>
              <a:t>C </a:t>
            </a:r>
            <a:r>
              <a:rPr lang="zh-CN" altLang="en-US" sz="3600" smtClean="0">
                <a:latin typeface="方正少儿_GBK"/>
                <a:ea typeface="方正少儿_GBK"/>
                <a:cs typeface="方正少儿_GBK"/>
              </a:rPr>
              <a:t>银光闪闪 一如既往 不容争辩 依依不舍</a:t>
            </a:r>
          </a:p>
          <a:p>
            <a:r>
              <a:rPr lang="en-US" altLang="zh-CN" sz="3600" smtClean="0">
                <a:latin typeface="方正少儿_GBK"/>
                <a:ea typeface="方正少儿_GBK"/>
                <a:cs typeface="方正少儿_GBK"/>
              </a:rPr>
              <a:t>D </a:t>
            </a:r>
            <a:r>
              <a:rPr lang="zh-CN" altLang="en-US" sz="3600" smtClean="0">
                <a:latin typeface="方正少儿_GBK"/>
                <a:ea typeface="方正少儿_GBK"/>
                <a:cs typeface="方正少儿_GBK"/>
              </a:rPr>
              <a:t>悬崖绝壁 中流砥柱 再接再励 夜以继日</a:t>
            </a:r>
          </a:p>
          <a:p>
            <a:endParaRPr lang="zh-CN" altLang="en-US" sz="3600" smtClean="0">
              <a:latin typeface="方正少儿_GBK"/>
              <a:ea typeface="方正少儿_GBK"/>
              <a:cs typeface="方正少儿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6" name="内容占位符 2"/>
          <p:cNvSpPr>
            <a:spLocks noGrp="1"/>
          </p:cNvSpPr>
          <p:nvPr>
            <p:ph idx="1"/>
          </p:nvPr>
        </p:nvSpPr>
        <p:spPr>
          <a:xfrm>
            <a:off x="457200" y="1214438"/>
            <a:ext cx="8229600" cy="4911725"/>
          </a:xfrm>
        </p:spPr>
        <p:txBody>
          <a:bodyPr/>
          <a:lstStyle/>
          <a:p>
            <a:r>
              <a:rPr lang="en-US" altLang="zh-CN" sz="4800" smtClean="0">
                <a:solidFill>
                  <a:srgbClr val="0070C0"/>
                </a:solidFill>
                <a:latin typeface="方正少儿_GBK"/>
                <a:ea typeface="方正少儿_GBK"/>
                <a:cs typeface="方正少儿_GBK"/>
              </a:rPr>
              <a:t>2·</a:t>
            </a:r>
            <a:r>
              <a:rPr lang="zh-CN" altLang="en-US" sz="4800" smtClean="0">
                <a:solidFill>
                  <a:srgbClr val="0070C0"/>
                </a:solidFill>
                <a:latin typeface="方正少儿_GBK"/>
                <a:ea typeface="方正少儿_GBK"/>
                <a:cs typeface="方正少儿_GBK"/>
              </a:rPr>
              <a:t>加标点符号。</a:t>
            </a:r>
          </a:p>
          <a:p>
            <a:endParaRPr lang="zh-CN" altLang="en-US" smtClean="0"/>
          </a:p>
          <a:p>
            <a:r>
              <a:rPr lang="zh-CN" altLang="en-US" smtClean="0"/>
              <a:t>　　</a:t>
            </a:r>
            <a:r>
              <a:rPr lang="zh-CN" altLang="en-US" sz="4000" smtClean="0">
                <a:latin typeface="方正少儿_GBK"/>
                <a:ea typeface="方正少儿_GBK"/>
                <a:cs typeface="方正少儿_GBK"/>
              </a:rPr>
              <a:t>天放晴了□太阳出来了□推开门一看□嗬□好大的雪啊□山川□河流□树木□房屋□全都罩上了一层厚厚的雪□万里江山变成了粉妆玉砌的世界□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4800" dirty="0" smtClean="0">
                <a:solidFill>
                  <a:srgbClr val="0070C0"/>
                </a:solidFill>
                <a:latin typeface="方正少儿_GBK" pitchFamily="65" charset="-122"/>
                <a:ea typeface="方正少儿_GBK" pitchFamily="65" charset="-122"/>
              </a:rPr>
              <a:t>3·</a:t>
            </a:r>
            <a:r>
              <a:rPr lang="zh-CN" altLang="en-US" sz="4800" dirty="0" smtClean="0">
                <a:solidFill>
                  <a:srgbClr val="0070C0"/>
                </a:solidFill>
                <a:latin typeface="方正少儿_GBK" pitchFamily="65" charset="-122"/>
                <a:ea typeface="方正少儿_GBK" pitchFamily="65" charset="-122"/>
              </a:rPr>
              <a:t>选词填空。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/>
              <a:t>　　</a:t>
            </a:r>
            <a:r>
              <a:rPr lang="zh-CN" altLang="en-US" sz="4300" dirty="0" smtClean="0">
                <a:latin typeface="方正少儿_GBK" pitchFamily="65" charset="-122"/>
                <a:ea typeface="方正少儿_GBK" pitchFamily="65" charset="-122"/>
              </a:rPr>
              <a:t>详细 仔细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300" dirty="0" smtClean="0">
                <a:latin typeface="方正少儿_GBK" pitchFamily="65" charset="-122"/>
                <a:ea typeface="方正少儿_GBK" pitchFamily="65" charset="-122"/>
              </a:rPr>
              <a:t>　　①这本书我读得很（ ），给我的印象很深刻。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4300" dirty="0" smtClean="0">
              <a:latin typeface="方正少儿_GBK" pitchFamily="65" charset="-122"/>
              <a:ea typeface="方正少儿_GBK" pitchFamily="65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300" dirty="0" smtClean="0">
                <a:latin typeface="方正少儿_GBK" pitchFamily="65" charset="-122"/>
                <a:ea typeface="方正少儿_GBK" pitchFamily="65" charset="-122"/>
              </a:rPr>
              <a:t>　　发明 发现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4300" dirty="0" smtClean="0">
                <a:latin typeface="方正少儿_GBK" pitchFamily="65" charset="-122"/>
                <a:ea typeface="方正少儿_GBK" pitchFamily="65" charset="-122"/>
              </a:rPr>
              <a:t>　　②爱迪生经过反复试验，终于（）了电灯。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4300" dirty="0" smtClean="0">
              <a:latin typeface="方正少儿_GBK" pitchFamily="65" charset="-122"/>
              <a:ea typeface="方正少儿_GBK" pitchFamily="65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625" y="357188"/>
            <a:ext cx="8229600" cy="6500812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200" dirty="0" smtClean="0">
                <a:latin typeface="方正少儿_GBK" pitchFamily="65" charset="-122"/>
                <a:ea typeface="方正少儿_GBK" pitchFamily="65" charset="-122"/>
              </a:rPr>
              <a:t>        意义 意思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200" dirty="0" smtClean="0">
                <a:latin typeface="方正少儿_GBK" pitchFamily="65" charset="-122"/>
                <a:ea typeface="方正少儿_GBK" pitchFamily="65" charset="-122"/>
              </a:rPr>
              <a:t>　　③我明白了这道题的（）了。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5200" dirty="0" smtClean="0">
              <a:latin typeface="方正少儿_GBK" pitchFamily="65" charset="-122"/>
              <a:ea typeface="方正少儿_GBK" pitchFamily="65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200" dirty="0" smtClean="0">
                <a:latin typeface="方正少儿_GBK" pitchFamily="65" charset="-122"/>
                <a:ea typeface="方正少儿_GBK" pitchFamily="65" charset="-122"/>
              </a:rPr>
              <a:t>　　端详 观察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200" dirty="0" smtClean="0">
                <a:latin typeface="方正少儿_GBK" pitchFamily="65" charset="-122"/>
                <a:ea typeface="方正少儿_GBK" pitchFamily="65" charset="-122"/>
              </a:rPr>
              <a:t>　　④他（ ）着这张照片，心情久久不能平静。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5200" dirty="0" smtClean="0">
              <a:latin typeface="方正少儿_GBK" pitchFamily="65" charset="-122"/>
              <a:ea typeface="方正少儿_GBK" pitchFamily="65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200" dirty="0" smtClean="0">
                <a:latin typeface="方正少儿_GBK" pitchFamily="65" charset="-122"/>
                <a:ea typeface="方正少儿_GBK" pitchFamily="65" charset="-122"/>
              </a:rPr>
              <a:t>　　鼓舞 鞭策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5200" dirty="0" smtClean="0">
                <a:latin typeface="方正少儿_GBK" pitchFamily="65" charset="-122"/>
                <a:ea typeface="方正少儿_GBK" pitchFamily="65" charset="-122"/>
              </a:rPr>
              <a:t>　　⑤我决心把同学们的鼓励作为（）自己进步的动力。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5200" dirty="0" smtClean="0">
              <a:latin typeface="方正少儿_GBK" pitchFamily="65" charset="-122"/>
              <a:ea typeface="方正少儿_GBK" pitchFamily="65" charset="-122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6572250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7000" dirty="0" smtClean="0">
                <a:solidFill>
                  <a:srgbClr val="0070C0"/>
                </a:solidFill>
                <a:latin typeface="方正少儿_GBK" pitchFamily="65" charset="-122"/>
                <a:ea typeface="方正少儿_GBK" pitchFamily="65" charset="-122"/>
              </a:rPr>
              <a:t>4·</a:t>
            </a:r>
            <a:r>
              <a:rPr lang="zh-CN" altLang="en-US" sz="7000" dirty="0" smtClean="0">
                <a:solidFill>
                  <a:srgbClr val="0070C0"/>
                </a:solidFill>
                <a:latin typeface="方正少儿_GBK" pitchFamily="65" charset="-122"/>
                <a:ea typeface="方正少儿_GBK" pitchFamily="65" charset="-122"/>
              </a:rPr>
              <a:t>把排列错乱的句子整理成一段通顺的话（在括号里填上序号）。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dirty="0" smtClean="0"/>
              <a:t>　　       </a:t>
            </a:r>
            <a:r>
              <a:rPr lang="zh-CN" altLang="en-US" sz="6400" dirty="0" smtClean="0">
                <a:latin typeface="方正少儿_GBK" pitchFamily="65" charset="-122"/>
                <a:ea typeface="方正少儿_GBK" pitchFamily="65" charset="-122"/>
              </a:rPr>
              <a:t>（ ）春天的郊外，景色多美啊！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400" dirty="0" smtClean="0">
                <a:latin typeface="方正少儿_GBK" pitchFamily="65" charset="-122"/>
                <a:ea typeface="方正少儿_GBK" pitchFamily="65" charset="-122"/>
              </a:rPr>
              <a:t>　　（ ）一群蜜蜂正忙着采蜜呢。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400" dirty="0" smtClean="0">
                <a:latin typeface="方正少儿_GBK" pitchFamily="65" charset="-122"/>
                <a:ea typeface="方正少儿_GBK" pitchFamily="65" charset="-122"/>
              </a:rPr>
              <a:t>　　（ ）小溪的尽头，满园的桃花绽开了笑脸。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400" dirty="0" smtClean="0">
                <a:latin typeface="方正少儿_GBK" pitchFamily="65" charset="-122"/>
                <a:ea typeface="方正少儿_GBK" pitchFamily="65" charset="-122"/>
              </a:rPr>
              <a:t>　　（ ）脚下，小溪流唱着愉快的歌。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400" dirty="0" smtClean="0">
                <a:latin typeface="方正少儿_GBK" pitchFamily="65" charset="-122"/>
                <a:ea typeface="方正少儿_GBK" pitchFamily="65" charset="-122"/>
              </a:rPr>
              <a:t>　　（ ）再远处是一片金黄色的油菜花。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6400" dirty="0" smtClean="0">
                <a:latin typeface="方正少儿_GBK" pitchFamily="65" charset="-122"/>
                <a:ea typeface="方正少儿_GBK" pitchFamily="65" charset="-122"/>
              </a:rPr>
              <a:t>　　（ ）溪边一簇簇的野花开得火红火红的。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zh-CN" altLang="en-US" sz="6400" dirty="0" smtClean="0">
              <a:latin typeface="方正少儿_GBK" pitchFamily="65" charset="-122"/>
              <a:ea typeface="方正少儿_GBK" pitchFamily="65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" name="内容占位符 4" descr="1102U02E4-9-lp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785794"/>
            <a:ext cx="2767026" cy="3458783"/>
          </a:xfrm>
          <a:effectLst>
            <a:softEdge rad="112500"/>
          </a:effectLst>
        </p:spPr>
      </p:pic>
      <p:pic>
        <p:nvPicPr>
          <p:cNvPr id="6" name="图片 5" descr="11544618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3357562"/>
            <a:ext cx="2309826" cy="23098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0070C0"/>
                </a:solidFill>
                <a:latin typeface="方正粗倩简体"/>
                <a:ea typeface="方正粗倩简体"/>
                <a:cs typeface="方正粗倩简体"/>
              </a:rPr>
              <a:t>学习目标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4400" smtClean="0">
                <a:latin typeface="方正粗倩简体"/>
                <a:ea typeface="方正粗倩简体"/>
                <a:cs typeface="方正粗倩简体"/>
              </a:rPr>
              <a:t>1·</a:t>
            </a:r>
            <a:r>
              <a:rPr lang="zh-CN" altLang="en-US" sz="4400" smtClean="0">
                <a:latin typeface="方正粗倩简体"/>
                <a:ea typeface="方正粗倩简体"/>
                <a:cs typeface="方正粗倩简体"/>
              </a:rPr>
              <a:t>体会故事中人物的不同性格</a:t>
            </a:r>
            <a:endParaRPr lang="en-US" altLang="zh-CN" sz="4400" smtClean="0">
              <a:latin typeface="方正粗倩简体"/>
              <a:ea typeface="方正粗倩简体"/>
              <a:cs typeface="方正粗倩简体"/>
            </a:endParaRPr>
          </a:p>
          <a:p>
            <a:r>
              <a:rPr lang="en-US" altLang="zh-CN" sz="4400" smtClean="0">
                <a:latin typeface="方正粗倩简体"/>
                <a:ea typeface="方正粗倩简体"/>
                <a:cs typeface="方正粗倩简体"/>
              </a:rPr>
              <a:t>2·</a:t>
            </a:r>
            <a:r>
              <a:rPr lang="zh-CN" altLang="en-US" sz="4400" smtClean="0">
                <a:latin typeface="方正粗倩简体"/>
                <a:ea typeface="方正粗倩简体"/>
                <a:cs typeface="方正粗倩简体"/>
              </a:rPr>
              <a:t>尝试复述故事。</a:t>
            </a:r>
          </a:p>
          <a:p>
            <a:endParaRPr lang="zh-CN" altLang="en-US" sz="4400" smtClean="0">
              <a:latin typeface="方正粗倩简体"/>
              <a:ea typeface="方正粗倩简体"/>
              <a:cs typeface="方正粗倩简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00B050"/>
                </a:solidFill>
                <a:latin typeface="方正毡笔黑简体"/>
                <a:ea typeface="方正毡笔黑简体"/>
                <a:cs typeface="方正毡笔黑简体"/>
              </a:rPr>
              <a:t>课文分析</a:t>
            </a:r>
          </a:p>
        </p:txBody>
      </p:sp>
      <p:sp>
        <p:nvSpPr>
          <p:cNvPr id="17410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周瑜聚众将于帐下，教请孔明议事。孔明欣然而至。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介绍主要人物，及事情的起因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8434" name="内容占位符 2"/>
          <p:cNvSpPr>
            <a:spLocks noGrp="1"/>
          </p:cNvSpPr>
          <p:nvPr>
            <p:ph sz="half" idx="1"/>
          </p:nvPr>
        </p:nvSpPr>
        <p:spPr>
          <a:xfrm>
            <a:off x="0" y="0"/>
            <a:ext cx="4643438" cy="4525963"/>
          </a:xfrm>
        </p:spPr>
        <p:txBody>
          <a:bodyPr/>
          <a:lstStyle/>
          <a:p>
            <a:r>
              <a:rPr lang="zh-CN" altLang="en-US" sz="3600" smtClean="0">
                <a:latin typeface="汉仪超粗圆简"/>
                <a:ea typeface="汉仪超粗圆简"/>
                <a:cs typeface="汉仪超粗圆简"/>
              </a:rPr>
              <a:t>坐定，瑜问孔明曰：“即日将与曹军交战，水路交兵，当以何兵器为先？”孔明曰：“大江之上，以弓箭为先。”瑜曰：“先生之言，甚合愚意。但今军中正缺箭用，敢烦先生监造十万枝箭，以为应敌之具。此系公事，先生幸勿推却。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429250" y="928688"/>
            <a:ext cx="3043238" cy="4525962"/>
          </a:xfrm>
        </p:spPr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早有预谋，步步紧逼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9458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孔明曰：“都督见委，自当效劳。敢问十万枝箭，何时要用？”瑜曰：“十日之内，可完办否？”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阴谋步步紧逼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0482" name="内容占位符 2"/>
          <p:cNvSpPr>
            <a:spLocks noGrp="1"/>
          </p:cNvSpPr>
          <p:nvPr>
            <p:ph sz="half" idx="1"/>
          </p:nvPr>
        </p:nvSpPr>
        <p:spPr>
          <a:xfrm>
            <a:off x="0" y="0"/>
            <a:ext cx="5143500" cy="452596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孔明曰：“操军即日将至，若候十日，必误大事。”瑜曰：“先生料几日可完办？”孔明日：“只消三日，便可拜纳十万枝箭。”瑜曰：“军中无戏言。”孔明曰：“怎敢戏都督！愿纳军令状：三日不办，甘当重罚。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00688" y="1600200"/>
            <a:ext cx="3186112" cy="4525963"/>
          </a:xfrm>
        </p:spPr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说定造箭之事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6" name="内容占位符 2"/>
          <p:cNvSpPr>
            <a:spLocks noGrp="1"/>
          </p:cNvSpPr>
          <p:nvPr>
            <p:ph sz="half" idx="1"/>
          </p:nvPr>
        </p:nvSpPr>
        <p:spPr>
          <a:xfrm>
            <a:off x="428625" y="0"/>
            <a:ext cx="4324350" cy="452596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瑜大喜，唤军政司当面取了文书，置酒相待曰：“待军事毕后，自有酬劳。”孔明曰：“今日已不及，来日造起。至第三日，可差五百小军到江边搬箭。”饮了数杯，辞去。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留下疑问，为下文埋下伏笔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2530" name="内容占位符 2"/>
          <p:cNvSpPr>
            <a:spLocks noGrp="1"/>
          </p:cNvSpPr>
          <p:nvPr>
            <p:ph sz="half" idx="1"/>
          </p:nvPr>
        </p:nvSpPr>
        <p:spPr>
          <a:xfrm>
            <a:off x="0" y="0"/>
            <a:ext cx="5286375" cy="4525963"/>
          </a:xfrm>
        </p:spPr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鲁肃曰：“此人莫非诈乎？”瑜曰：“他自送死，非我逼他。今明白对众要了文书，他便两胁生翅，也飞不去。我只分付军匠人等，教他故意迟延，凡应用物件，都不与齐备。如此，必然误了日期。那时定罪，有何理说？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357813" y="1071563"/>
            <a:ext cx="3328987" cy="4525962"/>
          </a:xfrm>
        </p:spPr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写出了周瑜的真正目的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4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sz="4000" smtClean="0">
                <a:latin typeface="汉仪超粗圆简"/>
                <a:ea typeface="汉仪超粗圆简"/>
                <a:cs typeface="汉仪超粗圆简"/>
              </a:rPr>
              <a:t>公今可去探他虚实，却来回报。”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zh-CN" altLang="en-US" sz="7200" smtClean="0">
                <a:solidFill>
                  <a:srgbClr val="FF0000"/>
                </a:solidFill>
                <a:latin typeface="汉仪彩蝶体简"/>
                <a:ea typeface="汉仪彩蝶体简"/>
                <a:cs typeface="汉仪彩蝶体简"/>
              </a:rPr>
              <a:t>知己知彼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竹叶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竹叶</Template>
  <TotalTime>248</TotalTime>
  <Words>822</Words>
  <PresentationFormat>全屏显示(4:3)</PresentationFormat>
  <Paragraphs>55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Calibri</vt:lpstr>
      <vt:lpstr>宋体</vt:lpstr>
      <vt:lpstr>Arial</vt:lpstr>
      <vt:lpstr>方正胖娃_GBK</vt:lpstr>
      <vt:lpstr>方正流行体简体</vt:lpstr>
      <vt:lpstr>方正粗倩简体</vt:lpstr>
      <vt:lpstr>方正毡笔黑简体</vt:lpstr>
      <vt:lpstr>汉仪超粗圆简</vt:lpstr>
      <vt:lpstr>汉仪彩蝶体简</vt:lpstr>
      <vt:lpstr>方正华隶_GBK</vt:lpstr>
      <vt:lpstr>方正少儿_GBK</vt:lpstr>
      <vt:lpstr>竹叶</vt:lpstr>
      <vt:lpstr>用奇谋孔明借箭上</vt:lpstr>
      <vt:lpstr>学习目标</vt:lpstr>
      <vt:lpstr>课文分析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拓展练习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用奇谋孔明借箭</dc:title>
  <cp:lastModifiedBy>Microsoft</cp:lastModifiedBy>
  <cp:revision>11</cp:revision>
  <dcterms:modified xsi:type="dcterms:W3CDTF">2014-11-26T09:29:56Z</dcterms:modified>
</cp:coreProperties>
</file>