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70" r:id="rId10"/>
    <p:sldId id="263" r:id="rId11"/>
    <p:sldId id="275" r:id="rId12"/>
    <p:sldId id="277" r:id="rId13"/>
    <p:sldId id="266" r:id="rId14"/>
    <p:sldId id="281" r:id="rId15"/>
    <p:sldId id="282" r:id="rId16"/>
    <p:sldId id="283" r:id="rId17"/>
    <p:sldId id="267" r:id="rId18"/>
    <p:sldId id="265" r:id="rId19"/>
    <p:sldId id="285" r:id="rId20"/>
    <p:sldId id="287" r:id="rId21"/>
    <p:sldId id="288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D10E6-C662-4AF4-BF0F-E02C91D1DD9E}" type="datetimeFigureOut">
              <a:rPr lang="zh-CN" altLang="en-US" smtClean="0"/>
              <a:pPr/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E0371-A950-4525-AFE5-02DF0DD2F5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D10E6-C662-4AF4-BF0F-E02C91D1DD9E}" type="datetimeFigureOut">
              <a:rPr lang="zh-CN" altLang="en-US" smtClean="0"/>
              <a:pPr/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E0371-A950-4525-AFE5-02DF0DD2F5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D10E6-C662-4AF4-BF0F-E02C91D1DD9E}" type="datetimeFigureOut">
              <a:rPr lang="zh-CN" altLang="en-US" smtClean="0"/>
              <a:pPr/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E0371-A950-4525-AFE5-02DF0DD2F5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D10E6-C662-4AF4-BF0F-E02C91D1DD9E}" type="datetimeFigureOut">
              <a:rPr lang="zh-CN" altLang="en-US" smtClean="0"/>
              <a:pPr/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E0371-A950-4525-AFE5-02DF0DD2F5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D10E6-C662-4AF4-BF0F-E02C91D1DD9E}" type="datetimeFigureOut">
              <a:rPr lang="zh-CN" altLang="en-US" smtClean="0"/>
              <a:pPr/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E0371-A950-4525-AFE5-02DF0DD2F5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D10E6-C662-4AF4-BF0F-E02C91D1DD9E}" type="datetimeFigureOut">
              <a:rPr lang="zh-CN" altLang="en-US" smtClean="0"/>
              <a:pPr/>
              <a:t>2020/3/19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E0371-A950-4525-AFE5-02DF0DD2F5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D10E6-C662-4AF4-BF0F-E02C91D1DD9E}" type="datetimeFigureOut">
              <a:rPr lang="zh-CN" altLang="en-US" smtClean="0"/>
              <a:pPr/>
              <a:t>2020/3/19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E0371-A950-4525-AFE5-02DF0DD2F5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D10E6-C662-4AF4-BF0F-E02C91D1DD9E}" type="datetimeFigureOut">
              <a:rPr lang="zh-CN" altLang="en-US" smtClean="0"/>
              <a:pPr/>
              <a:t>2020/3/19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E0371-A950-4525-AFE5-02DF0DD2F5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D10E6-C662-4AF4-BF0F-E02C91D1DD9E}" type="datetimeFigureOut">
              <a:rPr lang="zh-CN" altLang="en-US" smtClean="0"/>
              <a:pPr/>
              <a:t>2020/3/19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E0371-A950-4525-AFE5-02DF0DD2F5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D10E6-C662-4AF4-BF0F-E02C91D1DD9E}" type="datetimeFigureOut">
              <a:rPr lang="zh-CN" altLang="en-US" smtClean="0"/>
              <a:pPr/>
              <a:t>2020/3/19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E0371-A950-4525-AFE5-02DF0DD2F5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D10E6-C662-4AF4-BF0F-E02C91D1DD9E}" type="datetimeFigureOut">
              <a:rPr lang="zh-CN" altLang="en-US" smtClean="0"/>
              <a:pPr/>
              <a:t>2020/3/19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E0371-A950-4525-AFE5-02DF0DD2F5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D10E6-C662-4AF4-BF0F-E02C91D1DD9E}" type="datetimeFigureOut">
              <a:rPr lang="zh-CN" altLang="en-US" smtClean="0"/>
              <a:pPr/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E0371-A950-4525-AFE5-02DF0DD2F5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/>
              <a:t>写作品梗概</a:t>
            </a:r>
            <a:endParaRPr lang="zh-CN" altLang="en-US" sz="54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 </a:t>
            </a:r>
            <a:r>
              <a:rPr lang="zh-CN" altLang="en-US" b="1" dirty="0" smtClean="0">
                <a:solidFill>
                  <a:srgbClr val="FF0000"/>
                </a:solidFill>
              </a:rPr>
              <a:t>提炼语</a:t>
            </a:r>
            <a:r>
              <a:rPr lang="zh-CN" altLang="en-US" b="1" dirty="0" smtClean="0">
                <a:solidFill>
                  <a:srgbClr val="FF0000"/>
                </a:solidFill>
              </a:rPr>
              <a:t>言    </a:t>
            </a:r>
            <a:r>
              <a:rPr lang="zh-CN" altLang="en-US" b="1" dirty="0" smtClean="0">
                <a:solidFill>
                  <a:srgbClr val="FF0000"/>
                </a:solidFill>
              </a:rPr>
              <a:t>概括描写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5400" b="1" dirty="0" smtClean="0"/>
              <a:t>1</a:t>
            </a:r>
            <a:r>
              <a:rPr lang="zh-CN" altLang="en-US" sz="5400" b="1" dirty="0" smtClean="0"/>
              <a:t>，将具体细节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描写</a:t>
            </a:r>
            <a:endParaRPr lang="en-US" altLang="zh-CN" sz="54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5400" b="1" dirty="0"/>
              <a:t> </a:t>
            </a:r>
            <a:r>
              <a:rPr lang="en-US" altLang="zh-CN" sz="5400" b="1" dirty="0" smtClean="0"/>
              <a:t>           </a:t>
            </a:r>
            <a:r>
              <a:rPr lang="zh-CN" altLang="en-US" sz="5400" b="1" dirty="0" smtClean="0"/>
              <a:t>转换为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叙述</a:t>
            </a:r>
            <a:r>
              <a:rPr lang="zh-CN" altLang="en-US" sz="5400" b="1" dirty="0" smtClean="0"/>
              <a:t>性语言</a:t>
            </a:r>
            <a:endParaRPr lang="en-US" altLang="zh-CN" sz="5400" b="1" dirty="0" smtClean="0"/>
          </a:p>
          <a:p>
            <a:pPr>
              <a:buNone/>
            </a:pPr>
            <a:endParaRPr lang="en-US" altLang="zh-CN" sz="5400" b="1" dirty="0" smtClean="0"/>
          </a:p>
          <a:p>
            <a:pPr>
              <a:buNone/>
            </a:pPr>
            <a:r>
              <a:rPr lang="en-US" altLang="zh-CN" sz="5400" b="1" dirty="0" smtClean="0"/>
              <a:t>2</a:t>
            </a:r>
            <a:r>
              <a:rPr lang="zh-CN" altLang="en-US" sz="5400" b="1" dirty="0" smtClean="0"/>
              <a:t>，将环境描写省略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5680" y="1219456"/>
            <a:ext cx="7786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毛主席舀了两碗水送到她们母女俩手里，说：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你们俩歇会儿吧！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然后对警卫员说：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来，咱俩试试，半年多不推这玩意儿了。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毛主席推碾子还挺在行，一边推，一边还用笤帚往碾盘里扫碾出来的玉米碎粒。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4272" y="4389106"/>
            <a:ext cx="7534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毛主席让母女俩歇会儿，然后与警卫员一起帮她们推碾子。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4099" y="439757"/>
            <a:ext cx="1005403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原句</a:t>
            </a:r>
            <a:endParaRPr lang="zh-CN" altLang="en-US" sz="1800" dirty="0">
              <a:solidFill>
                <a:srgbClr val="0000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349133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概括</a:t>
            </a:r>
            <a:endParaRPr lang="zh-CN" altLang="en-US" sz="1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17706" y="1444519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从受到这封电报起，毛泽东整整一天没说一句话，只是一支一支地吸着烟。桌子上的饭菜已经热了几次，还是原封不动地放在哪里。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0284" y="4485114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毛主席收到这封电报后悲痛万分，茶饭不思。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2859" y="620387"/>
            <a:ext cx="1005403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原句</a:t>
            </a:r>
            <a:endParaRPr lang="zh-CN" altLang="en-US" sz="1800" dirty="0">
              <a:solidFill>
                <a:srgbClr val="0000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349133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概括</a:t>
            </a:r>
            <a:endParaRPr lang="zh-CN" altLang="en-US" sz="1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579350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zh-CN" b="1" dirty="0" smtClean="0"/>
              <a:t>            《</a:t>
            </a:r>
            <a:r>
              <a:rPr lang="zh-CN" altLang="en-US" sz="4000" b="1" dirty="0" smtClean="0"/>
              <a:t>老人与海</a:t>
            </a:r>
            <a:r>
              <a:rPr lang="en-US" altLang="zh-CN" sz="4000" b="1" dirty="0" smtClean="0"/>
              <a:t>》</a:t>
            </a:r>
            <a:r>
              <a:rPr lang="zh-CN" altLang="en-US" sz="4000" b="1" dirty="0" smtClean="0"/>
              <a:t>主要讲述的是二十世纪的古巴，老渔夫圣地亚哥已经</a:t>
            </a:r>
            <a:r>
              <a:rPr lang="en-US" altLang="zh-CN" sz="4000" b="1" dirty="0" smtClean="0"/>
              <a:t>84</a:t>
            </a:r>
            <a:r>
              <a:rPr lang="zh-CN" altLang="en-US" sz="4000" b="1" dirty="0" smtClean="0"/>
              <a:t>天没钓到鱼，但他没有灰心丧气，毅然决定再次出海。</a:t>
            </a:r>
            <a:endParaRPr lang="en-US" altLang="zh-CN" sz="4000" b="1" dirty="0" smtClean="0"/>
          </a:p>
          <a:p>
            <a:pPr>
              <a:buNone/>
            </a:pPr>
            <a:r>
              <a:rPr lang="zh-CN" altLang="en-US" sz="4000" b="1" dirty="0" smtClean="0"/>
              <a:t>            在海上，他先是拼尽全力捕到一条巨大的鱼，然而没有想到引来了成群的鲨鱼抢夺他的战利品。但老人没有坐以待毙，而是用尽最后一丝力气与鲨鱼对抗到底。</a:t>
            </a:r>
            <a:endParaRPr lang="en-US" altLang="zh-CN" sz="4000" b="1" dirty="0" smtClean="0"/>
          </a:p>
          <a:p>
            <a:pPr>
              <a:buNone/>
            </a:pPr>
            <a:r>
              <a:rPr lang="zh-CN" altLang="en-US" sz="4000" b="1" dirty="0" smtClean="0"/>
              <a:t>           最终，筋疲力尽的老人仅仅拖回一副鱼骨头，但仍然受到岸边人的欢迎和赞赏。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9"/>
          <p:cNvSpPr txBox="1"/>
          <p:nvPr/>
        </p:nvSpPr>
        <p:spPr>
          <a:xfrm>
            <a:off x="1004194" y="452670"/>
            <a:ext cx="5080000" cy="7694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2400" b="1" dirty="0" smtClean="0">
                <a:ea typeface="宋体" panose="02010600030101010101" pitchFamily="2" charset="-122"/>
              </a:rPr>
              <a:t>                   </a:t>
            </a:r>
            <a:r>
              <a:rPr lang="zh-CN" altLang="zh-CN" sz="2400" b="1" dirty="0" smtClean="0"/>
              <a:t>《</a:t>
            </a:r>
            <a:r>
              <a:rPr lang="zh-CN" altLang="en-US" sz="2400" b="1" dirty="0" smtClean="0"/>
              <a:t>老人与海</a:t>
            </a:r>
            <a:r>
              <a:rPr lang="zh-CN" altLang="zh-CN" sz="2400" b="1" dirty="0" smtClean="0"/>
              <a:t>》</a:t>
            </a:r>
            <a:r>
              <a:rPr lang="zh-CN" altLang="zh-CN" sz="2400" b="1" dirty="0"/>
              <a:t>梗概</a:t>
            </a:r>
            <a:r>
              <a:rPr lang="en-US" altLang="zh-CN" sz="2400" b="1" dirty="0"/>
              <a:t> </a:t>
            </a:r>
            <a:endParaRPr lang="en-US" sz="2000" b="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ctr"/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179512" y="1478591"/>
            <a:ext cx="7089378" cy="37856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古巴，有一个叫桑地亚哥的老渔夫，以打渔为生。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村里有一个叫曼诺林的男孩子总是跟他在一起，可是曼诺林的父母认为老头儿的运气不好，就让孩子搭另一条船出海，果然第一个星期曼诺林就捕到三条大鱼。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曼诺林每次见到老人空船而归，心里就非常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难受。</a:t>
            </a:r>
            <a:endParaRPr lang="en-US" altLang="zh-CN" sz="2400" b="1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这一天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，桑地亚哥和往常一样一个人乘小船到海上捕鱼，结果一连八十四天都没有钓到一条鱼，他几乎快要饿死了。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在第八十五天，好运来了，老人发现了一条很大的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马林鱼，这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鱼实在太大了，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</a:t>
            </a:r>
            <a:r>
              <a:rPr lang="en-US" altLang="zh-CN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32886" y="1478591"/>
            <a:ext cx="36004" cy="45550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268890" y="1478591"/>
            <a:ext cx="1767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交代故事背景</a:t>
            </a:r>
            <a:r>
              <a:rPr lang="en-US" alt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 </a:t>
            </a:r>
            <a:endParaRPr lang="en-US" altLang="zh-CN" sz="20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0312" y="3307785"/>
            <a:ext cx="14761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与故事结尾照应</a:t>
            </a:r>
            <a:r>
              <a:rPr lang="en-US" alt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panose="02010609030101010101" charset="-122"/>
                <a:cs typeface="楷体_GB2312" panose="02010609030101010101" charset="-122"/>
              </a:rPr>
              <a:t>  </a:t>
            </a:r>
            <a:endParaRPr lang="en-US" altLang="zh-CN" sz="2000" b="1" dirty="0">
              <a:solidFill>
                <a:prstClr val="black"/>
              </a:solidFill>
              <a:latin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3250" y="1028733"/>
            <a:ext cx="7089378" cy="41549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的船还长。大鱼拖着他的小船在海上漂流了整整两天两夜，老人依然死拉着不放，即使没有水，没有食物，没有助手，而且手抽筋又受了伤，他仍不放弃。为了能坚持下去，他不断的和鱼、鸟、大海对话，不断的回忆往事，并想到了曼诺林，他大声地自言自语：“要是孩子在这儿多好啊，好让他帮帮我，再瞧瞧这一切。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400" b="1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第三天早晨，老人终于把鱼叉刺进了马林鱼的心脏。他高兴地把杀死的马林鱼绑在小船的一边，开始返航。可是马林鱼的血引来了无数的鲨鱼，纷纷抢夺他的战利品。面对鲨鱼一次又一次的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袭击，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32886" y="1124744"/>
            <a:ext cx="36004" cy="45550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366985" y="1131567"/>
            <a:ext cx="14761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老人捕鱼的情节是原著的重点内容，所以在概述时有重点地写出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来</a:t>
            </a:r>
            <a:r>
              <a:rPr lang="en-US" alt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panose="02010609030101010101" charset="-122"/>
                <a:cs typeface="楷体_GB2312" panose="02010609030101010101" charset="-122"/>
              </a:rPr>
              <a:t>  </a:t>
            </a:r>
            <a:endParaRPr lang="en-US" altLang="zh-CN" sz="2000" b="1" dirty="0">
              <a:solidFill>
                <a:prstClr val="black"/>
              </a:solidFill>
              <a:latin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3250" y="740701"/>
            <a:ext cx="7089378" cy="41549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老人用鱼叉、船桨和刀子勇敢反击，一一杀死了它们。在凶狠贪婪的鲨鱼面前，老人说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“不过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一个人并不是生来要被打败的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你尽可以消灭它</a:t>
            </a:r>
            <a:r>
              <a:rPr lang="en-US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可就是打不败它。”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然而大马林鱼的肉最终还是被鲨鱼吃光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了。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</a:p>
          <a:p>
            <a:pPr lvl="0"/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最终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天黑的时候，老人驾驶小船回到港口，筋疲力尽的他只拖回了一副巨大的马林鱼白骨架。</a:t>
            </a:r>
          </a:p>
          <a:p>
            <a:pPr lvl="0"/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第二天早上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，男孩曼诺林来看望老人。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桑地亚哥醒来后，两人相约过几天一起去打鱼，男孩子说他还有很多东西要学。孩子离去后，老头睡着了，他又梦见非洲的狮子</a:t>
            </a:r>
            <a:r>
              <a:rPr lang="en-US" altLang="zh-CN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   </a:t>
            </a:r>
            <a:endParaRPr lang="en-US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32886" y="740702"/>
            <a:ext cx="36004" cy="53765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274639" y="740701"/>
            <a:ext cx="176760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老人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说的话是原著的亮点，是作者海明威的名言，在这里突出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展现。 </a:t>
            </a:r>
            <a:endParaRPr lang="zh-CN" altLang="en-US" sz="20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50888" y="3402291"/>
            <a:ext cx="1767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详略得当</a:t>
            </a:r>
            <a:r>
              <a:rPr lang="en-US" alt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panose="02010609030101010101" charset="-122"/>
                <a:cs typeface="楷体_GB2312" panose="02010609030101010101" charset="-122"/>
              </a:rPr>
              <a:t>  </a:t>
            </a:r>
            <a:endParaRPr lang="en-US" altLang="zh-CN" sz="2000" b="1" dirty="0">
              <a:solidFill>
                <a:prstClr val="black"/>
              </a:solidFill>
              <a:latin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09235" y="4485117"/>
            <a:ext cx="17676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故事结尾，让人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回味</a:t>
            </a:r>
            <a:r>
              <a:rPr lang="en-US" alt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panose="02010609030101010101" charset="-122"/>
                <a:cs typeface="楷体_GB2312" panose="02010609030101010101" charset="-122"/>
              </a:rPr>
              <a:t>  </a:t>
            </a:r>
            <a:endParaRPr lang="en-US" altLang="zh-CN" sz="2000" b="1" dirty="0">
              <a:solidFill>
                <a:prstClr val="black"/>
              </a:solidFill>
              <a:latin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故事梗概四要素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800" b="1" dirty="0" smtClean="0"/>
              <a:t>1</a:t>
            </a:r>
            <a:r>
              <a:rPr lang="zh-CN" altLang="en-US" sz="4800" b="1" dirty="0" smtClean="0"/>
              <a:t>，主要人物</a:t>
            </a:r>
            <a:endParaRPr lang="en-US" altLang="zh-CN" sz="4800" b="1" dirty="0" smtClean="0"/>
          </a:p>
          <a:p>
            <a:r>
              <a:rPr lang="en-US" altLang="zh-CN" sz="4800" b="1" dirty="0" smtClean="0"/>
              <a:t>2</a:t>
            </a:r>
            <a:r>
              <a:rPr lang="zh-CN" altLang="en-US" sz="4800" b="1" dirty="0" smtClean="0"/>
              <a:t>，时间、地点</a:t>
            </a:r>
            <a:endParaRPr lang="en-US" altLang="zh-CN" sz="4800" b="1" dirty="0" smtClean="0"/>
          </a:p>
          <a:p>
            <a:r>
              <a:rPr lang="en-US" altLang="zh-CN" sz="4800" b="1" dirty="0" smtClean="0"/>
              <a:t>3</a:t>
            </a:r>
            <a:r>
              <a:rPr lang="zh-CN" altLang="en-US" sz="4800" b="1" dirty="0" smtClean="0"/>
              <a:t>，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重要情节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/>
              <a:t>4</a:t>
            </a:r>
            <a:r>
              <a:rPr lang="zh-CN" altLang="en-US" sz="4800" b="1" dirty="0" smtClean="0"/>
              <a:t>，最后结局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重要情节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5400" b="1" dirty="0" smtClean="0"/>
              <a:t>1</a:t>
            </a:r>
            <a:r>
              <a:rPr lang="zh-CN" altLang="en-US" sz="5400" b="1" dirty="0" smtClean="0"/>
              <a:t>，围绕作品，明确中心</a:t>
            </a:r>
            <a:endParaRPr lang="en-US" altLang="zh-CN" sz="5400" b="1" dirty="0" smtClean="0"/>
          </a:p>
          <a:p>
            <a:r>
              <a:rPr lang="en-US" altLang="zh-CN" sz="5400" b="1" dirty="0" smtClean="0"/>
              <a:t>2</a:t>
            </a:r>
            <a:r>
              <a:rPr lang="zh-CN" altLang="en-US" sz="5400" b="1" dirty="0" smtClean="0"/>
              <a:t>，根据中</a:t>
            </a:r>
            <a:r>
              <a:rPr lang="zh-CN" altLang="en-US" sz="5400" b="1" smtClean="0"/>
              <a:t>心     </a:t>
            </a:r>
            <a:r>
              <a:rPr lang="zh-CN" altLang="en-US" sz="5400" b="1" dirty="0" smtClean="0"/>
              <a:t>选主舍次</a:t>
            </a:r>
            <a:endParaRPr lang="en-US" altLang="zh-CN" sz="5400" b="1" dirty="0" smtClean="0"/>
          </a:p>
          <a:p>
            <a:r>
              <a:rPr lang="en-US" altLang="zh-CN" sz="5400" b="1" dirty="0" smtClean="0"/>
              <a:t>3</a:t>
            </a:r>
            <a:r>
              <a:rPr lang="zh-CN" altLang="en-US" sz="5400" b="1" dirty="0" smtClean="0"/>
              <a:t>，精炼语言     概括描写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9"/>
          <p:cNvSpPr txBox="1"/>
          <p:nvPr/>
        </p:nvSpPr>
        <p:spPr>
          <a:xfrm>
            <a:off x="683568" y="644692"/>
            <a:ext cx="50800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2400" b="1" smtClean="0">
                <a:ea typeface="宋体" panose="02010600030101010101" pitchFamily="2" charset="-122"/>
              </a:rPr>
              <a:t>            </a:t>
            </a:r>
            <a:r>
              <a:rPr lang="en-US" altLang="zh-CN" sz="2400" b="1" smtClean="0"/>
              <a:t>《</a:t>
            </a:r>
            <a:r>
              <a:rPr lang="zh-CN" altLang="en-US" sz="2400" b="1" dirty="0"/>
              <a:t>妈妈不是佣人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故事</a:t>
            </a:r>
            <a:r>
              <a:rPr lang="zh-CN" altLang="en-US" sz="2400" b="1" dirty="0" smtClean="0"/>
              <a:t>梗概</a:t>
            </a:r>
            <a:endParaRPr lang="en-US" sz="2000" b="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1478591"/>
            <a:ext cx="7089378" cy="34163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妈妈不是我的佣人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是一本韩国校园励志小说，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描述了一个小男孩战胜一系列挫折之时的心路成长历程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lvl="0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年级的阿章原来是个标准的都市小男孩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，懒散自私又骄横无理，生活上对妈妈百般依赖，可稍不如意，便大发脾气。后来因为妈妈怀孕了，爸爸又在首尔工作，阿章暂时来到了乡下舅舅家读书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离开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父母的庇护，开始的时候阿章特别开心，可很快就出现了很多不如意的事情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：在学校，他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32886" y="1478591"/>
            <a:ext cx="36004" cy="45550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268890" y="1478592"/>
            <a:ext cx="17676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开篇十分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简洁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，概括了书的主要内容</a:t>
            </a:r>
            <a:r>
              <a:rPr lang="en-US" alt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 </a:t>
            </a:r>
            <a:endParaRPr lang="en-US" altLang="zh-CN" sz="20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0312" y="3525011"/>
            <a:ext cx="14761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交代故事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的背景</a:t>
            </a:r>
            <a:r>
              <a:rPr lang="en-US" alt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panose="02010609030101010101" charset="-122"/>
                <a:cs typeface="楷体_GB2312" panose="02010609030101010101" charset="-122"/>
              </a:rPr>
              <a:t>  </a:t>
            </a:r>
            <a:endParaRPr lang="en-US" altLang="zh-CN" sz="2000" b="1" dirty="0">
              <a:solidFill>
                <a:prstClr val="black"/>
              </a:solidFill>
              <a:latin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/>
              <a:t>作品梗概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endParaRPr lang="en-US" altLang="zh-CN" dirty="0"/>
          </a:p>
          <a:p>
            <a:pPr>
              <a:buNone/>
            </a:pPr>
            <a:r>
              <a:rPr lang="zh-CN" altLang="en-US" sz="4400" b="1" dirty="0" smtClean="0"/>
              <a:t>            对作品的内容进行概括，以概括的形式，用十分简练的语言介绍作品。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6656" y="461361"/>
            <a:ext cx="7089378" cy="452431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是把作业忘在家里，就是没带颜料被老师惩罚，被同学取笑。在家里，住在一起的表妹，不知为何对阿章充满了敌意。一天阿章表妹说：“我不知道你的妈妈是不是你的佣人，但我的妈妈不是。” </a:t>
            </a:r>
          </a:p>
          <a:p>
            <a:pPr lvl="0"/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来到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乡下后的阿章，生活简直一团糟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。阿章心里特别失落，特别留恋以前在家的生活。他想到以前在家里的时候，他可是什么都不用管，妈妈会帮他备齐所有该带的东西，会帮他把房间整理得整整齐齐、干净干净。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这个时候，他才醒悟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，过去他成绩优异，成为全班同学喜爱的班长，这一切都有妈妈在身后默默付出的功劳，只是他从来不曾注意到妈妈的辛劳，从来不曾感激过妈妈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en-US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32886" y="548680"/>
            <a:ext cx="36004" cy="576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380312" y="1809994"/>
            <a:ext cx="14761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阿章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在新的环境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里遇到的种种不如意，使得他开始反思自己，懂得妈妈的辛劳</a:t>
            </a:r>
            <a:r>
              <a:rPr lang="en-US" alt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panose="02010609030101010101" charset="-122"/>
                <a:cs typeface="楷体_GB2312" panose="02010609030101010101" charset="-122"/>
              </a:rPr>
              <a:t>  </a:t>
            </a:r>
            <a:endParaRPr lang="en-US" altLang="zh-CN" sz="2000" b="1" dirty="0">
              <a:solidFill>
                <a:prstClr val="black"/>
              </a:solidFill>
              <a:latin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3250" y="740701"/>
            <a:ext cx="7089378" cy="415498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从此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阿章努力学习独自面对生活，尽量自己解决遇到的各种问题，还体验到了舅舅一家赚钱的辛苦和生活的不容易。尽管一路磕磕碰碰，挫折不断，但他先后经受了读书、守约、诚信的考验，逐渐成长为一个独立、勇敢、节俭、关爱他人的小男子汉。 </a:t>
            </a:r>
          </a:p>
          <a:p>
            <a:pPr lvl="0"/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小说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的结尾，阿章认识到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作为学生，从小就要养成良好的习惯，塑造独立的人格，长大才能成为自己人生的主人。这一天，阿章归来，他终于可以自豪地对妈妈说：“妈妈，我可以的！我阿章靠自己的力量，也可以做得很好！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en-US" altLang="zh-CN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en-US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32886" y="740702"/>
            <a:ext cx="36004" cy="53765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264956" y="1702944"/>
            <a:ext cx="17676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阿章开始改变自己。 </a:t>
            </a:r>
          </a:p>
        </p:txBody>
      </p:sp>
      <p:sp>
        <p:nvSpPr>
          <p:cNvPr id="8" name="矩形 7"/>
          <p:cNvSpPr/>
          <p:nvPr/>
        </p:nvSpPr>
        <p:spPr>
          <a:xfrm>
            <a:off x="7344429" y="4266610"/>
            <a:ext cx="17676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阿章认识到了独立对于成长的重要性</a:t>
            </a:r>
            <a:r>
              <a:rPr lang="en-US" altLang="zh-CN" sz="20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lang="en-US" altLang="zh-CN" sz="2000" b="1" dirty="0" smtClean="0">
                <a:solidFill>
                  <a:prstClr val="black"/>
                </a:solidFill>
                <a:latin typeface="楷体_GB2312" panose="02010609030101010101" charset="-122"/>
                <a:cs typeface="楷体_GB2312" panose="02010609030101010101" charset="-122"/>
              </a:rPr>
              <a:t>  </a:t>
            </a:r>
            <a:endParaRPr lang="en-US" altLang="zh-CN" sz="2000" b="1" dirty="0">
              <a:solidFill>
                <a:prstClr val="black"/>
              </a:solidFill>
              <a:latin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/>
              <a:t>故事梗概四要素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5400" b="1" dirty="0" smtClean="0"/>
              <a:t>1</a:t>
            </a:r>
            <a:r>
              <a:rPr lang="zh-CN" altLang="en-US" sz="5400" b="1" dirty="0" smtClean="0"/>
              <a:t>，主要人物</a:t>
            </a:r>
            <a:endParaRPr lang="en-US" altLang="zh-CN" sz="5400" b="1" dirty="0" smtClean="0"/>
          </a:p>
          <a:p>
            <a:pPr>
              <a:buNone/>
            </a:pPr>
            <a:r>
              <a:rPr lang="en-US" altLang="zh-CN" sz="5400" b="1" dirty="0" smtClean="0"/>
              <a:t>2</a:t>
            </a:r>
            <a:r>
              <a:rPr lang="zh-CN" altLang="en-US" sz="5400" b="1" dirty="0" smtClean="0"/>
              <a:t>，时间、地点</a:t>
            </a:r>
            <a:endParaRPr lang="en-US" altLang="zh-CN" sz="5400" b="1" dirty="0" smtClean="0"/>
          </a:p>
          <a:p>
            <a:pPr>
              <a:buNone/>
            </a:pPr>
            <a:r>
              <a:rPr lang="en-US" altLang="zh-CN" sz="5400" b="1" dirty="0" smtClean="0"/>
              <a:t>3</a:t>
            </a:r>
            <a:r>
              <a:rPr lang="zh-CN" altLang="en-US" sz="5400" b="1" dirty="0" smtClean="0"/>
              <a:t>，重要情</a:t>
            </a:r>
            <a:r>
              <a:rPr lang="zh-CN" altLang="en-US" sz="5400" b="1" dirty="0" smtClean="0"/>
              <a:t>节（详写）</a:t>
            </a:r>
            <a:endParaRPr lang="en-US" altLang="zh-CN" sz="5400" b="1" dirty="0" smtClean="0"/>
          </a:p>
          <a:p>
            <a:pPr>
              <a:buNone/>
            </a:pPr>
            <a:r>
              <a:rPr lang="en-US" altLang="zh-CN" sz="5400" b="1" dirty="0" smtClean="0"/>
              <a:t>4</a:t>
            </a:r>
            <a:r>
              <a:rPr lang="zh-CN" altLang="en-US" sz="5400" b="1" dirty="0" smtClean="0"/>
              <a:t>，最后结</a:t>
            </a:r>
            <a:r>
              <a:rPr lang="zh-CN" altLang="en-US" sz="5400" b="1" dirty="0" smtClean="0"/>
              <a:t>局（略写）</a:t>
            </a:r>
            <a:endParaRPr lang="en-US" altLang="zh-CN" sz="5400" b="1" dirty="0" smtClean="0"/>
          </a:p>
          <a:p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/>
              <a:t>以</a:t>
            </a:r>
            <a:r>
              <a:rPr lang="en-US" altLang="zh-CN" sz="4400" b="1" dirty="0" smtClean="0"/>
              <a:t>《</a:t>
            </a:r>
            <a:r>
              <a:rPr lang="zh-CN" altLang="en-US" sz="4400" b="1" dirty="0" smtClean="0"/>
              <a:t>老人与海</a:t>
            </a:r>
            <a:r>
              <a:rPr lang="en-US" altLang="zh-CN" sz="4400" b="1" dirty="0" smtClean="0"/>
              <a:t>》</a:t>
            </a:r>
            <a:r>
              <a:rPr lang="zh-CN" altLang="en-US" sz="4400" b="1" dirty="0" smtClean="0"/>
              <a:t>为例</a:t>
            </a:r>
            <a:endParaRPr lang="en-US" altLang="zh-CN" sz="4400" b="1" dirty="0" smtClean="0"/>
          </a:p>
          <a:p>
            <a:endParaRPr lang="en-US" altLang="zh-CN" sz="4400" b="1" dirty="0" smtClean="0"/>
          </a:p>
          <a:p>
            <a:r>
              <a:rPr lang="zh-CN" altLang="en-US" sz="4400" b="1" dirty="0"/>
              <a:t>运</a:t>
            </a:r>
            <a:r>
              <a:rPr lang="zh-CN" altLang="en-US" sz="4400" b="1" dirty="0" smtClean="0"/>
              <a:t>用四要素梳理故事梗概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31837"/>
            <a:ext cx="9144000" cy="6126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，</a:t>
            </a:r>
            <a:r>
              <a:rPr lang="zh-CN" altLang="en-US" b="1" dirty="0" smtClean="0"/>
              <a:t>主要人物            老渔夫圣地亚哥</a:t>
            </a: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2</a:t>
            </a:r>
            <a:r>
              <a:rPr lang="zh-CN" altLang="en-US" b="1" dirty="0" smtClean="0"/>
              <a:t>，时间、地点       二十世纪     古巴</a:t>
            </a: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3</a:t>
            </a:r>
            <a:r>
              <a:rPr lang="zh-CN" altLang="en-US" b="1" dirty="0" smtClean="0"/>
              <a:t>，重要情节  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 </a:t>
            </a:r>
            <a:r>
              <a:rPr lang="zh-CN" altLang="en-US" b="1" dirty="0" smtClean="0"/>
              <a:t>捕获大马林鱼</a:t>
            </a: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                               </a:t>
            </a:r>
            <a:r>
              <a:rPr lang="zh-CN" altLang="en-US" b="1" dirty="0" smtClean="0"/>
              <a:t>与鲨鱼搏斗</a:t>
            </a:r>
            <a:endParaRPr lang="en-US" altLang="zh-CN" b="1" dirty="0" smtClean="0"/>
          </a:p>
          <a:p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4</a:t>
            </a:r>
            <a:r>
              <a:rPr lang="zh-CN" altLang="en-US" b="1" dirty="0" smtClean="0"/>
              <a:t>，最后结局              空手而归</a:t>
            </a:r>
            <a:endParaRPr lang="zh-CN" altLang="en-US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，</a:t>
            </a:r>
            <a:r>
              <a:rPr lang="zh-CN" altLang="en-US" b="1" dirty="0" smtClean="0"/>
              <a:t>围绕作品  明确中心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/>
              <a:t>作品表</a:t>
            </a:r>
            <a:r>
              <a:rPr lang="zh-CN" altLang="en-US" b="1" dirty="0"/>
              <a:t>现</a:t>
            </a:r>
            <a:r>
              <a:rPr lang="zh-CN" altLang="en-US" b="1" dirty="0" smtClean="0"/>
              <a:t>了一种与大自然搏斗的人生观，老渔夫尽管失败了，却保持了做人的尊严和勇气，有着胜利者的风度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在搏斗的过程中，我们可以看到老渔夫刚毅的性格、不屈的精神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作品赞颂了人类面对艰难困苦所表现出的坚不可摧的精神力量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    </a:t>
            </a:r>
            <a:r>
              <a:rPr lang="zh-CN" altLang="en-US" b="1" dirty="0" smtClean="0"/>
              <a:t>根据中心    选主舍次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，布置钓竿、鱼饵，做好出海的准备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                   与中心关联不大    次要情节   删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，大鱼上钩，与大鱼相持，最终捕获大鱼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                     突显</a:t>
            </a:r>
            <a:r>
              <a:rPr lang="zh-CN" altLang="en-US" b="1" dirty="0">
                <a:solidFill>
                  <a:srgbClr val="FF0000"/>
                </a:solidFill>
              </a:rPr>
              <a:t>人物形</a:t>
            </a:r>
            <a:r>
              <a:rPr lang="zh-CN" altLang="en-US" b="1" dirty="0" smtClean="0">
                <a:solidFill>
                  <a:srgbClr val="FF0000"/>
                </a:solidFill>
              </a:rPr>
              <a:t>象     主要情节     留 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/>
              <a:t>3</a:t>
            </a:r>
            <a:r>
              <a:rPr lang="zh-CN" altLang="en-US" b="1" dirty="0" smtClean="0"/>
              <a:t>，回忆曾经一次的捕鱼经历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                            与中心关联不大       插叙        删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en-US" altLang="zh-CN" b="1" dirty="0" smtClean="0"/>
              <a:t>4</a:t>
            </a:r>
            <a:r>
              <a:rPr lang="zh-CN" altLang="en-US" b="1" dirty="0" smtClean="0"/>
              <a:t>，老人用鱼叉、船桨和刀子勇敢反击鲨鱼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                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突显文章中</a:t>
            </a:r>
            <a:r>
              <a:rPr lang="zh-CN" altLang="en-US" b="1" smtClean="0">
                <a:solidFill>
                  <a:srgbClr val="FF0000"/>
                </a:solidFill>
              </a:rPr>
              <a:t>心      主</a:t>
            </a:r>
            <a:r>
              <a:rPr lang="zh-CN" altLang="en-US" b="1" dirty="0" smtClean="0">
                <a:solidFill>
                  <a:srgbClr val="FF0000"/>
                </a:solidFill>
              </a:rPr>
              <a:t>要情节    留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捕获大鱼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68549"/>
            <a:ext cx="9144000" cy="5289451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b="1" dirty="0" smtClean="0"/>
              <a:t>突然，那根钓丝飞快地从他右手滑出去，他猛地醒来，把它绷得紧紧的。只见那鱼猛地一跳，掀起巨人的浪花，然后猛地落下。第三天，那鱼开始打转儿了。老人拼命地拉紧钓丝，却突然感到眩晕起来。老人拼命拉紧钓丝，看见鱼尾巴从水里露出来，鱼游到前面来，举止从容不迫，优美潇洒，老人用力去拽，想把它拽近些。鱼朝船边游来，嘴几乎要碰到船板。他忍住一切疼痛，高高地举起渔叉，使出全身的力气，把鱼叉扎进鱼腰里。鱼往上一条，把它的长度、宽度、威力和美，全都显示出来。它仿佛悬在空中，悬在老人的头顶。然后轰隆一声落到水里，浪花溅了老人一身，溅满一船。一会儿，那鱼仰面朝天，银白色的肚皮翻到水面上来，它终于死了。老人竖起桅杆，挂起风帆，开始往回划！他估计这鱼足有一千五百多磅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与鲨鱼搏斗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52536" y="1124744"/>
            <a:ext cx="9649072" cy="4929411"/>
          </a:xfrm>
        </p:spPr>
        <p:txBody>
          <a:bodyPr>
            <a:noAutofit/>
          </a:bodyPr>
          <a:lstStyle/>
          <a:p>
            <a:r>
              <a:rPr lang="zh-CN" altLang="en-US" sz="2400" b="1" dirty="0" smtClean="0"/>
              <a:t>         谁</a:t>
            </a:r>
            <a:r>
              <a:rPr lang="zh-CN" altLang="en-US" sz="2400" b="1" dirty="0" smtClean="0"/>
              <a:t>知死鱼的血水招来了鲨鱼。这是一条巨大的鲨鱼，它顺着船的航线飞快地游来，老人看见鲨鱼到来，准备好渔叉。鲨鱼飞快地逼近船尾，张开大嘴，猛力朝那鱼的尾巴咬去，这一口咬去了大约四十磅。老人把渔叉朝鲨鱼的头刺去，鲨鱼在海里翻滚过去，死了，同时带走了渔叉。老头儿不忍心船边的死鱼多看一眼，它已经给咬得残缺不全了。他说：“一个人并不是生来要给打败的，你尽可能把他消灭掉，可就是打不败他。”这时，又有两条鲨鱼向他和死鱼袭来。他拿起绑着刀子的船桨向鲨鱼的头刺去。鲨鱼死的时候还吞着它咬下的鱼肉。另一条鲨鱼在船底蹂躏着死鱼，老人设法使鲨鱼露出来，把刀子朝鲨鱼身上扎去。一次，两次，最后终于扎死了鲨鱼。现在那条死鱼已经成了所有鲨鱼追踪的对象，鲨鱼每一次袭击，都从死鱼身上扯去很多肉。鲨鱼一次次冲来，老人用棍子揍。晚上，鲨鱼又成群窜来，老人只见它们身上的磷光，他不顾一切地用棍棒劈去，棍棒丢了，就拽下舵把，两手抱住，一次又一次劈下去，但是鲨鱼还是从棍棒舵把下撕咬一块块死鱼肉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3105</Words>
  <Application>Microsoft Office PowerPoint</Application>
  <PresentationFormat>全屏显示(4:3)</PresentationFormat>
  <Paragraphs>92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写作品梗概</vt:lpstr>
      <vt:lpstr>作品梗概 </vt:lpstr>
      <vt:lpstr>故事梗概四要素 </vt:lpstr>
      <vt:lpstr>幻灯片 4</vt:lpstr>
      <vt:lpstr>幻灯片 5</vt:lpstr>
      <vt:lpstr>1，围绕作品  明确中心 </vt:lpstr>
      <vt:lpstr>2    根据中心    选主舍次</vt:lpstr>
      <vt:lpstr>捕获大鱼</vt:lpstr>
      <vt:lpstr>与鲨鱼搏斗</vt:lpstr>
      <vt:lpstr>3 提炼语言    概括描写</vt:lpstr>
      <vt:lpstr>幻灯片 11</vt:lpstr>
      <vt:lpstr>幻灯片 12</vt:lpstr>
      <vt:lpstr>幻灯片 13</vt:lpstr>
      <vt:lpstr>幻灯片 14</vt:lpstr>
      <vt:lpstr>幻灯片 15</vt:lpstr>
      <vt:lpstr>幻灯片 16</vt:lpstr>
      <vt:lpstr>故事梗概四要素</vt:lpstr>
      <vt:lpstr>重要情节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写作品梗概</dc:title>
  <dc:creator>Administrator</dc:creator>
  <cp:lastModifiedBy>Administrator</cp:lastModifiedBy>
  <cp:revision>25</cp:revision>
  <dcterms:created xsi:type="dcterms:W3CDTF">2020-03-07T02:20:03Z</dcterms:created>
  <dcterms:modified xsi:type="dcterms:W3CDTF">2020-03-19T02:15:18Z</dcterms:modified>
</cp:coreProperties>
</file>