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327" r:id="rId5"/>
    <p:sldId id="328" r:id="rId6"/>
    <p:sldId id="329" r:id="rId7"/>
    <p:sldId id="363" r:id="rId8"/>
    <p:sldId id="400" r:id="rId9"/>
    <p:sldId id="401" r:id="rId10"/>
    <p:sldId id="397" r:id="rId11"/>
    <p:sldId id="402" r:id="rId12"/>
    <p:sldId id="398" r:id="rId13"/>
    <p:sldId id="399" r:id="rId14"/>
    <p:sldId id="403" r:id="rId15"/>
    <p:sldId id="330" r:id="rId16"/>
    <p:sldId id="406" r:id="rId17"/>
    <p:sldId id="331" r:id="rId18"/>
    <p:sldId id="404" r:id="rId19"/>
    <p:sldId id="332" r:id="rId20"/>
    <p:sldId id="333" r:id="rId21"/>
    <p:sldId id="405" r:id="rId22"/>
    <p:sldId id="408" r:id="rId23"/>
    <p:sldId id="334" r:id="rId24"/>
    <p:sldId id="335" r:id="rId25"/>
    <p:sldId id="336" r:id="rId26"/>
    <p:sldId id="407" r:id="rId27"/>
    <p:sldId id="337" r:id="rId28"/>
    <p:sldId id="409" r:id="rId29"/>
    <p:sldId id="410" r:id="rId30"/>
    <p:sldId id="338" r:id="rId31"/>
    <p:sldId id="339" r:id="rId32"/>
    <p:sldId id="340" r:id="rId33"/>
    <p:sldId id="412" r:id="rId34"/>
    <p:sldId id="341" r:id="rId35"/>
    <p:sldId id="411" r:id="rId36"/>
    <p:sldId id="414" r:id="rId37"/>
    <p:sldId id="415" r:id="rId38"/>
    <p:sldId id="342" r:id="rId39"/>
    <p:sldId id="343" r:id="rId40"/>
    <p:sldId id="344" r:id="rId41"/>
    <p:sldId id="416" r:id="rId42"/>
    <p:sldId id="417" r:id="rId43"/>
    <p:sldId id="345" r:id="rId44"/>
    <p:sldId id="346" r:id="rId45"/>
    <p:sldId id="418" r:id="rId46"/>
    <p:sldId id="347" r:id="rId47"/>
    <p:sldId id="348" r:id="rId48"/>
    <p:sldId id="419" r:id="rId49"/>
    <p:sldId id="420" r:id="rId50"/>
    <p:sldId id="349" r:id="rId51"/>
    <p:sldId id="350" r:id="rId52"/>
    <p:sldId id="421" r:id="rId53"/>
    <p:sldId id="351" r:id="rId54"/>
    <p:sldId id="352" r:id="rId55"/>
    <p:sldId id="422" r:id="rId56"/>
    <p:sldId id="423" r:id="rId57"/>
    <p:sldId id="424" r:id="rId58"/>
    <p:sldId id="425" r:id="rId59"/>
    <p:sldId id="353" r:id="rId6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92C3"/>
    <a:srgbClr val="FF66CC"/>
    <a:srgbClr val="FFCC00"/>
    <a:srgbClr val="00CC66"/>
    <a:srgbClr val="00CC99"/>
    <a:srgbClr val="36363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428"/>
      </p:cViewPr>
      <p:guideLst>
        <p:guide orient="horz" pos="1620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1012225" y="923823"/>
            <a:ext cx="7016159" cy="8100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899592" y="483518"/>
            <a:ext cx="390471" cy="5147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11536E-6 L 0.75816 0.00586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9" y="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70215" y="71933"/>
            <a:ext cx="8945809" cy="5005199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4995" y="1910715"/>
            <a:ext cx="28740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方正楷体简体" panose="02010601030101010101" charset="-122"/>
                <a:ea typeface="方正楷体简体" panose="02010601030101010101" charset="-122"/>
              </a:rPr>
              <a:t>识字</a:t>
            </a:r>
            <a:r>
              <a:rPr lang="en-US" altLang="zh-CN" sz="8000" b="1" dirty="0">
                <a:solidFill>
                  <a:schemeClr val="bg1"/>
                </a:solidFill>
                <a:latin typeface="方正楷体简体" panose="02010601030101010101" charset="-122"/>
                <a:ea typeface="方正楷体简体" panose="02010601030101010101" charset="-122"/>
              </a:rPr>
              <a:t>4</a:t>
            </a:r>
            <a:endParaRPr lang="en-US" altLang="zh-CN" sz="8000" b="1" dirty="0">
              <a:solidFill>
                <a:schemeClr val="bg1"/>
              </a:solidFill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5" y="1033145"/>
            <a:ext cx="1715770" cy="13449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09074" y="543546"/>
            <a:ext cx="1096875" cy="8184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912" y="543546"/>
            <a:ext cx="1096875" cy="818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50730" b="3784"/>
          <a:stretch>
            <a:fillRect/>
          </a:stretch>
        </p:blipFill>
        <p:spPr>
          <a:xfrm>
            <a:off x="1090930" y="438150"/>
            <a:ext cx="4237990" cy="426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10885" y="191071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倒霉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8330" y="1464310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霉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9055" y="1910715"/>
            <a:ext cx="5928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méi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霉菌。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东西因霉菌的作用而变质：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～烂  发～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圈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251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quān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250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juàn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707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圆圈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圈套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猪圈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圈养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圈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70" y="2957195"/>
            <a:ext cx="238950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部首：囗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结构：全包围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4110" y="460375"/>
            <a:ext cx="62972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quān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圆而中控的平面形；环形；环形的东西：项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画～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集体的范围或活动的范围：演艺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包围～  ～内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在四周加上限制（多指地方）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～地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花圈做记号：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～选  把错字～出来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4110" y="2213610"/>
            <a:ext cx="629729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juàn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养猪羊等牲畜的简易建筑，有棚和栏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：猪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羊～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0990" y="3350895"/>
            <a:ext cx="575754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ju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用栅栏把家禽家畜围起来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：把鸡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～起来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把人关起来：孩子总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～在家里不好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9669" b="9233"/>
          <a:stretch>
            <a:fillRect/>
          </a:stretch>
        </p:blipFill>
        <p:spPr>
          <a:xfrm>
            <a:off x="1240790" y="320040"/>
            <a:ext cx="4495165" cy="4503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14390" y="191071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圆圈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70" y="2957195"/>
            <a:ext cx="238950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部首：囗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结构：全包围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1280" y="500380"/>
            <a:ext cx="60210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yuán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圆周所围成的平面。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圆周的简称。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③形状像圆圈或球的：～桌  ～圈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④圆满；周全：把话说～  他做人很～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⑤使圆满；使周全：～场  ～慌  自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其说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⑥我国的本位货币单位，一圆等于十角或一百分。也作元。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⑦圆形的货币：银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（也作元）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⑧姓。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873" t="8526" r="2211" b="4237"/>
          <a:stretch>
            <a:fillRect/>
          </a:stretch>
        </p:blipFill>
        <p:spPr>
          <a:xfrm>
            <a:off x="1016635" y="346710"/>
            <a:ext cx="7111365" cy="4450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330315" y="1404620"/>
            <a:ext cx="1719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圈套</a:t>
            </a:r>
            <a:endParaRPr lang="zh-CN" altLang="en-US" sz="6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9245" y="1464310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套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0745" y="210185"/>
            <a:ext cx="6561455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tào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做成一定形状的，罩在物体外面的东西：手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书～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罩在外面：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～毛衣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③罩在外面的：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～鞋  ～裤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④互相衔接或重叠：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～种  ～色  ～间  亲上～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亲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⑤河流或山势弯曲的地方（多用于地名）：河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葫芦～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⑥棉衣、棉被里的棉絮：被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袄～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⑦把棉花、丝锦等平整地装入被褥或袄里缝好。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⑧拴牲口的两根皮绳或麻绳：牲口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车～  ～绳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⑨用套拴系：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～车  ～马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⑩套购：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～外汇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⑪用绳子等结成的环状物。    ⑫圈套：下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⑬模仿：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～公式  生搬硬～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⑭现成的应酬话：客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⑮引出（真情实话）：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～话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⑯拉拢：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～交情  ～近乎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⑰事物配合成的整体：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～装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⑱用于成组的事物，量词。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⑲用丝锥或板牙切削螺纹。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594"/>
          <a:stretch>
            <a:fillRect/>
          </a:stretch>
        </p:blipFill>
        <p:spPr>
          <a:xfrm>
            <a:off x="810895" y="203835"/>
            <a:ext cx="7521575" cy="47364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72505" y="361823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猪圈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90" y="715645"/>
            <a:ext cx="4953635" cy="37115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8490" y="1602740"/>
            <a:ext cx="27984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圈养：把牲畜关起来饲养。</a:t>
            </a:r>
            <a:endParaRPr lang="zh-CN" altLang="en-US" sz="4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322021" y="1644712"/>
            <a:ext cx="1698616" cy="3498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1675" y="488315"/>
            <a:ext cx="2479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多音字</a:t>
            </a:r>
            <a:endParaRPr lang="zh-CN" altLang="en-US" sz="6000" b="1" dirty="0" smtClean="0">
              <a:solidFill>
                <a:schemeClr val="bg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400" y="1368425"/>
            <a:ext cx="562038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同学们，大家都知道中国文化博大精深，汉字在中国文化中尤为重要。每一个汉字在不同语境中都有不同的意义，其中，有一些汉字有两个或两个以上的读音，我们把这样的汉字叫作多音字。今天，老师就带领大家一起学习多音字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乐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251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250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yuè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707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快乐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乐园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乐器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音乐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71170" y="527050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乐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0730" y="874395"/>
            <a:ext cx="62972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快乐：欢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～事  ～不可支  ～而忘返  ～开了花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乐于：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～此不疲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笑：这个笑话把大家都逗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～了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0730" y="2627630"/>
            <a:ext cx="629729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yuè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音乐：奏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～器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0730" y="3764915"/>
            <a:ext cx="57575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lào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用于地名：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～亭（在河北）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155" y="251460"/>
            <a:ext cx="7425055" cy="4641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2070" y="44323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快乐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4876"/>
          <a:stretch>
            <a:fillRect/>
          </a:stretch>
        </p:blipFill>
        <p:spPr>
          <a:xfrm>
            <a:off x="918845" y="255270"/>
            <a:ext cx="7306310" cy="46335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66410" y="36258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乐园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90" y="27305"/>
            <a:ext cx="7653020" cy="5089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58485" y="152463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乐器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1835" y="1464310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器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7355" y="1295400"/>
            <a:ext cx="5250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tào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器具：瓷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木～  铁～  ～物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器官：消化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生殖～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③度量：～量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④才能；人才：大～晚成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⑤器重。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9010" y="244475"/>
            <a:ext cx="7206615" cy="4655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0640" y="67373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音乐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空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251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kōng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250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kòng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707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空军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领空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填空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空闲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00380" y="68770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空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0730" y="955040"/>
            <a:ext cx="65405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kōng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不包含什么；里面没有东西或没有内容；不切实际的：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～箱子  ～想  ～谈  ～无一人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天空：晴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高～  当～  领～  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中楼阁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没有结果地；白白地：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～忙  ～欢喜  ～跑一趟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0730" y="3016250"/>
            <a:ext cx="65405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kòng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腾出来；使空：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～两格  ～一天时间  ～几个座位出来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没有被利用或里面缺少东西：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～白  ～地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尚未占用的地方或时间：填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抽～  没～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36830"/>
            <a:ext cx="7609840" cy="5070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0135" y="357251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空军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倒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89605" y="880745"/>
            <a:ext cx="9645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dào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9605" y="3355975"/>
            <a:ext cx="9645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707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倒茶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倒车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倒闭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倒霉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339090"/>
            <a:ext cx="8354060" cy="4465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3400" y="1122680"/>
            <a:ext cx="392557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领空：</a:t>
            </a:r>
            <a:r>
              <a:rPr lang="zh-CN" altLang="en-US" sz="36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国家领土的组成部分，该国对其拥有完全的和独享的主权。</a:t>
            </a:r>
            <a:endParaRPr lang="zh-CN" altLang="en-US" sz="36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605145" y="1325880"/>
            <a:ext cx="295910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填空：</a:t>
            </a:r>
            <a:r>
              <a:rPr lang="zh-CN" altLang="en-US" sz="36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教学测验的一种方法。填写题中空出来的部分。</a:t>
            </a:r>
            <a:endParaRPr lang="zh-CN" altLang="en-US" sz="36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305" t="19372" r="3755" b="10971"/>
          <a:stretch>
            <a:fillRect/>
          </a:stretch>
        </p:blipFill>
        <p:spPr>
          <a:xfrm>
            <a:off x="614680" y="1153795"/>
            <a:ext cx="4990465" cy="2835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12750" y="1108075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填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7755" y="1863725"/>
            <a:ext cx="626237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tián</a:t>
            </a:r>
            <a:endParaRPr lang="en-US" altLang="zh-CN" sz="4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把凹陷地方垫平或塞满：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～坑  ～平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补充：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～补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③填写：～表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3613"/>
          <a:stretch>
            <a:fillRect/>
          </a:stretch>
        </p:blipFill>
        <p:spPr>
          <a:xfrm>
            <a:off x="1160780" y="366395"/>
            <a:ext cx="6822440" cy="4410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34990" y="46672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空闲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闲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70" y="2957195"/>
            <a:ext cx="238950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部首：门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结构：半包围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2065" y="1141095"/>
            <a:ext cx="60210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xián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没有事情；没有活动；有空（跟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相对）：游手好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他现在很～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（房屋、器物等）不在使用中：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～房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③闲空儿：农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忙里偷～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④与正事无关的：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～谈  ～话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⑤姓。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种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55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zhǒng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548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zhòng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707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种子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种类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种田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栽种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00380" y="68770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种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19300" y="585470"/>
            <a:ext cx="65405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zhǒng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物种的简称：虎是哺乳动物猫科豹属的一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人种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：黄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白～  黑～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类别；种类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：工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兵～  语～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生物传代繁殖的物质：高粱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麦～  传～  配～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⑤指胆量或骨气（跟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有、没有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连用）。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⑥表示种类，用于人和任何事物：两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～人  各～情况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⑦姓。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950" y="3261995"/>
            <a:ext cx="407987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zhòng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种植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～田  ～麦子  ～棉花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接种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～牛痘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5470" y="3261995"/>
            <a:ext cx="27336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chóng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281" b="7020"/>
          <a:stretch>
            <a:fillRect/>
          </a:stretch>
        </p:blipFill>
        <p:spPr>
          <a:xfrm>
            <a:off x="645795" y="304165"/>
            <a:ext cx="7853045" cy="45351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38495" y="1910715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bg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种子</a:t>
            </a:r>
            <a:endParaRPr lang="zh-CN" altLang="en-US" sz="8000" b="1">
              <a:solidFill>
                <a:schemeClr val="bg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6283"/>
          <a:stretch>
            <a:fillRect/>
          </a:stretch>
        </p:blipFill>
        <p:spPr>
          <a:xfrm>
            <a:off x="614045" y="404495"/>
            <a:ext cx="5176520" cy="4333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90565" y="1325245"/>
            <a:ext cx="287972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点心</a:t>
            </a:r>
            <a:r>
              <a:rPr lang="zh-CN" altLang="en-US" sz="96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种类</a:t>
            </a:r>
            <a:endParaRPr lang="zh-CN" altLang="en-US" sz="96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010" y="254635"/>
            <a:ext cx="6951345" cy="4634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7130" y="381000"/>
            <a:ext cx="2879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种田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0310" y="254635"/>
            <a:ext cx="2879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栽种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倒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905" y="2899410"/>
            <a:ext cx="266255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部首：亻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笔画：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画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结构：左右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11120" y="265430"/>
            <a:ext cx="58489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dào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上下颠倒或前后颠倒：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～影  ～果为因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反面的；相反的：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～彩  ～找钱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使向相反的方向移动或颠倒：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～车  ～退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翻转或倾斜容器使里面的东西出来；倾倒：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～茶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副词。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11120" y="2326640"/>
            <a:ext cx="5928995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（人或竖立旳东西）横躺下来：摔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卧～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（事业）失败；垮台：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～闭  ～台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进行反对活动，使政府、首脑人物等垮台：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～阁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（戏曲演员的嗓音）变低或变哑：他嗓子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～了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转移；转换：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～车  ～班   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腾挪：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～不开身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出倒：铺子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～出去了       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倒买倒卖：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～汇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干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55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gān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548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gàn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干净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饼干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能干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树干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1155" y="1573530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干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430" y="433070"/>
            <a:ext cx="358330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gān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没有水分或水分很少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～燥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不用水的：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～洗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～馏法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③加工制成的干的食品：饼～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④空虚；空无所有：外强中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⑤只具形式的：～笑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～号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⑥指拜认的（亲属）：～妈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⑦徒然；白：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～着急  ～瞪眼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⑧形容说话太直太粗：说话～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⑨当面说气话或抱怨的话使人难堪：我有～了他一顿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⑩慢待；置之不理：主人走了，把咱们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～起来了。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5735" y="433070"/>
            <a:ext cx="3583305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gàn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事物的主体或重要部分：树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骨～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指干部：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～校  调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③做（事）：实～  埋头苦～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④能干；有能力的：～练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⑤担任；从事：他～过厂长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⑥事情变坏；糟：要～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310515"/>
            <a:ext cx="6784340" cy="4522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31925" y="588010"/>
            <a:ext cx="2879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干净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334" t="6547" r="8314" b="21974"/>
          <a:stretch>
            <a:fillRect/>
          </a:stretch>
        </p:blipFill>
        <p:spPr>
          <a:xfrm>
            <a:off x="507365" y="304800"/>
            <a:ext cx="8128635" cy="4533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7365" y="304800"/>
            <a:ext cx="2879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饼干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1835" y="1464310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饼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8130" y="1464310"/>
            <a:ext cx="5607685" cy="243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bǐng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烤熟或蒸熟的面食，形状大多扁而圆：月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烧～  大～  一张～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形体像饼的东西：铁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豆～  煤～  柿～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082" b="4062"/>
          <a:stretch>
            <a:fillRect/>
          </a:stretch>
        </p:blipFill>
        <p:spPr>
          <a:xfrm>
            <a:off x="296545" y="285750"/>
            <a:ext cx="6571615" cy="4572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41160" y="191071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能干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874" t="1194" r="874" b="3131"/>
          <a:stretch>
            <a:fillRect/>
          </a:stretch>
        </p:blipFill>
        <p:spPr>
          <a:xfrm>
            <a:off x="1111885" y="486410"/>
            <a:ext cx="6920230" cy="41713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67680" y="318706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树干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长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55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zhǎng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220" y="3355975"/>
            <a:ext cx="1548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cháng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班长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长辈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长城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长短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1155" y="1573530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长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430" y="835025"/>
            <a:ext cx="38468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zhǎng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生：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～绣  山上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～满了树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生长；成长：他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～得真胖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③增进；增加：～见识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～力气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④年纪较大：年～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⑤排行最大：～兄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～子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⑥辈分高：～亲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～一辈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⑦年龄大或辈分高的人：兄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⑧领导人：部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校～  乡～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0660" y="835025"/>
            <a:ext cx="3583305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cháng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事物的主体或重要部分：树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骨～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指干部：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～校  调～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③做（事）：实～  埋头苦～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④能干；有能力的：～练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⑤担任；从事：他～过厂长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⑥事情变坏；糟：要～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342900"/>
            <a:ext cx="5949950" cy="44583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06515" y="191071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班长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0721"/>
          <a:stretch>
            <a:fillRect/>
          </a:stretch>
        </p:blipFill>
        <p:spPr>
          <a:xfrm>
            <a:off x="538480" y="171450"/>
            <a:ext cx="8066405" cy="4801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27700" y="65024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bg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倒茶</a:t>
            </a:r>
            <a:endParaRPr lang="zh-CN" altLang="en-US" sz="8000" b="1">
              <a:solidFill>
                <a:schemeClr val="bg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447675"/>
            <a:ext cx="7666355" cy="4247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58205" y="44767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长辈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1835" y="1464310"/>
            <a:ext cx="184150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辈</a:t>
            </a:r>
            <a:endParaRPr lang="zh-CN" altLang="en-US" sz="13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8130" y="1464310"/>
            <a:ext cx="560768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bèi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行辈；辈分：长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晚～  同～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等；类（指人）：无能之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③辈子：后半～儿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192"/>
          <a:stretch>
            <a:fillRect/>
          </a:stretch>
        </p:blipFill>
        <p:spPr>
          <a:xfrm>
            <a:off x="1007745" y="310515"/>
            <a:ext cx="7128510" cy="4522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20690" y="43624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长城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815" t="22920" r="5534" b="5388"/>
          <a:stretch>
            <a:fillRect/>
          </a:stretch>
        </p:blipFill>
        <p:spPr>
          <a:xfrm>
            <a:off x="1037590" y="353060"/>
            <a:ext cx="7068820" cy="44373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22240" y="3231515"/>
            <a:ext cx="2235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长短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短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235" y="2980055"/>
            <a:ext cx="1976120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部首：矢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结构：左右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9075" y="1510665"/>
            <a:ext cx="567690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duǎn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两端之间的距离小（跟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相对）：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昼长夜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～裤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缺少；欠：理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缺斤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③缺点：取长补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说长道～  护～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1787525"/>
            <a:ext cx="14725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还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6005" y="1239520"/>
            <a:ext cx="576580" cy="2664460"/>
          </a:xfrm>
          <a:prstGeom prst="leftBrace">
            <a:avLst/>
          </a:prstGeom>
          <a:ln w="444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585" y="880745"/>
            <a:ext cx="15500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hái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3855" y="3355975"/>
            <a:ext cx="15487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huán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1180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还有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0955" y="7264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还是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1180" y="3202940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归还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955" y="3202305"/>
            <a:ext cx="17583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方正楷体简体" panose="02010601030101010101" charset="-122"/>
                <a:ea typeface="方正楷体简体" panose="02010601030101010101" charset="-122"/>
              </a:rPr>
              <a:t>还原</a:t>
            </a:r>
            <a:endParaRPr lang="zh-CN" altLang="en-US" sz="6000">
              <a:latin typeface="方正楷体简体" panose="02010601030101010101" charset="-122"/>
              <a:ea typeface="方正楷体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51155" y="1573530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还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430" y="198755"/>
            <a:ext cx="6998335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hái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表示现象继续存在或动作继续进行；仍旧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：他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～在工作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表示在某种程度之上有所增加或在某个范围之外有所补充：今天比昨天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～冷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③表示程度上勉强过得去；基本达到要求：这里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～算干净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④为当前的内容提供相对照的参考信息，相当于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尚且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⑤表示不合理；不寻常；没想到如此，而居然如此。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⑥表示早已如此。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2430" y="2936875"/>
            <a:ext cx="69983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huán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返回原来的地方或恢复原来的状态：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～乡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～俗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归还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～书  偿～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③回报别人对自己的行动：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～嘴  ～手  ～价  ～击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④姓。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归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235" y="2980055"/>
            <a:ext cx="1976120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部首：彐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结构：左右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9355" y="210820"/>
            <a:ext cx="6113780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guī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返回：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～国华侨  无家可～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还给；归还：物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～原主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③投靠；依附：～顺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～依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④趋向或集中于一个地方：殊途同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⑤由（谁负责）：一切杂事都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～这一组管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⑥属于（谁所有）：功劳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～大家  这些东西～你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⑦用在相同的动词之间，表示动作并未引起相应的结果。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⑧珠算中一位除数的除法。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⑨姓。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/>
        </p:nvCxnSpPr>
        <p:spPr>
          <a:xfrm flipV="1">
            <a:off x="1214755" y="806450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214755" y="1094105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696845" y="57594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倒茶   倒车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2696845" y="103632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倒闭   倒霉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570865" y="713740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倒</a:t>
            </a:r>
            <a:endParaRPr lang="zh-CN" altLang="en-US" sz="4000"/>
          </a:p>
        </p:txBody>
      </p:sp>
      <p:sp>
        <p:nvSpPr>
          <p:cNvPr id="25" name="文本框 24"/>
          <p:cNvSpPr txBox="1"/>
          <p:nvPr/>
        </p:nvSpPr>
        <p:spPr>
          <a:xfrm>
            <a:off x="1617345" y="51054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dào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17345" y="94361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1214755" y="1823085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214755" y="2110740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2696845" y="159258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圆圈   圈套</a:t>
            </a:r>
            <a:endParaRPr lang="zh-CN" altLang="en-US" sz="2400"/>
          </a:p>
        </p:txBody>
      </p:sp>
      <p:sp>
        <p:nvSpPr>
          <p:cNvPr id="53" name="文本框 52"/>
          <p:cNvSpPr txBox="1"/>
          <p:nvPr/>
        </p:nvSpPr>
        <p:spPr>
          <a:xfrm>
            <a:off x="2696845" y="205295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猪圈   圈养</a:t>
            </a:r>
            <a:endParaRPr lang="zh-CN" altLang="en-US" sz="2400"/>
          </a:p>
        </p:txBody>
      </p:sp>
      <p:sp>
        <p:nvSpPr>
          <p:cNvPr id="54" name="文本框 53"/>
          <p:cNvSpPr txBox="1"/>
          <p:nvPr/>
        </p:nvSpPr>
        <p:spPr>
          <a:xfrm>
            <a:off x="570865" y="1730375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圈</a:t>
            </a:r>
            <a:endParaRPr lang="zh-CN" altLang="en-US" sz="4000"/>
          </a:p>
        </p:txBody>
      </p:sp>
      <p:sp>
        <p:nvSpPr>
          <p:cNvPr id="55" name="文本框 54"/>
          <p:cNvSpPr txBox="1"/>
          <p:nvPr/>
        </p:nvSpPr>
        <p:spPr>
          <a:xfrm>
            <a:off x="1617345" y="152717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quān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617345" y="196024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juàn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1214755" y="2809240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214755" y="3096895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2696845" y="257873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快乐   乐园</a:t>
            </a:r>
            <a:endParaRPr lang="zh-CN" altLang="en-US" sz="2400"/>
          </a:p>
        </p:txBody>
      </p:sp>
      <p:sp>
        <p:nvSpPr>
          <p:cNvPr id="60" name="文本框 59"/>
          <p:cNvSpPr txBox="1"/>
          <p:nvPr/>
        </p:nvSpPr>
        <p:spPr>
          <a:xfrm>
            <a:off x="2696845" y="303911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乐器   乐器</a:t>
            </a:r>
            <a:endParaRPr lang="zh-CN" altLang="en-US" sz="2400"/>
          </a:p>
        </p:txBody>
      </p:sp>
      <p:sp>
        <p:nvSpPr>
          <p:cNvPr id="61" name="文本框 60"/>
          <p:cNvSpPr txBox="1"/>
          <p:nvPr/>
        </p:nvSpPr>
        <p:spPr>
          <a:xfrm>
            <a:off x="570865" y="2716530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乐</a:t>
            </a:r>
            <a:endParaRPr lang="zh-CN" altLang="en-US" sz="4000"/>
          </a:p>
        </p:txBody>
      </p:sp>
      <p:sp>
        <p:nvSpPr>
          <p:cNvPr id="62" name="文本框 61"/>
          <p:cNvSpPr txBox="1"/>
          <p:nvPr/>
        </p:nvSpPr>
        <p:spPr>
          <a:xfrm>
            <a:off x="1617345" y="251333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lè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617345" y="294640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yuè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V="1">
            <a:off x="1214755" y="3825875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214755" y="4113530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696845" y="359537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空军   领空</a:t>
            </a:r>
            <a:endParaRPr lang="zh-CN" altLang="en-US" sz="2400"/>
          </a:p>
        </p:txBody>
      </p:sp>
      <p:sp>
        <p:nvSpPr>
          <p:cNvPr id="67" name="文本框 66"/>
          <p:cNvSpPr txBox="1"/>
          <p:nvPr/>
        </p:nvSpPr>
        <p:spPr>
          <a:xfrm>
            <a:off x="2696845" y="405574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填空   空闲</a:t>
            </a:r>
            <a:endParaRPr lang="zh-CN" altLang="en-US" sz="2400"/>
          </a:p>
        </p:txBody>
      </p:sp>
      <p:sp>
        <p:nvSpPr>
          <p:cNvPr id="68" name="文本框 67"/>
          <p:cNvSpPr txBox="1"/>
          <p:nvPr/>
        </p:nvSpPr>
        <p:spPr>
          <a:xfrm>
            <a:off x="570865" y="3733165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空</a:t>
            </a:r>
            <a:endParaRPr lang="zh-CN" altLang="en-US" sz="4000"/>
          </a:p>
        </p:txBody>
      </p:sp>
      <p:sp>
        <p:nvSpPr>
          <p:cNvPr id="69" name="文本框 68"/>
          <p:cNvSpPr txBox="1"/>
          <p:nvPr/>
        </p:nvSpPr>
        <p:spPr>
          <a:xfrm>
            <a:off x="1617345" y="353377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kōng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617345" y="396303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kòng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 flipV="1">
            <a:off x="5268595" y="806450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268595" y="1094105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6850380" y="57594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种子   种类</a:t>
            </a:r>
            <a:endParaRPr lang="zh-CN" altLang="en-US" sz="2400"/>
          </a:p>
        </p:txBody>
      </p:sp>
      <p:sp>
        <p:nvSpPr>
          <p:cNvPr id="74" name="文本框 73"/>
          <p:cNvSpPr txBox="1"/>
          <p:nvPr/>
        </p:nvSpPr>
        <p:spPr>
          <a:xfrm>
            <a:off x="6850380" y="103632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种田   栽种</a:t>
            </a:r>
            <a:endParaRPr lang="zh-CN" altLang="en-US" sz="2400"/>
          </a:p>
        </p:txBody>
      </p:sp>
      <p:sp>
        <p:nvSpPr>
          <p:cNvPr id="75" name="文本框 74"/>
          <p:cNvSpPr txBox="1"/>
          <p:nvPr/>
        </p:nvSpPr>
        <p:spPr>
          <a:xfrm>
            <a:off x="4624705" y="713740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种</a:t>
            </a:r>
            <a:endParaRPr lang="zh-CN" altLang="en-US" sz="4000"/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5268595" y="1823085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268595" y="2110740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6850380" y="159258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干净   饼干</a:t>
            </a:r>
            <a:endParaRPr lang="zh-CN" altLang="en-US" sz="2400"/>
          </a:p>
        </p:txBody>
      </p:sp>
      <p:sp>
        <p:nvSpPr>
          <p:cNvPr id="81" name="文本框 80"/>
          <p:cNvSpPr txBox="1"/>
          <p:nvPr/>
        </p:nvSpPr>
        <p:spPr>
          <a:xfrm>
            <a:off x="6850380" y="205295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能干   树干</a:t>
            </a:r>
            <a:endParaRPr lang="zh-CN" altLang="en-US" sz="2400"/>
          </a:p>
        </p:txBody>
      </p:sp>
      <p:sp>
        <p:nvSpPr>
          <p:cNvPr id="82" name="文本框 81"/>
          <p:cNvSpPr txBox="1"/>
          <p:nvPr/>
        </p:nvSpPr>
        <p:spPr>
          <a:xfrm>
            <a:off x="4624705" y="1730375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干</a:t>
            </a:r>
            <a:endParaRPr lang="zh-CN" altLang="en-US" sz="4000"/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5268595" y="2809240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5268595" y="3096895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6850380" y="257873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班长   长辈</a:t>
            </a:r>
            <a:endParaRPr lang="zh-CN" altLang="en-US" sz="2400"/>
          </a:p>
        </p:txBody>
      </p:sp>
      <p:sp>
        <p:nvSpPr>
          <p:cNvPr id="88" name="文本框 87"/>
          <p:cNvSpPr txBox="1"/>
          <p:nvPr/>
        </p:nvSpPr>
        <p:spPr>
          <a:xfrm>
            <a:off x="6850380" y="303911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长城   长短</a:t>
            </a:r>
            <a:endParaRPr lang="zh-CN" altLang="en-US" sz="2400"/>
          </a:p>
        </p:txBody>
      </p:sp>
      <p:sp>
        <p:nvSpPr>
          <p:cNvPr id="89" name="文本框 88"/>
          <p:cNvSpPr txBox="1"/>
          <p:nvPr/>
        </p:nvSpPr>
        <p:spPr>
          <a:xfrm>
            <a:off x="4624705" y="2716530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长</a:t>
            </a:r>
            <a:endParaRPr lang="zh-CN" altLang="en-US" sz="4000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5268595" y="3825875"/>
            <a:ext cx="517525" cy="16065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5268595" y="4113530"/>
            <a:ext cx="517525" cy="144145"/>
          </a:xfrm>
          <a:prstGeom prst="line">
            <a:avLst/>
          </a:prstGeom>
          <a:ln w="25400">
            <a:solidFill>
              <a:srgbClr val="3636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6850380" y="3595370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还有   还是</a:t>
            </a:r>
            <a:endParaRPr lang="zh-CN" altLang="en-US" sz="2400"/>
          </a:p>
        </p:txBody>
      </p:sp>
      <p:sp>
        <p:nvSpPr>
          <p:cNvPr id="95" name="文本框 94"/>
          <p:cNvSpPr txBox="1"/>
          <p:nvPr/>
        </p:nvSpPr>
        <p:spPr>
          <a:xfrm>
            <a:off x="6850380" y="4055745"/>
            <a:ext cx="1668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归还   还原</a:t>
            </a:r>
            <a:endParaRPr lang="zh-CN" altLang="en-US" sz="2400"/>
          </a:p>
        </p:txBody>
      </p:sp>
      <p:sp>
        <p:nvSpPr>
          <p:cNvPr id="96" name="文本框 95"/>
          <p:cNvSpPr txBox="1"/>
          <p:nvPr/>
        </p:nvSpPr>
        <p:spPr>
          <a:xfrm>
            <a:off x="4624705" y="3733165"/>
            <a:ext cx="784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还</a:t>
            </a:r>
            <a:endParaRPr lang="zh-CN" altLang="en-US" sz="4000"/>
          </a:p>
        </p:txBody>
      </p:sp>
      <p:sp>
        <p:nvSpPr>
          <p:cNvPr id="99" name="文本框 98"/>
          <p:cNvSpPr txBox="1"/>
          <p:nvPr/>
        </p:nvSpPr>
        <p:spPr>
          <a:xfrm>
            <a:off x="5786120" y="54483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zhǒng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86120" y="97790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zhòng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786120" y="156146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gān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786120" y="199453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gàn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786120" y="254762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zhǎng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786120" y="298069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cháng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786120" y="3564255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hái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5786120" y="3994150"/>
            <a:ext cx="1274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huán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0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1000" tmFilter="0,0; .5, 1; 1, 1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3" grpId="0"/>
      <p:bldP spid="21" grpId="0"/>
      <p:bldP spid="22" grpId="0"/>
      <p:bldP spid="55" grpId="0"/>
      <p:bldP spid="56" grpId="0"/>
      <p:bldP spid="54" grpId="0"/>
      <p:bldP spid="52" grpId="0"/>
      <p:bldP spid="53" grpId="0"/>
      <p:bldP spid="62" grpId="0"/>
      <p:bldP spid="63" grpId="0"/>
      <p:bldP spid="61" grpId="0"/>
      <p:bldP spid="59" grpId="0"/>
      <p:bldP spid="60" grpId="0"/>
      <p:bldP spid="69" grpId="0"/>
      <p:bldP spid="70" grpId="0"/>
      <p:bldP spid="68" grpId="0"/>
      <p:bldP spid="66" grpId="0"/>
      <p:bldP spid="67" grpId="0"/>
      <p:bldP spid="75" grpId="0"/>
      <p:bldP spid="73" grpId="0"/>
      <p:bldP spid="74" grpId="0"/>
      <p:bldP spid="82" grpId="0"/>
      <p:bldP spid="80" grpId="0"/>
      <p:bldP spid="81" grpId="0"/>
      <p:bldP spid="89" grpId="0"/>
      <p:bldP spid="87" grpId="0"/>
      <p:bldP spid="88" grpId="0"/>
      <p:bldP spid="96" grpId="0"/>
      <p:bldP spid="94" grpId="0"/>
      <p:bldP spid="95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  <a:sym typeface="+mn-ea"/>
              </a:rPr>
              <a:t>茶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905" y="2899410"/>
            <a:ext cx="266255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部首：艹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结构：上下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87625" y="402590"/>
            <a:ext cx="592899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chá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常绿木本植物，叶子长椭圆形，花一般为白色，种子有硬壳。嫩叶加工后就是茶叶。是我国南方重要的经济作物。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用茶叶做成的饮料：喝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品～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旧时指聘礼（古时聘礼多用茶）：下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茶色：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～色  ～晶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某些饮料的名称：奶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  果～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指油茶树：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～油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指山茶：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～花   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288925"/>
            <a:ext cx="6501765" cy="4565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41145" y="46609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倒车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4945" y="302895"/>
            <a:ext cx="6214745" cy="45377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01285" y="397510"/>
            <a:ext cx="2259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chemeClr val="tx1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倒闭</a:t>
            </a:r>
            <a:endParaRPr lang="zh-CN" altLang="en-US" sz="8000" b="1">
              <a:solidFill>
                <a:schemeClr val="tx1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692785" y="993775"/>
          <a:ext cx="1557655" cy="1601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080"/>
                <a:gridCol w="790575"/>
              </a:tblGrid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  <a:tr h="8007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3">
                        <a:lumMod val="40000"/>
                        <a:lumOff val="60000"/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1685" y="1010285"/>
            <a:ext cx="13804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闭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905" y="2899410"/>
            <a:ext cx="266255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部首：门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笔画：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画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结构：半包围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9055" y="1644650"/>
            <a:ext cx="59289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bì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关；合：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～门  ～目养神  ～嘴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堵塞不通：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～气  ～塞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结束；停止：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～会  ～经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姓。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</p:bldLst>
  </p:timing>
</p:sld>
</file>

<file path=ppt/theme/theme1.xml><?xml version="1.0" encoding="utf-8"?>
<a:theme xmlns:a="http://schemas.openxmlformats.org/drawingml/2006/main" name="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3344</Words>
  <Paragraphs>536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8" baseType="lpstr">
      <vt:lpstr>Arial</vt:lpstr>
      <vt:lpstr>宋体</vt:lpstr>
      <vt:lpstr>Wingdings</vt:lpstr>
      <vt:lpstr>方正楷体简体</vt:lpstr>
      <vt:lpstr>全新硬笔楷书简</vt:lpstr>
      <vt:lpstr>楷体</vt:lpstr>
      <vt:lpstr>微软雅黑</vt:lpstr>
      <vt:lpstr>Arial Unicode MS</vt:lpstr>
      <vt:lpstr>Calibri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2015-12-15T09:37:00Z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