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jpeg" ContentType="image/jpeg"/>
  <Default Extension="JPG" ContentType="image/.jp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9" r:id="rId3"/>
    <p:sldId id="258" r:id="rId4"/>
    <p:sldId id="262" r:id="rId5"/>
    <p:sldId id="263" r:id="rId6"/>
    <p:sldId id="264" r:id="rId7"/>
    <p:sldId id="268" r:id="rId8"/>
    <p:sldId id="267" r:id="rId9"/>
    <p:sldId id="269" r:id="rId10"/>
    <p:sldId id="270" r:id="rId11"/>
    <p:sldId id="273" r:id="rId12"/>
    <p:sldId id="274" r:id="rId13"/>
    <p:sldId id="275" r:id="rId14"/>
    <p:sldId id="276" r:id="rId15"/>
    <p:sldId id="277" r:id="rId16"/>
    <p:sldId id="278" r:id="rId17"/>
    <p:sldId id="282" r:id="rId18"/>
    <p:sldId id="283" r:id="rId19"/>
    <p:sldId id="290" r:id="rId20"/>
    <p:sldId id="291" r:id="rId21"/>
    <p:sldId id="292" r:id="rId22"/>
    <p:sldId id="284" r:id="rId23"/>
    <p:sldId id="285" r:id="rId24"/>
    <p:sldId id="287" r:id="rId25"/>
    <p:sldId id="286" r:id="rId26"/>
  </p:sldIdLst>
  <p:sldSz cx="9144000" cy="6858000" type="screen4x3"/>
  <p:notesSz cx="6858000" cy="9144000"/>
  <p:custDataLst>
    <p:tags r:id="rId30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3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-102" y="-126"/>
      </p:cViewPr>
      <p:guideLst>
        <p:guide orient="horz" pos="2253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7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502412" y="2588281"/>
            <a:ext cx="8139178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405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fontAlgn="auto"/>
            <a:r>
              <a:rPr lang="zh-CN" altLang="en-US" sz="4050" strike="noStrike" noProof="1" dirty="0"/>
              <a:t>单击此处编辑标题</a:t>
            </a:r>
            <a:endParaRPr lang="zh-CN" altLang="en-US" strike="noStrike" noProof="1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502412" y="3566160"/>
            <a:ext cx="8139178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18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auto"/>
            <a:r>
              <a:rPr lang="zh-CN" altLang="en-US" strike="noStrike" noProof="1" dirty="0"/>
              <a:t>单击此处编辑副标题</a:t>
            </a:r>
            <a:endParaRPr lang="zh-CN" alt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502448" y="952508"/>
            <a:ext cx="8139178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p>
            <a:pPr fontAlgn="base"/>
            <a:endParaRPr lang="zh-CN" altLang="en-US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502412" y="2588281"/>
            <a:ext cx="8139178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05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 fontAlgn="auto"/>
            <a:r>
              <a:rPr sz="4050" strike="noStrike" noProof="1">
                <a:sym typeface="+mn-ea"/>
              </a:rPr>
              <a:t>单击此处编辑标题</a:t>
            </a:r>
            <a:endParaRPr strike="noStrike" noProof="1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单击此处编辑母版标题样式</a:t>
            </a:r>
            <a:endParaRPr strike="noStrike" noProof="1"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2412" y="1296000"/>
            <a:ext cx="8139178" cy="5041355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单击此处编辑母版文本样式</a:t>
            </a:r>
            <a:endParaRPr strike="noStrike" noProof="1" dirty="0">
              <a:sym typeface="+mn-ea"/>
            </a:endParaRPr>
          </a:p>
          <a:p>
            <a:pPr lvl="1" fontAlgn="auto"/>
            <a:r>
              <a:rPr strike="noStrike" noProof="1" dirty="0">
                <a:sym typeface="+mn-ea"/>
              </a:rPr>
              <a:t>第二级</a:t>
            </a:r>
            <a:endParaRPr strike="noStrike" noProof="1" dirty="0">
              <a:sym typeface="+mn-ea"/>
            </a:endParaRPr>
          </a:p>
          <a:p>
            <a:pPr lvl="2" fontAlgn="auto"/>
            <a:r>
              <a:rPr strike="noStrike" noProof="1" dirty="0">
                <a:sym typeface="+mn-ea"/>
              </a:rPr>
              <a:t>第三级</a:t>
            </a:r>
            <a:endParaRPr strike="noStrike" noProof="1" dirty="0">
              <a:sym typeface="+mn-ea"/>
            </a:endParaRPr>
          </a:p>
          <a:p>
            <a:pPr lvl="3" fontAlgn="auto"/>
            <a:r>
              <a:rPr strike="noStrike" noProof="1" dirty="0">
                <a:sym typeface="+mn-ea"/>
              </a:rPr>
              <a:t>第四级</a:t>
            </a:r>
            <a:endParaRPr strike="noStrike" noProof="1" dirty="0">
              <a:sym typeface="+mn-ea"/>
            </a:endParaRPr>
          </a:p>
          <a:p>
            <a:pPr lvl="4" fontAlgn="auto"/>
            <a:r>
              <a:rPr strike="noStrike" noProof="1" dirty="0">
                <a:sym typeface="+mn-ea"/>
              </a:rPr>
              <a:t>第五级</a:t>
            </a:r>
            <a:endParaRPr strike="noStrike" noProof="1"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48" y="3808730"/>
            <a:ext cx="8139178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27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pPr fontAlgn="auto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02444" y="4511675"/>
            <a:ext cx="8139178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单击此处编辑母版标题样式</a:t>
            </a:r>
            <a:endParaRPr strike="noStrike" noProof="1"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02448" y="1296000"/>
            <a:ext cx="3962432" cy="5040000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单击此处编辑母版文本样式</a:t>
            </a:r>
            <a:endParaRPr strike="noStrike" noProof="1" dirty="0">
              <a:sym typeface="+mn-ea"/>
            </a:endParaRPr>
          </a:p>
          <a:p>
            <a:pPr lvl="1" fontAlgn="auto"/>
            <a:r>
              <a:rPr strike="noStrike" noProof="1" dirty="0">
                <a:sym typeface="+mn-ea"/>
              </a:rPr>
              <a:t>第二级</a:t>
            </a:r>
            <a:endParaRPr strike="noStrike" noProof="1" dirty="0">
              <a:sym typeface="+mn-ea"/>
            </a:endParaRPr>
          </a:p>
          <a:p>
            <a:pPr lvl="2" fontAlgn="auto"/>
            <a:r>
              <a:rPr strike="noStrike" noProof="1" dirty="0">
                <a:sym typeface="+mn-ea"/>
              </a:rPr>
              <a:t>第三级</a:t>
            </a:r>
            <a:endParaRPr strike="noStrike" noProof="1" dirty="0">
              <a:sym typeface="+mn-ea"/>
            </a:endParaRPr>
          </a:p>
          <a:p>
            <a:pPr lvl="3" fontAlgn="auto"/>
            <a:r>
              <a:rPr strike="noStrike" noProof="1" dirty="0">
                <a:sym typeface="+mn-ea"/>
              </a:rPr>
              <a:t>第四级</a:t>
            </a:r>
            <a:endParaRPr strike="noStrike" noProof="1" dirty="0">
              <a:sym typeface="+mn-ea"/>
            </a:endParaRPr>
          </a:p>
          <a:p>
            <a:pPr lvl="4" fontAlgn="auto"/>
            <a:r>
              <a:rPr strike="noStrike" noProof="1" dirty="0">
                <a:sym typeface="+mn-ea"/>
              </a:rPr>
              <a:t>第五级</a:t>
            </a:r>
            <a:endParaRPr strike="noStrike" noProof="1"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158" y="1296000"/>
            <a:ext cx="3962432" cy="5040000"/>
          </a:xfrm>
        </p:spPr>
        <p:txBody>
          <a:bodyPr>
            <a:noAutofit/>
          </a:bodyPr>
          <a:lstStyle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单击此处编辑母版标题样式</a:t>
            </a:r>
            <a:endParaRPr strike="noStrike" noProof="1"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502448" y="1296000"/>
            <a:ext cx="396243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auto"/>
            <a:r>
              <a:rPr lang="zh-CN" altLang="en-US" strike="noStrike" noProof="1" dirty="0"/>
              <a:t>单击此处编辑文本</a:t>
            </a:r>
            <a:endParaRPr lang="zh-CN" altLang="en-US" strike="noStrike" noProof="1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2444" y="1789043"/>
            <a:ext cx="3962400" cy="4552234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单击此处编辑母版文本样式</a:t>
            </a:r>
            <a:endParaRPr strike="noStrike" noProof="1" dirty="0">
              <a:sym typeface="+mn-ea"/>
            </a:endParaRPr>
          </a:p>
          <a:p>
            <a:pPr lvl="1" fontAlgn="auto"/>
            <a:r>
              <a:rPr strike="noStrike" noProof="1" dirty="0">
                <a:sym typeface="+mn-ea"/>
              </a:rPr>
              <a:t>第二级</a:t>
            </a:r>
            <a:endParaRPr strike="noStrike" noProof="1" dirty="0">
              <a:sym typeface="+mn-ea"/>
            </a:endParaRPr>
          </a:p>
          <a:p>
            <a:pPr lvl="2" fontAlgn="auto"/>
            <a:r>
              <a:rPr strike="noStrike" noProof="1" dirty="0">
                <a:sym typeface="+mn-ea"/>
              </a:rPr>
              <a:t>第三级</a:t>
            </a:r>
            <a:endParaRPr strike="noStrike" noProof="1" dirty="0">
              <a:sym typeface="+mn-ea"/>
            </a:endParaRPr>
          </a:p>
          <a:p>
            <a:pPr lvl="3" fontAlgn="auto"/>
            <a:r>
              <a:rPr strike="noStrike" noProof="1" dirty="0">
                <a:sym typeface="+mn-ea"/>
              </a:rPr>
              <a:t>第四级</a:t>
            </a:r>
            <a:endParaRPr strike="noStrike" noProof="1" dirty="0">
              <a:sym typeface="+mn-ea"/>
            </a:endParaRPr>
          </a:p>
          <a:p>
            <a:pPr lvl="4" fontAlgn="auto"/>
            <a:r>
              <a:rPr strike="noStrike" noProof="1" dirty="0">
                <a:sym typeface="+mn-ea"/>
              </a:rPr>
              <a:t>第五级</a:t>
            </a:r>
            <a:endParaRPr strike="noStrike" noProof="1"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76813" y="1296000"/>
            <a:ext cx="396243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auto"/>
            <a:r>
              <a:rPr strike="noStrike" noProof="1">
                <a:sym typeface="+mn-ea"/>
              </a:rPr>
              <a:t>单击此处编辑文本</a:t>
            </a:r>
            <a:endParaRPr strike="noStrike" noProof="1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76813" y="1789043"/>
            <a:ext cx="3962432" cy="4552234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单击此处编辑母版文本样式</a:t>
            </a:r>
            <a:endParaRPr strike="noStrike" noProof="1" dirty="0">
              <a:sym typeface="+mn-ea"/>
            </a:endParaRPr>
          </a:p>
          <a:p>
            <a:pPr lvl="1" fontAlgn="auto"/>
            <a:r>
              <a:rPr strike="noStrike" noProof="1" dirty="0">
                <a:sym typeface="+mn-ea"/>
              </a:rPr>
              <a:t>第二级</a:t>
            </a:r>
            <a:endParaRPr strike="noStrike" noProof="1" dirty="0">
              <a:sym typeface="+mn-ea"/>
            </a:endParaRPr>
          </a:p>
          <a:p>
            <a:pPr lvl="2" fontAlgn="auto"/>
            <a:r>
              <a:rPr strike="noStrike" noProof="1" dirty="0">
                <a:sym typeface="+mn-ea"/>
              </a:rPr>
              <a:t>第三级</a:t>
            </a:r>
            <a:endParaRPr strike="noStrike" noProof="1" dirty="0">
              <a:sym typeface="+mn-ea"/>
            </a:endParaRPr>
          </a:p>
          <a:p>
            <a:pPr lvl="3" fontAlgn="auto"/>
            <a:r>
              <a:rPr strike="noStrike" noProof="1" dirty="0">
                <a:sym typeface="+mn-ea"/>
              </a:rPr>
              <a:t>第四级</a:t>
            </a:r>
            <a:endParaRPr strike="noStrike" noProof="1" dirty="0">
              <a:sym typeface="+mn-ea"/>
            </a:endParaRPr>
          </a:p>
          <a:p>
            <a:pPr lvl="4" fontAlgn="auto"/>
            <a:r>
              <a:rPr strike="noStrike" noProof="1" dirty="0">
                <a:sym typeface="+mn-ea"/>
              </a:rPr>
              <a:t>第五级</a:t>
            </a:r>
            <a:endParaRPr strike="noStrike" noProof="1"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02448" y="1296000"/>
            <a:ext cx="396243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endParaRPr strike="noStrike" noProof="1"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679194" y="1296000"/>
            <a:ext cx="3962432" cy="50400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928351" y="952508"/>
            <a:ext cx="713238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02444" y="952500"/>
            <a:ext cx="7371076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5" Type="http://schemas.openxmlformats.org/officeDocument/2006/relationships/theme" Target="../theme/theme1.xml"/><Relationship Id="rId34" Type="http://schemas.openxmlformats.org/officeDocument/2006/relationships/tags" Target="../tags/tag6.xml"/><Relationship Id="rId33" Type="http://schemas.openxmlformats.org/officeDocument/2006/relationships/tags" Target="../tags/tag5.xml"/><Relationship Id="rId32" Type="http://schemas.openxmlformats.org/officeDocument/2006/relationships/tags" Target="../tags/tag4.xml"/><Relationship Id="rId31" Type="http://schemas.openxmlformats.org/officeDocument/2006/relationships/tags" Target="../tags/tag3.xml"/><Relationship Id="rId30" Type="http://schemas.openxmlformats.org/officeDocument/2006/relationships/tags" Target="../tags/tag2.xml"/><Relationship Id="rId3" Type="http://schemas.openxmlformats.org/officeDocument/2006/relationships/slideLayout" Target="../slideLayouts/slideLayout3.xml"/><Relationship Id="rId29" Type="http://schemas.openxmlformats.org/officeDocument/2006/relationships/tags" Target="../tags/tag1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/>
          <a:tileRect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  <p:custDataLst>
              <p:tags r:id="rId29"/>
            </p:custDataLst>
          </p:nvPr>
        </p:nvSpPr>
        <p:spPr>
          <a:xfrm>
            <a:off x="501650" y="431800"/>
            <a:ext cx="8140700" cy="647700"/>
          </a:xfrm>
          <a:prstGeom prst="rect">
            <a:avLst/>
          </a:prstGeom>
          <a:noFill/>
          <a:ln w="9525">
            <a:noFill/>
          </a:ln>
        </p:spPr>
        <p:txBody>
          <a:bodyPr vert="horz" lIns="101600" tIns="38100" rIns="76200" bIns="38100"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  <p:custDataLst>
              <p:tags r:id="rId30"/>
            </p:custDataLst>
          </p:nvPr>
        </p:nvSpPr>
        <p:spPr>
          <a:xfrm>
            <a:off x="501650" y="1295400"/>
            <a:ext cx="8140700" cy="5040313"/>
          </a:xfrm>
          <a:prstGeom prst="rect">
            <a:avLst/>
          </a:prstGeom>
          <a:noFill/>
          <a:ln w="9525">
            <a:noFill/>
          </a:ln>
        </p:spPr>
        <p:txBody>
          <a:bodyPr vert="horz" lIns="101600" tIns="0" rIns="82550" bIns="0"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171450"/>
            <a:r>
              <a:rPr lang="zh-CN" altLang="en-US" dirty="0"/>
              <a:t>第二级</a:t>
            </a:r>
            <a:endParaRPr lang="zh-CN" altLang="en-US" dirty="0"/>
          </a:p>
          <a:p>
            <a:pPr lvl="2" indent="-171450"/>
            <a:r>
              <a:rPr lang="zh-CN" altLang="en-US" dirty="0"/>
              <a:t>第三级</a:t>
            </a:r>
            <a:endParaRPr lang="zh-CN" altLang="en-US" dirty="0"/>
          </a:p>
          <a:p>
            <a:pPr lvl="3" indent="-171450"/>
            <a:r>
              <a:rPr lang="zh-CN" altLang="en-US" dirty="0"/>
              <a:t>第四级</a:t>
            </a:r>
            <a:endParaRPr lang="zh-CN" altLang="en-US" dirty="0"/>
          </a:p>
          <a:p>
            <a:pPr lvl="4" indent="-17145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31"/>
            </p:custDataLst>
          </p:nvPr>
        </p:nvSpPr>
        <p:spPr>
          <a:xfrm>
            <a:off x="660400" y="6350000"/>
            <a:ext cx="2024063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32"/>
            </p:custDataLst>
          </p:nvPr>
        </p:nvSpPr>
        <p:spPr>
          <a:xfrm>
            <a:off x="3087688" y="6350000"/>
            <a:ext cx="29686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33"/>
            </p:custDataLst>
          </p:nvPr>
        </p:nvSpPr>
        <p:spPr>
          <a:xfrm>
            <a:off x="6457950" y="6350000"/>
            <a:ext cx="2025650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7" name="KSO_TEMPLATE" hidden="1"/>
          <p:cNvSpPr/>
          <p:nvPr>
            <p:custDataLst>
              <p:tags r:id="rId3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</p:sldLayoutIdLst>
  <p:hf sldNum="0" hdr="0" ftr="0" dt="0"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1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3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.wmf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6.xml"/><Relationship Id="rId3" Type="http://schemas.openxmlformats.org/officeDocument/2006/relationships/audio" Target="../media/audio1.wav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7.xml"/><Relationship Id="rId4" Type="http://schemas.openxmlformats.org/officeDocument/2006/relationships/image" Target="../media/image20.jpeg"/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8.xml"/><Relationship Id="rId1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3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8585" y="1772603"/>
            <a:ext cx="9132888" cy="5073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0" name="文本框 2"/>
          <p:cNvSpPr txBox="1"/>
          <p:nvPr/>
        </p:nvSpPr>
        <p:spPr>
          <a:xfrm>
            <a:off x="458788" y="415925"/>
            <a:ext cx="8228012" cy="17541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6000">
                <a:latin typeface="华文新魏" panose="02010800040101010101" charset="-122"/>
                <a:ea typeface="华文新魏" panose="02010800040101010101" charset="-122"/>
              </a:rPr>
              <a:t>“</a:t>
            </a:r>
            <a:r>
              <a:rPr lang="zh-CN" altLang="zh-CN" sz="6000">
                <a:latin typeface="华文新魏" panose="02010800040101010101" charset="-122"/>
                <a:ea typeface="华文新魏" panose="02010800040101010101" charset="-122"/>
              </a:rPr>
              <a:t>人之初，性本善。</a:t>
            </a:r>
            <a:r>
              <a:rPr lang="en-US" altLang="zh-CN" sz="6000">
                <a:latin typeface="华文新魏" panose="02010800040101010101" charset="-122"/>
                <a:ea typeface="华文新魏" panose="02010800040101010101" charset="-122"/>
              </a:rPr>
              <a:t>”</a:t>
            </a:r>
            <a:endParaRPr lang="en-US" altLang="zh-CN" sz="5400">
              <a:latin typeface="华文新魏" panose="02010800040101010101" charset="-122"/>
              <a:ea typeface="华文新魏" panose="02010800040101010101" charset="-122"/>
            </a:endParaRPr>
          </a:p>
          <a:p>
            <a:pPr algn="r"/>
            <a:endParaRPr lang="zh-CN" altLang="en-US" sz="48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Rectangle 4"/>
          <p:cNvSpPr/>
          <p:nvPr/>
        </p:nvSpPr>
        <p:spPr>
          <a:xfrm>
            <a:off x="942975" y="1449388"/>
            <a:ext cx="236538" cy="10636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100" b="1" dirty="0">
                <a:solidFill>
                  <a:srgbClr val="EF7509"/>
                </a:solidFill>
                <a:latin typeface="Calibri" panose="020F0502020204030204" pitchFamily="34" charset="0"/>
              </a:rPr>
              <a:t>品析语言</a:t>
            </a:r>
            <a:endParaRPr lang="zh-CN" altLang="en-US" sz="100" b="1" dirty="0">
              <a:solidFill>
                <a:srgbClr val="EF7509"/>
              </a:solidFill>
              <a:latin typeface="Calibri" panose="020F0502020204030204" pitchFamily="34" charset="0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300038" y="2590800"/>
            <a:ext cx="8467725" cy="2900363"/>
          </a:xfrm>
          <a:prstGeom prst="roundRect">
            <a:avLst/>
          </a:prstGeom>
          <a:noFill/>
          <a:ln w="38100">
            <a:solidFill>
              <a:srgbClr val="00B050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315" name="文本框 1"/>
          <p:cNvSpPr txBox="1"/>
          <p:nvPr/>
        </p:nvSpPr>
        <p:spPr>
          <a:xfrm>
            <a:off x="338138" y="963613"/>
            <a:ext cx="8467725" cy="16922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buFont typeface="Arial" panose="020B0604020202020204" pitchFamily="34" charset="0"/>
            </a:pPr>
            <a:r>
              <a:rPr lang="zh-CN" altLang="en-US" sz="4000" b="1">
                <a:latin typeface="仿宋" panose="02010609060101010101" charset="-122"/>
                <a:ea typeface="仿宋" panose="02010609060101010101" charset="-122"/>
              </a:rPr>
              <a:t>精读</a:t>
            </a:r>
            <a:r>
              <a:rPr lang="en-US" altLang="zh-CN" sz="4000" b="1">
                <a:latin typeface="仿宋" panose="02010609060101010101" charset="-122"/>
                <a:ea typeface="仿宋" panose="02010609060101010101" charset="-122"/>
              </a:rPr>
              <a:t>“</a:t>
            </a:r>
            <a:r>
              <a:rPr lang="zh-CN" altLang="en-US" sz="4000" b="1">
                <a:latin typeface="仿宋" panose="02010609060101010101" charset="-122"/>
                <a:ea typeface="仿宋" panose="02010609060101010101" charset="-122"/>
              </a:rPr>
              <a:t>送鸡蛋香油</a:t>
            </a:r>
            <a:r>
              <a:rPr lang="en-US" altLang="zh-CN" sz="4000" b="1">
                <a:latin typeface="仿宋" panose="02010609060101010101" charset="-122"/>
                <a:ea typeface="仿宋" panose="02010609060101010101" charset="-122"/>
              </a:rPr>
              <a:t>”</a:t>
            </a:r>
            <a:r>
              <a:rPr lang="zh-CN" altLang="en-US" sz="4000" b="1">
                <a:latin typeface="仿宋" panose="02010609060101010101" charset="-122"/>
                <a:ea typeface="仿宋" panose="02010609060101010101" charset="-122"/>
              </a:rPr>
              <a:t>片段（</a:t>
            </a:r>
            <a:r>
              <a:rPr lang="en-US" altLang="zh-CN" sz="4000" b="1">
                <a:latin typeface="仿宋" panose="02010609060101010101" charset="-122"/>
                <a:ea typeface="仿宋" panose="02010609060101010101" charset="-122"/>
              </a:rPr>
              <a:t>8-16</a:t>
            </a:r>
            <a:r>
              <a:rPr lang="zh-CN" altLang="en-US" sz="4000" b="1">
                <a:latin typeface="仿宋" panose="02010609060101010101" charset="-122"/>
                <a:ea typeface="仿宋" panose="02010609060101010101" charset="-122"/>
              </a:rPr>
              <a:t>段），品味细节。</a:t>
            </a:r>
            <a:endParaRPr lang="zh-CN" altLang="en-US" sz="2400">
              <a:latin typeface="Arial" panose="020B0604020202020204" pitchFamily="34" charset="0"/>
            </a:endParaRPr>
          </a:p>
          <a:p>
            <a:pPr>
              <a:buFont typeface="Arial" panose="020B0604020202020204" pitchFamily="34" charset="0"/>
            </a:pP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" name="文本框 3"/>
          <p:cNvSpPr txBox="1"/>
          <p:nvPr/>
        </p:nvSpPr>
        <p:spPr>
          <a:xfrm>
            <a:off x="496888" y="3141663"/>
            <a:ext cx="5934075" cy="20300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en-US" altLang="zh-CN" sz="2250" b="1" noProof="1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</a:t>
            </a:r>
            <a:r>
              <a:rPr lang="zh-CN" altLang="en-US" sz="2800" b="1" noProof="1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（</a:t>
            </a:r>
            <a:r>
              <a:rPr lang="en-US" altLang="zh-CN" sz="2800" b="1" noProof="1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</a:t>
            </a:r>
            <a:r>
              <a:rPr lang="zh-CN" altLang="en-US" sz="2800" b="1" noProof="1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）</a:t>
            </a:r>
            <a:r>
              <a:rPr lang="en-US" altLang="zh-CN" sz="2800" b="1" noProof="1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“</a:t>
            </a:r>
            <a:r>
              <a:rPr lang="zh-CN" altLang="en-US" sz="2800" b="1" noProof="1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有一天，我在家听到打门，开门看见老王</a:t>
            </a:r>
            <a:r>
              <a:rPr lang="zh-CN" altLang="en-US" sz="2800" b="1" noProof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直僵僵</a:t>
            </a:r>
            <a:r>
              <a:rPr lang="zh-CN" altLang="en-US" sz="2800" b="1" noProof="1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地</a:t>
            </a:r>
            <a:r>
              <a:rPr lang="zh-CN" altLang="en-US" sz="2800" b="1" noProof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镶嵌</a:t>
            </a:r>
            <a:r>
              <a:rPr lang="zh-CN" altLang="en-US" sz="2800" b="1" noProof="1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在门框里。</a:t>
            </a:r>
            <a:r>
              <a:rPr lang="en-US" altLang="zh-CN" sz="2800" b="1" noProof="1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”</a:t>
            </a:r>
            <a:endParaRPr lang="en-US" altLang="zh-CN" sz="2800" b="1" noProof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9036" name="云形标注 2"/>
          <p:cNvSpPr/>
          <p:nvPr/>
        </p:nvSpPr>
        <p:spPr>
          <a:xfrm>
            <a:off x="5147628" y="4653280"/>
            <a:ext cx="3719512" cy="1466850"/>
          </a:xfrm>
          <a:prstGeom prst="cloudCallout">
            <a:avLst>
              <a:gd name="adj1" fmla="val -106454"/>
              <a:gd name="adj2" fmla="val -26301"/>
            </a:avLst>
          </a:prstGeom>
          <a:solidFill>
            <a:srgbClr val="8CC5B1"/>
          </a:solidFill>
          <a:ln w="25400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p>
            <a:pPr algn="ctr">
              <a:buFont typeface="Arial" panose="020B0604020202020204" pitchFamily="34" charset="0"/>
            </a:pPr>
            <a:r>
              <a:rPr lang="en-US" altLang="en-US" sz="2100" b="1" dirty="0">
                <a:solidFill>
                  <a:srgbClr val="FF0000"/>
                </a:solidFill>
                <a:latin typeface="宋体" panose="02010600030101010101" pitchFamily="2" charset="-122"/>
              </a:rPr>
              <a:t>动作描写</a:t>
            </a:r>
            <a:r>
              <a:rPr lang="en-US" altLang="en-US" sz="2100" b="1" dirty="0">
                <a:solidFill>
                  <a:srgbClr val="000000"/>
                </a:solidFill>
                <a:latin typeface="宋体" panose="02010600030101010101" pitchFamily="2" charset="-122"/>
              </a:rPr>
              <a:t>，老王最后一次登门时身体虚弱，行动不便。</a:t>
            </a:r>
            <a:endParaRPr lang="en-US" altLang="en-US" sz="21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90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90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9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9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9036" grpId="0" bldLvl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Rectangle 4"/>
          <p:cNvSpPr/>
          <p:nvPr/>
        </p:nvSpPr>
        <p:spPr>
          <a:xfrm>
            <a:off x="942975" y="1449388"/>
            <a:ext cx="236538" cy="1063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100" b="1" dirty="0">
                <a:solidFill>
                  <a:srgbClr val="EF7509"/>
                </a:solidFill>
                <a:latin typeface="Calibri" panose="020F0502020204030204" pitchFamily="34" charset="0"/>
              </a:rPr>
              <a:t>品析语言</a:t>
            </a:r>
            <a:endParaRPr lang="zh-CN" altLang="en-US" sz="100" b="1" dirty="0">
              <a:solidFill>
                <a:srgbClr val="EF7509"/>
              </a:solidFill>
              <a:latin typeface="Calibri" panose="020F0502020204030204" pitchFamily="34" charset="0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836613" y="2219325"/>
            <a:ext cx="7513638" cy="2971800"/>
          </a:xfrm>
          <a:prstGeom prst="roundRect">
            <a:avLst/>
          </a:prstGeom>
          <a:noFill/>
          <a:ln w="38100">
            <a:solidFill>
              <a:srgbClr val="00B050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0055" name="文本框 3"/>
          <p:cNvSpPr txBox="1"/>
          <p:nvPr/>
        </p:nvSpPr>
        <p:spPr>
          <a:xfrm>
            <a:off x="1077595" y="1988820"/>
            <a:ext cx="6678930" cy="141414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en-US" altLang="zh-CN" sz="2250" b="1" noProof="1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宋体" panose="02010600030101010101" pitchFamily="2" charset="-122"/>
              </a:rPr>
              <a:t>    </a:t>
            </a:r>
            <a:r>
              <a:rPr lang="zh-CN" altLang="en-US" sz="2250" b="1" noProof="1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宋体" panose="02010600030101010101" pitchFamily="2" charset="-122"/>
              </a:rPr>
              <a:t>（</a:t>
            </a:r>
            <a:r>
              <a:rPr lang="en-US" altLang="zh-CN" sz="2800" b="1" noProof="1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宋体" panose="02010600030101010101" pitchFamily="2" charset="-122"/>
              </a:rPr>
              <a:t>2</a:t>
            </a:r>
            <a:r>
              <a:rPr lang="zh-CN" altLang="en-US" sz="2800" b="1" noProof="1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宋体" panose="02010600030101010101" pitchFamily="2" charset="-122"/>
              </a:rPr>
              <a:t>）</a:t>
            </a:r>
            <a:r>
              <a:rPr lang="en-US" altLang="zh-CN" sz="2800" b="1" noProof="1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宋体" panose="02010600030101010101" pitchFamily="2" charset="-122"/>
              </a:rPr>
              <a:t>“</a:t>
            </a:r>
            <a:r>
              <a:rPr lang="zh-CN" altLang="en-US" sz="2800" b="1" noProof="1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宋体" panose="02010600030101010101" pitchFamily="2" charset="-122"/>
              </a:rPr>
              <a:t>他面如死灰，两只眼上都结着一层翳，</a:t>
            </a:r>
            <a:r>
              <a:rPr lang="zh-CN" altLang="zh-CN" sz="2800" b="1" noProof="1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宋体" panose="02010600030101010101" pitchFamily="2" charset="-122"/>
              </a:rPr>
              <a:t>分不清哪一只瞎，哪一只不瞎。</a:t>
            </a:r>
            <a:r>
              <a:rPr lang="en-US" altLang="zh-CN" sz="2800" b="1" noProof="1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宋体" panose="02010600030101010101" pitchFamily="2" charset="-122"/>
              </a:rPr>
              <a:t>”</a:t>
            </a:r>
            <a:endParaRPr lang="en-US" altLang="zh-CN" sz="2800" b="1" noProof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7655" name="文本框 27654"/>
          <p:cNvSpPr txBox="1"/>
          <p:nvPr/>
        </p:nvSpPr>
        <p:spPr>
          <a:xfrm>
            <a:off x="1115695" y="3160713"/>
            <a:ext cx="6124575" cy="20300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sz="2250" b="1" noProof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</a:t>
            </a:r>
            <a:r>
              <a:rPr lang="zh-CN" altLang="zh-CN" sz="2800" b="1" noProof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肖像描写</a:t>
            </a:r>
            <a:r>
              <a:rPr lang="zh-CN" altLang="zh-CN" sz="2800" b="1" noProof="1" dirty="0"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，</a:t>
            </a:r>
            <a:r>
              <a:rPr lang="zh-CN" altLang="zh-CN" sz="2800" b="1" noProof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形象而贴切地写出老王的眼病已经很严重了，可他还要登门给“我”送物品，令人感动。</a:t>
            </a:r>
            <a:endParaRPr lang="zh-CN" altLang="zh-CN" sz="2800" b="1" noProof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14341" name="组合 3"/>
          <p:cNvGrpSpPr/>
          <p:nvPr/>
        </p:nvGrpSpPr>
        <p:grpSpPr>
          <a:xfrm>
            <a:off x="6824663" y="1720850"/>
            <a:ext cx="1546225" cy="3606800"/>
            <a:chOff x="8576" y="-780"/>
            <a:chExt cx="4934" cy="7573"/>
          </a:xfrm>
        </p:grpSpPr>
        <p:pic>
          <p:nvPicPr>
            <p:cNvPr id="14342" name="图片 4"/>
            <p:cNvPicPr>
              <a:picLocks noChangeAspect="1"/>
            </p:cNvPicPr>
            <p:nvPr/>
          </p:nvPicPr>
          <p:blipFill>
            <a:blip r:embed="rId1"/>
            <a:srcRect r="47040"/>
            <a:stretch>
              <a:fillRect/>
            </a:stretch>
          </p:blipFill>
          <p:spPr>
            <a:xfrm rot="6526139">
              <a:off x="7459" y="337"/>
              <a:ext cx="7168" cy="493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4343" name="图片 29"/>
            <p:cNvPicPr>
              <a:picLocks noChangeAspect="1"/>
            </p:cNvPicPr>
            <p:nvPr/>
          </p:nvPicPr>
          <p:blipFill>
            <a:blip r:embed="rId2"/>
            <a:srcRect t="53709" r="66887"/>
            <a:stretch>
              <a:fillRect/>
            </a:stretch>
          </p:blipFill>
          <p:spPr>
            <a:xfrm flipH="1">
              <a:off x="10879" y="5617"/>
              <a:ext cx="1566" cy="1177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0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0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0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0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055" grpId="0"/>
      <p:bldP spid="27655" grpId="0" bldLvl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5361" name="组合 3"/>
          <p:cNvGrpSpPr/>
          <p:nvPr/>
        </p:nvGrpSpPr>
        <p:grpSpPr>
          <a:xfrm>
            <a:off x="6923088" y="1773238"/>
            <a:ext cx="1546225" cy="3606800"/>
            <a:chOff x="8576" y="-780"/>
            <a:chExt cx="4934" cy="7573"/>
          </a:xfrm>
        </p:grpSpPr>
        <p:pic>
          <p:nvPicPr>
            <p:cNvPr id="15362" name="图片 4"/>
            <p:cNvPicPr>
              <a:picLocks noChangeAspect="1"/>
            </p:cNvPicPr>
            <p:nvPr/>
          </p:nvPicPr>
          <p:blipFill>
            <a:blip r:embed="rId1"/>
            <a:srcRect r="47040"/>
            <a:stretch>
              <a:fillRect/>
            </a:stretch>
          </p:blipFill>
          <p:spPr>
            <a:xfrm rot="6526139">
              <a:off x="7459" y="337"/>
              <a:ext cx="7168" cy="493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5363" name="图片 29"/>
            <p:cNvPicPr>
              <a:picLocks noChangeAspect="1"/>
            </p:cNvPicPr>
            <p:nvPr/>
          </p:nvPicPr>
          <p:blipFill>
            <a:blip r:embed="rId2"/>
            <a:srcRect t="53709" r="66887"/>
            <a:stretch>
              <a:fillRect/>
            </a:stretch>
          </p:blipFill>
          <p:spPr>
            <a:xfrm flipH="1">
              <a:off x="10879" y="5617"/>
              <a:ext cx="1566" cy="117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5364" name="Rectangle 4"/>
          <p:cNvSpPr/>
          <p:nvPr/>
        </p:nvSpPr>
        <p:spPr>
          <a:xfrm>
            <a:off x="942975" y="1449388"/>
            <a:ext cx="236538" cy="1063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100" b="1" dirty="0">
                <a:solidFill>
                  <a:srgbClr val="EF7509"/>
                </a:solidFill>
                <a:latin typeface="Calibri" panose="020F0502020204030204" pitchFamily="34" charset="0"/>
              </a:rPr>
              <a:t>品析语言</a:t>
            </a:r>
            <a:endParaRPr lang="zh-CN" altLang="en-US" sz="100" b="1" dirty="0">
              <a:solidFill>
                <a:srgbClr val="EF7509"/>
              </a:solidFill>
              <a:latin typeface="Calibri" panose="020F0502020204030204" pitchFamily="34" charset="0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311150" y="2219325"/>
            <a:ext cx="8370888" cy="3294063"/>
          </a:xfrm>
          <a:prstGeom prst="roundRect">
            <a:avLst/>
          </a:prstGeom>
          <a:noFill/>
          <a:ln w="38100">
            <a:solidFill>
              <a:srgbClr val="00B050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1080" name="文本框 3"/>
          <p:cNvSpPr txBox="1"/>
          <p:nvPr/>
        </p:nvSpPr>
        <p:spPr>
          <a:xfrm>
            <a:off x="539433" y="2277110"/>
            <a:ext cx="8067675" cy="1753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en-US" altLang="zh-CN" sz="2250" b="1" noProof="1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宋体" panose="02010600030101010101" pitchFamily="2" charset="-122"/>
              </a:rPr>
              <a:t>    </a:t>
            </a:r>
            <a:r>
              <a:rPr lang="zh-CN" altLang="en-US" sz="2400" b="1" noProof="1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宋体" panose="02010600030101010101" pitchFamily="2" charset="-122"/>
              </a:rPr>
              <a:t>（</a:t>
            </a:r>
            <a:r>
              <a:rPr lang="en-US" altLang="zh-CN" sz="2400" b="1" noProof="1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宋体" panose="02010600030101010101" pitchFamily="2" charset="-122"/>
              </a:rPr>
              <a:t>3</a:t>
            </a:r>
            <a:r>
              <a:rPr lang="zh-CN" altLang="en-US" sz="2400" b="1" noProof="1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宋体" panose="02010600030101010101" pitchFamily="2" charset="-122"/>
              </a:rPr>
              <a:t>）</a:t>
            </a:r>
            <a:r>
              <a:rPr lang="en-US" altLang="zh-CN" sz="2400" b="1" noProof="1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宋体" panose="02010600030101010101" pitchFamily="2" charset="-122"/>
              </a:rPr>
              <a:t>“他简直像棺材里倒出来的</a:t>
            </a:r>
            <a:r>
              <a:rPr lang="zh-CN" altLang="en-US" sz="2400" b="1" noProof="1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宋体" panose="02010600030101010101" pitchFamily="2" charset="-122"/>
              </a:rPr>
              <a:t>，就像我想象里的僵尸，骷髅上绷着一层枯黄的干皮，打上一棍就会散成一堆白骨。</a:t>
            </a:r>
            <a:r>
              <a:rPr lang="en-US" altLang="zh-CN" sz="2400" b="1" noProof="1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宋体" panose="02010600030101010101" pitchFamily="2" charset="-122"/>
              </a:rPr>
              <a:t>”</a:t>
            </a:r>
            <a:endParaRPr lang="en-US" altLang="zh-CN" sz="2400" b="1" noProof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7655" name="文本框 27654"/>
          <p:cNvSpPr txBox="1"/>
          <p:nvPr/>
        </p:nvSpPr>
        <p:spPr>
          <a:xfrm>
            <a:off x="1691640" y="3789045"/>
            <a:ext cx="5976938" cy="16494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sz="2250" b="1" noProof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</a:t>
            </a:r>
            <a:r>
              <a:rPr lang="zh-CN" altLang="zh-CN" sz="2250" b="1" noProof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肖像描写、比喻，</a:t>
            </a:r>
            <a:r>
              <a:rPr lang="zh-CN" altLang="zh-CN" sz="2250" b="1" noProof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老王因病痛的折磨而变得外表干瘦、恐怖的特点，更加突出老王知恩图报的善良品行。</a:t>
            </a:r>
            <a:endParaRPr lang="zh-CN" altLang="zh-CN" sz="2250" b="1" noProof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10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10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1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1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080" grpId="0"/>
      <p:bldP spid="27655" grpId="0" bldLvl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6385" name="组合 3"/>
          <p:cNvGrpSpPr/>
          <p:nvPr/>
        </p:nvGrpSpPr>
        <p:grpSpPr>
          <a:xfrm>
            <a:off x="6923088" y="1773238"/>
            <a:ext cx="1546225" cy="3606800"/>
            <a:chOff x="8576" y="-780"/>
            <a:chExt cx="4934" cy="7573"/>
          </a:xfrm>
        </p:grpSpPr>
        <p:pic>
          <p:nvPicPr>
            <p:cNvPr id="16386" name="图片 4"/>
            <p:cNvPicPr>
              <a:picLocks noChangeAspect="1"/>
            </p:cNvPicPr>
            <p:nvPr/>
          </p:nvPicPr>
          <p:blipFill>
            <a:blip r:embed="rId1"/>
            <a:srcRect r="47040"/>
            <a:stretch>
              <a:fillRect/>
            </a:stretch>
          </p:blipFill>
          <p:spPr>
            <a:xfrm rot="6526139">
              <a:off x="7459" y="337"/>
              <a:ext cx="7168" cy="493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6387" name="图片 29"/>
            <p:cNvPicPr>
              <a:picLocks noChangeAspect="1"/>
            </p:cNvPicPr>
            <p:nvPr/>
          </p:nvPicPr>
          <p:blipFill>
            <a:blip r:embed="rId2"/>
            <a:srcRect t="53709" r="66887"/>
            <a:stretch>
              <a:fillRect/>
            </a:stretch>
          </p:blipFill>
          <p:spPr>
            <a:xfrm flipH="1">
              <a:off x="10879" y="5617"/>
              <a:ext cx="1566" cy="117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4" name="圆角矩形 3"/>
          <p:cNvSpPr/>
          <p:nvPr/>
        </p:nvSpPr>
        <p:spPr>
          <a:xfrm>
            <a:off x="312738" y="2371725"/>
            <a:ext cx="8534400" cy="2981325"/>
          </a:xfrm>
          <a:prstGeom prst="roundRect">
            <a:avLst/>
          </a:prstGeom>
          <a:noFill/>
          <a:ln w="38100">
            <a:solidFill>
              <a:srgbClr val="00B050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2103" name="文本框 3"/>
          <p:cNvSpPr txBox="1"/>
          <p:nvPr/>
        </p:nvSpPr>
        <p:spPr>
          <a:xfrm>
            <a:off x="454025" y="2259013"/>
            <a:ext cx="7886700" cy="16494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en-US" altLang="zh-CN" sz="2250" b="1" noProof="1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宋体" panose="02010600030101010101" pitchFamily="2" charset="-122"/>
              </a:rPr>
              <a:t>    </a:t>
            </a:r>
            <a:r>
              <a:rPr lang="zh-CN" altLang="en-US" sz="2250" b="1" noProof="1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宋体" panose="02010600030101010101" pitchFamily="2" charset="-122"/>
              </a:rPr>
              <a:t>（</a:t>
            </a:r>
            <a:r>
              <a:rPr lang="en-US" altLang="zh-CN" sz="2250" b="1" noProof="1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宋体" panose="02010600030101010101" pitchFamily="2" charset="-122"/>
              </a:rPr>
              <a:t>4</a:t>
            </a:r>
            <a:r>
              <a:rPr lang="zh-CN" altLang="en-US" sz="2250" b="1" noProof="1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宋体" panose="02010600030101010101" pitchFamily="2" charset="-122"/>
              </a:rPr>
              <a:t>）</a:t>
            </a:r>
            <a:r>
              <a:rPr lang="en-US" altLang="zh-CN" sz="2250" b="1" noProof="1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宋体" panose="02010600030101010101" pitchFamily="2" charset="-122"/>
              </a:rPr>
              <a:t>“</a:t>
            </a:r>
            <a:r>
              <a:rPr lang="zh-CN" altLang="zh-CN" sz="2250" b="1" noProof="1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宋体" panose="02010600030101010101" pitchFamily="2" charset="-122"/>
              </a:rPr>
              <a:t>他</a:t>
            </a:r>
            <a:r>
              <a:rPr lang="en-US" altLang="zh-CN" sz="2250" b="1" noProof="1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‘</a:t>
            </a:r>
            <a:r>
              <a:rPr lang="zh-CN" altLang="en-US" sz="2250" b="1" noProof="1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宋体" panose="02010600030101010101" pitchFamily="2" charset="-122"/>
              </a:rPr>
              <a:t>嗯</a:t>
            </a:r>
            <a:r>
              <a:rPr lang="en-US" altLang="zh-CN" sz="2250" b="1" noProof="1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’</a:t>
            </a:r>
            <a:r>
              <a:rPr lang="zh-CN" altLang="zh-CN" sz="2250" b="1" noProof="1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宋体" panose="02010600030101010101" pitchFamily="2" charset="-122"/>
              </a:rPr>
              <a:t>了一声，直着脚往里走</a:t>
            </a:r>
            <a:r>
              <a:rPr lang="en-US" altLang="zh-CN" sz="2250" b="1" noProof="1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宋体" panose="02010600030101010101" pitchFamily="2" charset="-122"/>
              </a:rPr>
              <a:t>”“他一手拿着布，一手攥着钱，滞笨地转过身子”“直着脚一级一级下楼去”</a:t>
            </a:r>
            <a:endParaRPr lang="en-US" altLang="zh-CN" sz="2250" b="1" noProof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32107" name="文本框 27654"/>
          <p:cNvSpPr txBox="1"/>
          <p:nvPr/>
        </p:nvSpPr>
        <p:spPr>
          <a:xfrm>
            <a:off x="522288" y="3683000"/>
            <a:ext cx="7123113" cy="182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sz="2250" b="1" noProof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</a:t>
            </a:r>
            <a:r>
              <a:rPr lang="zh-CN" altLang="en-US" sz="2250" b="1" noProof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动作</a:t>
            </a:r>
            <a:r>
              <a:rPr lang="zh-CN" altLang="zh-CN" sz="2250" b="1" noProof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描写，</a:t>
            </a:r>
            <a:r>
              <a:rPr lang="zh-CN" altLang="zh-CN" sz="2250" b="1" noProof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强调老王临终前的形象，表现他生活上的苦境和人性上的善良。</a:t>
            </a:r>
            <a:r>
              <a:rPr lang="zh-CN" altLang="en-US" sz="2250" b="1" noProof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也为第二天老王去世埋下伏笔。</a:t>
            </a:r>
            <a:endParaRPr lang="zh-CN" altLang="en-US" sz="2250" b="1" noProof="1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</a:pPr>
            <a:endParaRPr lang="zh-CN" altLang="zh-CN" sz="2250" b="1" noProof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2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2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2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2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32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103" grpId="0"/>
      <p:bldP spid="132107" grpId="0" bldLvl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Rectangle 4"/>
          <p:cNvSpPr/>
          <p:nvPr/>
        </p:nvSpPr>
        <p:spPr>
          <a:xfrm>
            <a:off x="942975" y="1449388"/>
            <a:ext cx="236538" cy="1063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100" b="1" dirty="0">
                <a:solidFill>
                  <a:srgbClr val="EF7509"/>
                </a:solidFill>
                <a:latin typeface="Calibri" panose="020F0502020204030204" pitchFamily="34" charset="0"/>
              </a:rPr>
              <a:t>品析语言</a:t>
            </a:r>
            <a:endParaRPr lang="zh-CN" altLang="en-US" sz="100" b="1" dirty="0">
              <a:solidFill>
                <a:srgbClr val="EF7509"/>
              </a:solidFill>
              <a:latin typeface="Calibri" panose="020F0502020204030204" pitchFamily="34" charset="0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782638" y="1962150"/>
            <a:ext cx="7813675" cy="3529013"/>
          </a:xfrm>
          <a:prstGeom prst="roundRect">
            <a:avLst/>
          </a:prstGeom>
          <a:noFill/>
          <a:ln w="38100">
            <a:solidFill>
              <a:srgbClr val="00B050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文本框 3"/>
          <p:cNvSpPr txBox="1"/>
          <p:nvPr/>
        </p:nvSpPr>
        <p:spPr>
          <a:xfrm>
            <a:off x="1273175" y="2133600"/>
            <a:ext cx="6010275" cy="1130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en-US" altLang="zh-CN" sz="2250" b="1" noProof="1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宋体" panose="02010600030101010101" pitchFamily="2" charset="-122"/>
              </a:rPr>
              <a:t>    </a:t>
            </a:r>
            <a:r>
              <a:rPr lang="zh-CN" altLang="en-US" sz="2250" b="1" noProof="1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宋体" panose="02010600030101010101" pitchFamily="2" charset="-122"/>
              </a:rPr>
              <a:t>（</a:t>
            </a:r>
            <a:r>
              <a:rPr lang="en-US" altLang="zh-CN" sz="2250" b="1" noProof="1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宋体" panose="02010600030101010101" pitchFamily="2" charset="-122"/>
              </a:rPr>
              <a:t>5</a:t>
            </a:r>
            <a:r>
              <a:rPr lang="zh-CN" altLang="en-US" sz="2250" b="1" noProof="1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宋体" panose="02010600030101010101" pitchFamily="2" charset="-122"/>
              </a:rPr>
              <a:t>）</a:t>
            </a:r>
            <a:r>
              <a:rPr lang="en-US" altLang="zh-CN" sz="2250" b="1" noProof="1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宋体" panose="02010600030101010101" pitchFamily="2" charset="-122"/>
              </a:rPr>
              <a:t>“</a:t>
            </a:r>
            <a:r>
              <a:rPr lang="zh-CN" altLang="zh-CN" sz="2250" b="1" noProof="1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宋体" panose="02010600030101010101" pitchFamily="2" charset="-122"/>
              </a:rPr>
              <a:t>他只说：</a:t>
            </a:r>
            <a:r>
              <a:rPr lang="en-US" altLang="zh-CN" sz="2250" b="1" noProof="1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‘</a:t>
            </a:r>
            <a:r>
              <a:rPr lang="zh-CN" altLang="zh-CN" sz="2250" b="1" noProof="1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宋体" panose="02010600030101010101" pitchFamily="2" charset="-122"/>
              </a:rPr>
              <a:t>我不吃。</a:t>
            </a:r>
            <a:r>
              <a:rPr lang="en-US" altLang="zh-CN" sz="2250" b="1" noProof="1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’……他赶忙止住我说：‘我不是要钱。’”</a:t>
            </a:r>
            <a:endParaRPr lang="en-US" altLang="zh-CN" sz="2250" b="1" noProof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655" name="文本框 27654"/>
          <p:cNvSpPr txBox="1"/>
          <p:nvPr/>
        </p:nvSpPr>
        <p:spPr>
          <a:xfrm>
            <a:off x="1357313" y="3740150"/>
            <a:ext cx="5975350" cy="1128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sz="2250" b="1" noProof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</a:t>
            </a:r>
            <a:r>
              <a:rPr lang="zh-CN" altLang="en-US" sz="2250" b="1" noProof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语言</a:t>
            </a:r>
            <a:r>
              <a:rPr lang="zh-CN" altLang="zh-CN" sz="2250" b="1" noProof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描写，</a:t>
            </a:r>
            <a:r>
              <a:rPr lang="zh-CN" altLang="zh-CN" sz="2250" b="1" noProof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表现老王对好心人的真情和敬重，他是一个极为老实、坦诚的人。</a:t>
            </a:r>
            <a:endParaRPr lang="zh-CN" altLang="zh-CN" sz="2250" b="1" noProof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17413" name="组合 3"/>
          <p:cNvGrpSpPr/>
          <p:nvPr/>
        </p:nvGrpSpPr>
        <p:grpSpPr>
          <a:xfrm>
            <a:off x="6923088" y="1773238"/>
            <a:ext cx="1546225" cy="3606800"/>
            <a:chOff x="8576" y="-780"/>
            <a:chExt cx="4934" cy="7573"/>
          </a:xfrm>
        </p:grpSpPr>
        <p:pic>
          <p:nvPicPr>
            <p:cNvPr id="17414" name="图片 4"/>
            <p:cNvPicPr>
              <a:picLocks noChangeAspect="1"/>
            </p:cNvPicPr>
            <p:nvPr/>
          </p:nvPicPr>
          <p:blipFill>
            <a:blip r:embed="rId1"/>
            <a:srcRect r="47040"/>
            <a:stretch>
              <a:fillRect/>
            </a:stretch>
          </p:blipFill>
          <p:spPr>
            <a:xfrm rot="6526139">
              <a:off x="7459" y="337"/>
              <a:ext cx="7168" cy="493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7415" name="图片 29"/>
            <p:cNvPicPr>
              <a:picLocks noChangeAspect="1"/>
            </p:cNvPicPr>
            <p:nvPr/>
          </p:nvPicPr>
          <p:blipFill>
            <a:blip r:embed="rId2"/>
            <a:srcRect t="53709" r="66887"/>
            <a:stretch>
              <a:fillRect/>
            </a:stretch>
          </p:blipFill>
          <p:spPr>
            <a:xfrm flipH="1">
              <a:off x="10879" y="5617"/>
              <a:ext cx="1566" cy="1177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7655" grpId="0" bldLvl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2514" name="文本框 192513"/>
          <p:cNvSpPr txBox="1"/>
          <p:nvPr/>
        </p:nvSpPr>
        <p:spPr>
          <a:xfrm>
            <a:off x="46038" y="1284288"/>
            <a:ext cx="8988425" cy="9207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700" b="1" dirty="0">
                <a:latin typeface="Arial" panose="020B0604020202020204" pitchFamily="34" charset="0"/>
                <a:ea typeface="黑体" panose="02010609060101010101" pitchFamily="49" charset="-122"/>
              </a:rPr>
              <a:t>思考：与老王交往的作者一家是怎样的人？具体表现在哪些地方？</a:t>
            </a:r>
            <a:endParaRPr lang="zh-CN" altLang="en-US" sz="27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92515" name="文本框 192514"/>
          <p:cNvSpPr txBox="1"/>
          <p:nvPr/>
        </p:nvSpPr>
        <p:spPr>
          <a:xfrm>
            <a:off x="177800" y="2157413"/>
            <a:ext cx="8521700" cy="2514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100" b="1" dirty="0">
                <a:latin typeface="Arial" panose="020B0604020202020204" pitchFamily="34" charset="0"/>
              </a:rPr>
              <a:t>1</a:t>
            </a:r>
            <a:r>
              <a:rPr lang="zh-CN" altLang="en-US" sz="2100" b="1" dirty="0">
                <a:latin typeface="Arial" panose="020B0604020202020204" pitchFamily="34" charset="0"/>
              </a:rPr>
              <a:t>、照顾老王的生意，坐他车；</a:t>
            </a:r>
            <a:endParaRPr lang="zh-CN" altLang="en-US" sz="2100" b="1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100" b="1" dirty="0">
                <a:latin typeface="Arial" panose="020B0604020202020204" pitchFamily="34" charset="0"/>
              </a:rPr>
              <a:t>2</a:t>
            </a:r>
            <a:r>
              <a:rPr lang="zh-CN" altLang="en-US" sz="2100" b="1" dirty="0">
                <a:latin typeface="Arial" panose="020B0604020202020204" pitchFamily="34" charset="0"/>
              </a:rPr>
              <a:t>、她的女儿也如她一样善良，送老王大瓶鱼肝油，治好他的夜盲症。</a:t>
            </a:r>
            <a:endParaRPr lang="zh-CN" altLang="en-US" sz="2100" b="1" dirty="0">
              <a:latin typeface="Arial" panose="020B0604020202020204" pitchFamily="34" charset="0"/>
            </a:endParaRPr>
          </a:p>
          <a:p>
            <a:r>
              <a:rPr lang="en-US" altLang="zh-CN" sz="2100" b="1" dirty="0">
                <a:latin typeface="Arial" panose="020B0604020202020204" pitchFamily="34" charset="0"/>
              </a:rPr>
              <a:t>3</a:t>
            </a:r>
            <a:r>
              <a:rPr lang="zh-CN" altLang="en-US" sz="2100" b="1" dirty="0">
                <a:latin typeface="Arial" panose="020B0604020202020204" pitchFamily="34" charset="0"/>
              </a:rPr>
              <a:t>、老王送钱先生上医院不收钱，也付给他应得的报酬；</a:t>
            </a:r>
            <a:endParaRPr lang="zh-CN" altLang="en-US" sz="2100" b="1" dirty="0">
              <a:latin typeface="Arial" panose="020B0604020202020204" pitchFamily="34" charset="0"/>
            </a:endParaRPr>
          </a:p>
          <a:p>
            <a:r>
              <a:rPr lang="en-US" altLang="zh-CN" sz="2100" b="1" dirty="0">
                <a:latin typeface="Arial" panose="020B0604020202020204" pitchFamily="34" charset="0"/>
              </a:rPr>
              <a:t>4</a:t>
            </a:r>
            <a:r>
              <a:rPr lang="zh-CN" altLang="en-US" sz="2100" b="1" dirty="0">
                <a:latin typeface="Arial" panose="020B0604020202020204" pitchFamily="34" charset="0"/>
              </a:rPr>
              <a:t>、关心老王的生计：三轮车改装后，生意不好做，关切询问他是否能维持生活。</a:t>
            </a:r>
            <a:endParaRPr lang="zh-CN" altLang="en-US" sz="2100" b="1" dirty="0">
              <a:latin typeface="Arial" panose="020B0604020202020204" pitchFamily="34" charset="0"/>
            </a:endParaRPr>
          </a:p>
          <a:p>
            <a:r>
              <a:rPr lang="en-US" altLang="zh-CN" sz="2100" b="1" dirty="0">
                <a:latin typeface="Arial" panose="020B0604020202020204" pitchFamily="34" charset="0"/>
              </a:rPr>
              <a:t>5</a:t>
            </a:r>
            <a:r>
              <a:rPr lang="zh-CN" altLang="en-US" sz="2100" b="1" dirty="0">
                <a:latin typeface="Arial" panose="020B0604020202020204" pitchFamily="34" charset="0"/>
              </a:rPr>
              <a:t>、老王送来香油鸡蛋，不能让他白送，也给了钱；</a:t>
            </a:r>
            <a:endParaRPr lang="zh-CN" altLang="en-US" sz="2100" b="1" dirty="0">
              <a:latin typeface="Arial" panose="020B0604020202020204" pitchFamily="34" charset="0"/>
            </a:endParaRPr>
          </a:p>
          <a:p>
            <a:endParaRPr lang="zh-CN" altLang="en-US" sz="2100" b="1" dirty="0">
              <a:latin typeface="Arial" panose="020B0604020202020204" pitchFamily="34" charset="0"/>
            </a:endParaRPr>
          </a:p>
        </p:txBody>
      </p:sp>
      <p:sp>
        <p:nvSpPr>
          <p:cNvPr id="192516" name="爆炸形 1 192515"/>
          <p:cNvSpPr/>
          <p:nvPr/>
        </p:nvSpPr>
        <p:spPr>
          <a:xfrm>
            <a:off x="6223000" y="4313238"/>
            <a:ext cx="1584325" cy="1566863"/>
          </a:xfrm>
          <a:prstGeom prst="irregularSeal1">
            <a:avLst/>
          </a:prstGeom>
          <a:solidFill>
            <a:srgbClr val="FF99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 eaLnBrk="1" fontAlgn="base" hangingPunct="1"/>
            <a:r>
              <a:rPr lang="zh-CN" altLang="en-US" sz="4950" b="1" strike="noStrike" noProof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善良</a:t>
            </a:r>
            <a:endParaRPr lang="zh-CN" altLang="en-US" sz="4950" b="1" strike="noStrike" noProof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92518" name="任意多边形 192517"/>
          <p:cNvSpPr/>
          <p:nvPr/>
        </p:nvSpPr>
        <p:spPr>
          <a:xfrm>
            <a:off x="1439863" y="4367213"/>
            <a:ext cx="2079625" cy="1241425"/>
          </a:xfrm>
          <a:custGeom>
            <a:avLst/>
            <a:gdLst>
              <a:gd name="txL" fmla="*/ 0 w 21600"/>
              <a:gd name="txT" fmla="*/ 0 h 21600"/>
              <a:gd name="txR" fmla="*/ 21600 w 21600"/>
              <a:gd name="txB" fmla="*/ 21600 h 21600"/>
            </a:gdLst>
            <a:ahLst/>
            <a:cxnLst>
              <a:cxn ang="0">
                <a:pos x="2080021" y="0"/>
              </a:cxn>
              <a:cxn ang="0">
                <a:pos x="0" y="827882"/>
              </a:cxn>
              <a:cxn ang="0">
                <a:pos x="2080021" y="1655763"/>
              </a:cxn>
              <a:cxn ang="0">
                <a:pos x="2773362" y="827882"/>
              </a:cxn>
            </a:cxnLst>
            <a:rect l="txL" t="txT" r="txR" b="txB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27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极富同情心</a:t>
            </a:r>
            <a:endParaRPr lang="zh-CN" altLang="en-US" sz="2700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7165" y="268603"/>
            <a:ext cx="3243580" cy="1014733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marR="0" algn="ctr" defTabSz="914400">
              <a:buClrTx/>
              <a:buSzTx/>
              <a:buFontTx/>
              <a:defRPr/>
            </a:pPr>
            <a:r>
              <a:rPr lang="zh-CN" altLang="en-US" sz="6000" b="1" noProof="1">
                <a:blipFill>
                  <a:blip r:embed="rId1"/>
                  <a:tile tx="-57150" ty="355600" algn="ctr"/>
                </a:blipFill>
                <a:effectLst>
                  <a:outerShdw blurRad="60007" dist="310007" dir="7680000" sy="30000" kx="1300200" algn="ctr" rotWithShape="0">
                    <a:srgbClr val="5B9BD5">
                      <a:alpha val="32000"/>
                      <a:lumMod val="50000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  <a:sym typeface="+mn-ea"/>
              </a:rPr>
              <a:t>善待老王</a:t>
            </a:r>
            <a:endParaRPr lang="zh-CN" altLang="en-US" sz="6000" b="1" noProof="1">
              <a:blipFill>
                <a:blip r:embed="rId1"/>
                <a:tile tx="-57150" ty="355600" algn="ctr"/>
              </a:blipFill>
              <a:effectLst>
                <a:outerShdw blurRad="60007" dist="310007" dir="7680000" sy="30000" kx="1300200" algn="ctr" rotWithShape="0">
                  <a:srgbClr val="5B9BD5">
                    <a:alpha val="32000"/>
                    <a:lumMod val="50000"/>
                  </a:srgbClr>
                </a:outerShdw>
              </a:effectLst>
              <a:latin typeface="楷体_GB2312" pitchFamily="49" charset="-122"/>
              <a:ea typeface="楷体_GB2312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2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2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5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2515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2515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5">
                                            <p:txEl>
                                              <p:charRg st="15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2515">
                                            <p:txEl>
                                              <p:charRg st="15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2515">
                                            <p:txEl>
                                              <p:charRg st="15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5">
                                            <p:txEl>
                                              <p:charRg st="47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2515">
                                            <p:txEl>
                                              <p:charRg st="47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2515">
                                            <p:txEl>
                                              <p:charRg st="47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5">
                                            <p:txEl>
                                              <p:charRg st="73" end="1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2000"/>
                                        <p:tgtEl>
                                          <p:spTgt spid="192515">
                                            <p:txEl>
                                              <p:charRg st="73" end="1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5">
                                            <p:txEl>
                                              <p:charRg st="110" end="1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2000"/>
                                        <p:tgtEl>
                                          <p:spTgt spid="192515">
                                            <p:txEl>
                                              <p:charRg st="110" end="1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2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2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2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2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2514" grpId="0"/>
      <p:bldP spid="192516" grpId="0" bldLvl="0" animBg="1"/>
      <p:bldP spid="19251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Text Box 4"/>
          <p:cNvSpPr txBox="1"/>
          <p:nvPr/>
        </p:nvSpPr>
        <p:spPr>
          <a:xfrm>
            <a:off x="1679575" y="4049713"/>
            <a:ext cx="309563" cy="1063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en-US" sz="100" dirty="0">
              <a:latin typeface="Calibri" panose="020F0502020204030204" pitchFamily="34" charset="0"/>
            </a:endParaRPr>
          </a:p>
        </p:txBody>
      </p:sp>
      <p:sp>
        <p:nvSpPr>
          <p:cNvPr id="23554" name="Rectangle 5"/>
          <p:cNvSpPr/>
          <p:nvPr/>
        </p:nvSpPr>
        <p:spPr>
          <a:xfrm>
            <a:off x="722313" y="1284288"/>
            <a:ext cx="236537" cy="1063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100" b="1" dirty="0">
                <a:solidFill>
                  <a:srgbClr val="0099CC"/>
                </a:solidFill>
                <a:latin typeface="Calibri" panose="020F0502020204030204" pitchFamily="34" charset="0"/>
              </a:rPr>
              <a:t>精读文本</a:t>
            </a:r>
            <a:endParaRPr lang="zh-CN" altLang="en-US" sz="100" dirty="0">
              <a:latin typeface="Calibri" panose="020F0502020204030204" pitchFamily="34" charset="0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539750" y="2057400"/>
            <a:ext cx="7783513" cy="3579813"/>
          </a:xfrm>
          <a:prstGeom prst="roundRect">
            <a:avLst/>
          </a:prstGeom>
          <a:noFill/>
          <a:ln w="38100">
            <a:solidFill>
              <a:srgbClr val="00B050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556" name="文本框 4"/>
          <p:cNvSpPr txBox="1"/>
          <p:nvPr/>
        </p:nvSpPr>
        <p:spPr>
          <a:xfrm>
            <a:off x="1127125" y="2341563"/>
            <a:ext cx="4465638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你从文中学到了什么？</a:t>
            </a:r>
            <a:endParaRPr lang="zh-CN" alt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2313" y="3395663"/>
            <a:ext cx="5883275" cy="1752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b="1">
                <a:solidFill>
                  <a:srgbClr val="FF33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en-US" sz="2400" b="1" dirty="0">
                <a:solidFill>
                  <a:srgbClr val="FF33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要做一个善良的人，自己活的也快乐；</a:t>
            </a:r>
            <a:r>
              <a:rPr lang="zh-CN" altLang="en-US" sz="2400" b="1" dirty="0">
                <a:solidFill>
                  <a:srgbClr val="FF33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要做一个有爱心，关心别人、尊重别人、帮助别人，并知恩图报。</a:t>
            </a:r>
            <a:endParaRPr lang="zh-CN" altLang="en-US" sz="2400" b="1" dirty="0">
              <a:solidFill>
                <a:srgbClr val="FF3300"/>
              </a:solidFill>
              <a:latin typeface="Arial" panose="020B0604020202020204" pitchFamily="34" charset="0"/>
              <a:sym typeface="宋体" panose="02010600030101010101" pitchFamily="2" charset="-122"/>
            </a:endParaRPr>
          </a:p>
        </p:txBody>
      </p:sp>
      <p:grpSp>
        <p:nvGrpSpPr>
          <p:cNvPr id="23558" name="组合 3"/>
          <p:cNvGrpSpPr/>
          <p:nvPr/>
        </p:nvGrpSpPr>
        <p:grpSpPr>
          <a:xfrm>
            <a:off x="6824663" y="1720850"/>
            <a:ext cx="1546225" cy="3606800"/>
            <a:chOff x="8576" y="-780"/>
            <a:chExt cx="4934" cy="7573"/>
          </a:xfrm>
        </p:grpSpPr>
        <p:pic>
          <p:nvPicPr>
            <p:cNvPr id="23559" name="图片 4"/>
            <p:cNvPicPr>
              <a:picLocks noChangeAspect="1"/>
            </p:cNvPicPr>
            <p:nvPr/>
          </p:nvPicPr>
          <p:blipFill>
            <a:blip r:embed="rId1"/>
            <a:srcRect r="47040"/>
            <a:stretch>
              <a:fillRect/>
            </a:stretch>
          </p:blipFill>
          <p:spPr>
            <a:xfrm rot="6526139">
              <a:off x="7459" y="337"/>
              <a:ext cx="7168" cy="493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3560" name="图片 29"/>
            <p:cNvPicPr>
              <a:picLocks noChangeAspect="1"/>
            </p:cNvPicPr>
            <p:nvPr/>
          </p:nvPicPr>
          <p:blipFill>
            <a:blip r:embed="rId2"/>
            <a:srcRect t="53709" r="66887"/>
            <a:stretch>
              <a:fillRect/>
            </a:stretch>
          </p:blipFill>
          <p:spPr>
            <a:xfrm flipH="1">
              <a:off x="10879" y="5617"/>
              <a:ext cx="1566" cy="1177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8" name="Rectangle 4"/>
          <p:cNvSpPr>
            <a:spLocks noChangeArrowheads="1"/>
          </p:cNvSpPr>
          <p:nvPr/>
        </p:nvSpPr>
        <p:spPr bwMode="auto">
          <a:xfrm>
            <a:off x="2808288" y="2287588"/>
            <a:ext cx="4238625" cy="3541713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914400" marR="0" lvl="2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50" b="1" i="0" u="none" strike="noStrike" kern="1200" cap="none" spc="0" normalizeH="0" baseline="0" noProof="0" smtClean="0">
                <a:ln>
                  <a:noFill/>
                </a:ln>
                <a:solidFill>
                  <a:srgbClr val="00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我们常常无法做伟大的事，但我们可以用伟大的爱去做些小事。</a:t>
            </a:r>
            <a:r>
              <a:rPr kumimoji="0" lang="zh-CN" altLang="en-US" sz="2700" b="0" i="0" u="none" strike="noStrike" kern="1200" cap="none" spc="0" normalizeH="0" baseline="0" noProof="0" smtClean="0">
                <a:ln>
                  <a:noFill/>
                </a:ln>
                <a:solidFill>
                  <a:srgbClr val="00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 </a:t>
            </a:r>
            <a:endParaRPr kumimoji="0" lang="zh-CN" altLang="en-US" sz="2700" b="0" i="0" u="none" strike="noStrike" kern="1200" cap="none" spc="0" normalizeH="0" baseline="0" noProof="0" smtClean="0">
              <a:ln>
                <a:noFill/>
              </a:ln>
              <a:solidFill>
                <a:srgbClr val="00FF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  <a:p>
            <a:pPr marL="914400" marR="0" lvl="2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000" b="0" i="0" u="none" strike="noStrike" kern="1200" cap="none" spc="0" normalizeH="0" baseline="0" noProof="0" smtClean="0">
              <a:ln>
                <a:noFill/>
              </a:ln>
              <a:solidFill>
                <a:srgbClr val="00FF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—</a:t>
            </a:r>
            <a:r>
              <a:rPr kumimoji="0" lang="zh-CN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诺贝尔和平奖得主特蕾莎修女</a:t>
            </a:r>
            <a:endParaRPr kumimoji="0" lang="zh-CN" altLang="en-US" sz="1800" b="1" i="0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493713" y="1897063"/>
            <a:ext cx="7256463" cy="3862388"/>
          </a:xfrm>
          <a:prstGeom prst="roundRect">
            <a:avLst/>
          </a:prstGeom>
          <a:noFill/>
          <a:ln w="38100">
            <a:solidFill>
              <a:srgbClr val="00B050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4579" name="Picture 5" descr="teresa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8700" y="2068513"/>
            <a:ext cx="1909763" cy="24812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501650" y="4572000"/>
            <a:ext cx="3429000" cy="1198563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5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</a:t>
            </a:r>
            <a:r>
              <a:rPr kumimoji="0" lang="zh-CN" altLang="en-US" sz="15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特蕾莎</a:t>
            </a:r>
            <a:r>
              <a:rPr kumimoji="0" lang="en-US" altLang="zh-CN" sz="15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(Mother Teresa)</a:t>
            </a:r>
            <a:endParaRPr kumimoji="0" lang="en-US" altLang="zh-CN" sz="1500" b="0" i="0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500" b="0" i="0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5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   [1910-1997]</a:t>
            </a:r>
            <a:endParaRPr kumimoji="0" lang="en-US" altLang="zh-CN" sz="1500" b="0" i="0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5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[</a:t>
            </a:r>
            <a:r>
              <a:rPr kumimoji="0" lang="zh-CN" altLang="en-US" sz="15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南斯拉夫</a:t>
            </a:r>
            <a:r>
              <a:rPr kumimoji="0" lang="en-US" altLang="zh-CN" sz="15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/</a:t>
            </a:r>
            <a:r>
              <a:rPr kumimoji="0" lang="zh-CN" altLang="en-US" sz="15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印度</a:t>
            </a:r>
            <a:r>
              <a:rPr kumimoji="0" lang="en-US" altLang="zh-CN" sz="15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]</a:t>
            </a:r>
            <a:r>
              <a:rPr kumimoji="0" lang="en-US" altLang="zh-CN" sz="3000" b="0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endParaRPr kumimoji="0" lang="en-US" altLang="zh-CN" sz="3000" b="0" i="0" u="none" strike="noStrike" kern="1200" cap="none" spc="0" normalizeH="0" baseline="0" noProof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文本框 28673"/>
          <p:cNvSpPr txBox="1"/>
          <p:nvPr/>
        </p:nvSpPr>
        <p:spPr>
          <a:xfrm>
            <a:off x="5724525" y="908050"/>
            <a:ext cx="3241675" cy="701675"/>
          </a:xfrm>
          <a:prstGeom prst="rect">
            <a:avLst/>
          </a:prstGeom>
          <a:solidFill>
            <a:srgbClr val="800080"/>
          </a:solidFill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4000" b="1">
                <a:solidFill>
                  <a:schemeClr val="bg1"/>
                </a:solidFill>
                <a:latin typeface="Times New Roman" panose="02020603050405020304" pitchFamily="18" charset="0"/>
              </a:rPr>
              <a:t>角落里的哭泣</a:t>
            </a:r>
            <a:endParaRPr lang="zh-CN" altLang="en-US" sz="4000" b="1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28675" name="内容占位符 28674"/>
          <p:cNvSpPr>
            <a:spLocks noGrp="1"/>
          </p:cNvSpPr>
          <p:nvPr>
            <p:ph idx="1"/>
          </p:nvPr>
        </p:nvSpPr>
        <p:spPr>
          <a:xfrm>
            <a:off x="5580063" y="1752600"/>
            <a:ext cx="3081337" cy="5105400"/>
          </a:xfrm>
        </p:spPr>
        <p:txBody>
          <a:bodyPr wrap="square" lIns="101600" tIns="0" rIns="82550" bIns="0" anchor="t" anchorCtr="0"/>
          <a:p>
            <a:pPr defTabSz="685800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100" b="1" kern="1200" normalizeH="0" baseline="0">
                <a:solidFill>
                  <a:srgbClr val="FF33CC"/>
                </a:solidFill>
                <a:latin typeface="宋体" panose="02010600030101010101" pitchFamily="2" charset="-122"/>
                <a:ea typeface="+mn-ea"/>
                <a:cs typeface="+mn-cs"/>
                <a:sym typeface="微软雅黑" panose="020B0503020204020204" pitchFamily="34" charset="-122"/>
              </a:rPr>
              <a:t>      </a:t>
            </a:r>
            <a:r>
              <a:rPr lang="zh-CN" altLang="en-US" sz="2100" b="1" kern="1200" normalizeH="0" baseline="0">
                <a:solidFill>
                  <a:srgbClr val="FF3399"/>
                </a:solidFill>
                <a:latin typeface="宋体" panose="02010600030101010101" pitchFamily="2" charset="-122"/>
                <a:ea typeface="+mn-ea"/>
                <a:cs typeface="+mn-cs"/>
                <a:sym typeface="微软雅黑" panose="020B0503020204020204" pitchFamily="34" charset="-122"/>
              </a:rPr>
              <a:t>这个在街上卖红薯老人的三轮车链条被城管人员剪断，前轮钢丝被城管踩断。城管干完就走了，老人靠着墙哭泣。好心的路人纷纷向老人施出援手，大家帮他把钱收到怀里。</a:t>
            </a:r>
            <a:endParaRPr lang="zh-CN" altLang="en-US" sz="2100" kern="1200" normalizeH="0" baseline="0">
              <a:solidFill>
                <a:srgbClr val="FF3399"/>
              </a:solidFill>
              <a:latin typeface="+mn-lt"/>
              <a:ea typeface="+mn-ea"/>
              <a:cs typeface="+mn-cs"/>
              <a:sym typeface="微软雅黑" panose="020B0503020204020204" pitchFamily="34" charset="-122"/>
            </a:endParaRPr>
          </a:p>
        </p:txBody>
      </p:sp>
      <p:pic>
        <p:nvPicPr>
          <p:cNvPr id="26627" name="图片 28675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908050"/>
            <a:ext cx="5724525" cy="5949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charRg st="0" end="8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675">
                                            <p:txEl>
                                              <p:charRg st="0" end="8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675">
                                            <p:txEl>
                                              <p:charRg st="0" end="8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文本框 29697"/>
          <p:cNvSpPr txBox="1"/>
          <p:nvPr/>
        </p:nvSpPr>
        <p:spPr>
          <a:xfrm>
            <a:off x="8016875" y="609600"/>
            <a:ext cx="854075" cy="5410200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>
                <a:latin typeface="Times New Roman" panose="02020603050405020304" pitchFamily="18" charset="0"/>
              </a:rPr>
              <a:t>自食其力</a:t>
            </a:r>
            <a:r>
              <a:rPr lang="en-US" altLang="zh-CN" sz="4400" b="1">
                <a:solidFill>
                  <a:srgbClr val="000000"/>
                </a:solidFill>
                <a:latin typeface="Arial Black" panose="020B0A04020102020204" pitchFamily="2" charset="0"/>
                <a:ea typeface="黑体" panose="02010609060101010101" pitchFamily="49" charset="-122"/>
              </a:rPr>
              <a:t>……</a:t>
            </a:r>
            <a:endParaRPr lang="en-US" altLang="zh-CN" sz="4400" b="1">
              <a:solidFill>
                <a:srgbClr val="000000"/>
              </a:solidFill>
              <a:latin typeface="方正姚体" panose="02010601030101010101" pitchFamily="2" charset="-122"/>
              <a:ea typeface="黑体" panose="02010609060101010101" pitchFamily="49" charset="-122"/>
            </a:endParaRPr>
          </a:p>
        </p:txBody>
      </p:sp>
      <p:pic>
        <p:nvPicPr>
          <p:cNvPr id="29699" name="图片 29698" descr="图片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188" y="908050"/>
            <a:ext cx="7329487" cy="53117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Click="0" advTm="13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3" name="Rectangle 10"/>
          <p:cNvSpPr/>
          <p:nvPr/>
        </p:nvSpPr>
        <p:spPr>
          <a:xfrm>
            <a:off x="1011238" y="2225675"/>
            <a:ext cx="7229475" cy="101441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indent="266700" algn="ctr"/>
            <a:r>
              <a:rPr lang="en-US" altLang="zh-CN">
                <a:latin typeface="Calibri" panose="020F0502020204030204" pitchFamily="34" charset="0"/>
              </a:rPr>
              <a:t>    </a:t>
            </a:r>
            <a:endParaRPr lang="zh-CN" altLang="en-US" sz="2100" dirty="0">
              <a:latin typeface="Calibri" panose="020F0502020204030204" pitchFamily="34" charset="0"/>
            </a:endParaRPr>
          </a:p>
          <a:p>
            <a:pPr indent="266700" algn="ctr"/>
            <a:r>
              <a:rPr lang="en-US" altLang="zh-CN" sz="2100">
                <a:latin typeface="Calibri" panose="020F0502020204030204" pitchFamily="34" charset="0"/>
              </a:rPr>
              <a:t>        </a:t>
            </a:r>
            <a:endParaRPr lang="zh-CN" altLang="en-US" sz="2100" dirty="0">
              <a:latin typeface="Calibri" panose="020F0502020204030204" pitchFamily="34" charset="0"/>
            </a:endParaRPr>
          </a:p>
          <a:p>
            <a:pPr indent="266700" algn="ctr"/>
            <a:endParaRPr lang="zh-CN" altLang="en-US" sz="2100" dirty="0"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  <p:pic>
        <p:nvPicPr>
          <p:cNvPr id="3074" name="Picture 9" descr="www.dearedu.com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63888" y="3479800"/>
            <a:ext cx="12700" cy="12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Rectangle 11"/>
          <p:cNvSpPr/>
          <p:nvPr/>
        </p:nvSpPr>
        <p:spPr>
          <a:xfrm>
            <a:off x="852488" y="3349625"/>
            <a:ext cx="449262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indent="266700"/>
            <a:r>
              <a:rPr lang="zh-CN" altLang="en-US" dirty="0">
                <a:latin typeface="Calibri" panose="020F0502020204030204" pitchFamily="34" charset="0"/>
              </a:rPr>
              <a:t>       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pic>
        <p:nvPicPr>
          <p:cNvPr id="3076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-28748" flipH="1">
            <a:off x="7421563" y="4991100"/>
            <a:ext cx="1677987" cy="15636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7" name="Rectangle 22"/>
          <p:cNvSpPr/>
          <p:nvPr/>
        </p:nvSpPr>
        <p:spPr>
          <a:xfrm>
            <a:off x="820738" y="1460500"/>
            <a:ext cx="236537" cy="1063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100" b="1" dirty="0">
                <a:solidFill>
                  <a:srgbClr val="0099CC"/>
                </a:solidFill>
                <a:latin typeface="Calibri" panose="020F0502020204030204" pitchFamily="34" charset="0"/>
              </a:rPr>
              <a:t>学习目标</a:t>
            </a:r>
            <a:endParaRPr lang="zh-CN" altLang="en-US" sz="100" b="1" dirty="0">
              <a:solidFill>
                <a:srgbClr val="0099CC"/>
              </a:solidFill>
              <a:latin typeface="Calibri" panose="020F0502020204030204" pitchFamily="34" charset="0"/>
            </a:endParaRPr>
          </a:p>
        </p:txBody>
      </p:sp>
      <p:sp>
        <p:nvSpPr>
          <p:cNvPr id="3078" name="文本框 4"/>
          <p:cNvSpPr txBox="1"/>
          <p:nvPr/>
        </p:nvSpPr>
        <p:spPr>
          <a:xfrm>
            <a:off x="225425" y="579438"/>
            <a:ext cx="8620125" cy="4616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600" b="1" dirty="0">
                <a:latin typeface="宋体" panose="02010600030101010101" pitchFamily="2" charset="-122"/>
                <a:sym typeface="宋体" panose="02010600030101010101" pitchFamily="2" charset="-122"/>
              </a:rPr>
              <a:t>学习目标：</a:t>
            </a:r>
            <a:endParaRPr lang="en-US" altLang="zh-CN" sz="3600" b="1"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sym typeface="宋体" panose="02010600030101010101" pitchFamily="2" charset="-122"/>
              </a:rPr>
              <a:t>1. </a:t>
            </a:r>
            <a:r>
              <a:rPr lang="en-US" altLang="zh-CN" sz="3200" b="1" err="1">
                <a:latin typeface="宋体" panose="02010600030101010101" pitchFamily="2" charset="-122"/>
              </a:rPr>
              <a:t>把握课文内容，理解老王的“苦”和“善</a:t>
            </a:r>
            <a:r>
              <a:rPr lang="en-US" altLang="zh-CN" sz="3200" b="1">
                <a:latin typeface="宋体" panose="02010600030101010101" pitchFamily="2" charset="-122"/>
              </a:rPr>
              <a:t>”</a:t>
            </a:r>
            <a:r>
              <a:rPr lang="zh-CN" altLang="en-US" sz="3200" b="1" dirty="0">
                <a:latin typeface="宋体" panose="02010600030101010101" pitchFamily="2" charset="-122"/>
              </a:rPr>
              <a:t>。</a:t>
            </a:r>
            <a:endParaRPr lang="zh-CN" altLang="en-US" sz="32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sym typeface="宋体" panose="02010600030101010101" pitchFamily="2" charset="-122"/>
              </a:rPr>
              <a:t>2.</a:t>
            </a:r>
            <a:r>
              <a:rPr lang="zh-CN" altLang="en-US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品味作者平淡简捷而富有表现力的语言，</a:t>
            </a:r>
            <a:r>
              <a:rPr lang="zh-CN" altLang="en-US" sz="3200" b="1" dirty="0">
                <a:latin typeface="宋体" panose="02010600030101010101" pitchFamily="2" charset="-122"/>
              </a:rPr>
              <a:t>把握老王人物形象的刻画。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sym typeface="宋体" panose="02010600030101010101" pitchFamily="2" charset="-122"/>
              </a:rPr>
              <a:t>3.</a:t>
            </a:r>
            <a:r>
              <a:rPr lang="zh-CN" altLang="en-US" sz="3200" b="1" dirty="0">
                <a:latin typeface="宋体" panose="02010600030101010101" pitchFamily="2" charset="-122"/>
              </a:rPr>
              <a:t>体会作者的善良，关爱生活中的不幸者，学会善待他人</a:t>
            </a:r>
            <a:r>
              <a:rPr lang="zh-CN" altLang="en-US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 。</a:t>
            </a:r>
            <a:endParaRPr lang="zh-CN" altLang="en-US" sz="3200" b="1" dirty="0">
              <a:solidFill>
                <a:srgbClr val="FF33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8673" name="图片 32769" descr="194040_316785237_fxyljqzr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8313" y="981075"/>
            <a:ext cx="6769100" cy="51514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4" name="文本框 32770"/>
          <p:cNvSpPr txBox="1"/>
          <p:nvPr/>
        </p:nvSpPr>
        <p:spPr>
          <a:xfrm>
            <a:off x="7667625" y="1773238"/>
            <a:ext cx="719138" cy="28384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>
                <a:latin typeface="Arial" panose="020B0604020202020204" pitchFamily="34" charset="0"/>
              </a:rPr>
              <a:t>同样的期待</a:t>
            </a:r>
            <a:endParaRPr lang="zh-CN" altLang="en-US" sz="3600" b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9697" name="图片 1" descr="组48325同意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350963"/>
            <a:ext cx="1792288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698" name="图片 6" descr="盒子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338" y="1316038"/>
            <a:ext cx="560387" cy="558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699" name="文本框 7"/>
          <p:cNvSpPr txBox="1"/>
          <p:nvPr/>
        </p:nvSpPr>
        <p:spPr>
          <a:xfrm>
            <a:off x="795338" y="1420813"/>
            <a:ext cx="1101725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buFont typeface="Arial" panose="020B0604020202020204" pitchFamily="34" charset="0"/>
            </a:pPr>
            <a:r>
              <a:rPr lang="zh-CN" altLang="en-US" b="1" dirty="0">
                <a:solidFill>
                  <a:srgbClr val="EF7509"/>
                </a:solidFill>
                <a:latin typeface="思源黑体 CN Heavy" pitchFamily="34" charset="-122"/>
                <a:ea typeface="思源黑体 CN Heavy" pitchFamily="34" charset="-122"/>
              </a:rPr>
              <a:t>课堂总结</a:t>
            </a:r>
            <a:endParaRPr lang="zh-CN" altLang="en-US" b="1" dirty="0">
              <a:solidFill>
                <a:srgbClr val="EF7509"/>
              </a:solidFill>
              <a:latin typeface="思源黑体 CN Heavy" pitchFamily="34" charset="-122"/>
              <a:ea typeface="思源黑体 CN Heavy" pitchFamily="34" charset="-122"/>
            </a:endParaRPr>
          </a:p>
        </p:txBody>
      </p:sp>
      <p:grpSp>
        <p:nvGrpSpPr>
          <p:cNvPr id="29700" name="Group 2"/>
          <p:cNvGrpSpPr/>
          <p:nvPr/>
        </p:nvGrpSpPr>
        <p:grpSpPr>
          <a:xfrm>
            <a:off x="546100" y="2133600"/>
            <a:ext cx="6954838" cy="3411538"/>
            <a:chOff x="268" y="936"/>
            <a:chExt cx="5329" cy="2222"/>
          </a:xfrm>
        </p:grpSpPr>
        <p:sp>
          <p:nvSpPr>
            <p:cNvPr id="29701" name="Line 3"/>
            <p:cNvSpPr/>
            <p:nvPr/>
          </p:nvSpPr>
          <p:spPr>
            <a:xfrm>
              <a:off x="5277" y="1148"/>
              <a:ext cx="0" cy="1798"/>
            </a:xfrm>
            <a:prstGeom prst="line">
              <a:avLst/>
            </a:prstGeom>
            <a:ln w="28575" cap="flat" cmpd="sng">
              <a:solidFill>
                <a:srgbClr val="339966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9702" name="Line 4"/>
            <p:cNvSpPr/>
            <p:nvPr/>
          </p:nvSpPr>
          <p:spPr>
            <a:xfrm>
              <a:off x="589" y="1148"/>
              <a:ext cx="0" cy="1798"/>
            </a:xfrm>
            <a:prstGeom prst="line">
              <a:avLst/>
            </a:prstGeom>
            <a:ln w="28575" cap="flat" cmpd="sng">
              <a:solidFill>
                <a:srgbClr val="339966"/>
              </a:solidFill>
              <a:prstDash val="solid"/>
              <a:round/>
              <a:headEnd type="none" w="med" len="med"/>
              <a:tailEnd type="none" w="med" len="med"/>
            </a:ln>
          </p:spPr>
        </p:sp>
        <p:grpSp>
          <p:nvGrpSpPr>
            <p:cNvPr id="29703" name="Group 5"/>
            <p:cNvGrpSpPr/>
            <p:nvPr/>
          </p:nvGrpSpPr>
          <p:grpSpPr>
            <a:xfrm>
              <a:off x="267" y="936"/>
              <a:ext cx="640" cy="317"/>
              <a:chOff x="975" y="1117"/>
              <a:chExt cx="453" cy="227"/>
            </a:xfrm>
          </p:grpSpPr>
          <p:sp>
            <p:nvSpPr>
              <p:cNvPr id="29704" name="AutoShape 6"/>
              <p:cNvSpPr/>
              <p:nvPr/>
            </p:nvSpPr>
            <p:spPr>
              <a:xfrm>
                <a:off x="975" y="1117"/>
                <a:ext cx="181" cy="227"/>
              </a:xfrm>
              <a:prstGeom prst="moon">
                <a:avLst>
                  <a:gd name="adj" fmla="val 50000"/>
                </a:avLst>
              </a:prstGeom>
              <a:solidFill>
                <a:srgbClr val="008000"/>
              </a:solidFill>
              <a:ln w="9525">
                <a:noFill/>
              </a:ln>
            </p:spPr>
            <p:txBody>
              <a:bodyPr wrap="none" anchor="ctr" anchorCtr="0"/>
              <a:p>
                <a:endParaRPr lang="zh-CN" altLang="en-US" sz="100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9705" name="AutoShape 7"/>
              <p:cNvSpPr/>
              <p:nvPr/>
            </p:nvSpPr>
            <p:spPr>
              <a:xfrm>
                <a:off x="1111" y="1117"/>
                <a:ext cx="181" cy="227"/>
              </a:xfrm>
              <a:prstGeom prst="moon">
                <a:avLst>
                  <a:gd name="adj" fmla="val 50000"/>
                </a:avLst>
              </a:prstGeom>
              <a:solidFill>
                <a:srgbClr val="8BB44E"/>
              </a:solidFill>
              <a:ln w="9525">
                <a:noFill/>
              </a:ln>
            </p:spPr>
            <p:txBody>
              <a:bodyPr wrap="none" anchor="ctr" anchorCtr="0"/>
              <a:p>
                <a:endParaRPr lang="zh-CN" altLang="en-US" sz="100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9706" name="AutoShape 8"/>
              <p:cNvSpPr/>
              <p:nvPr/>
            </p:nvSpPr>
            <p:spPr>
              <a:xfrm>
                <a:off x="1247" y="1117"/>
                <a:ext cx="181" cy="227"/>
              </a:xfrm>
              <a:prstGeom prst="moon">
                <a:avLst>
                  <a:gd name="adj" fmla="val 50000"/>
                </a:avLst>
              </a:prstGeom>
              <a:solidFill>
                <a:srgbClr val="B8D193"/>
              </a:solidFill>
              <a:ln w="9525">
                <a:noFill/>
              </a:ln>
            </p:spPr>
            <p:txBody>
              <a:bodyPr wrap="none" anchor="ctr" anchorCtr="0"/>
              <a:p>
                <a:endParaRPr lang="zh-CN" altLang="en-US" sz="100" dirty="0"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29707" name="Group 9"/>
            <p:cNvGrpSpPr/>
            <p:nvPr/>
          </p:nvGrpSpPr>
          <p:grpSpPr>
            <a:xfrm rot="10800000">
              <a:off x="4958" y="2841"/>
              <a:ext cx="640" cy="317"/>
              <a:chOff x="975" y="1117"/>
              <a:chExt cx="453" cy="227"/>
            </a:xfrm>
          </p:grpSpPr>
          <p:sp>
            <p:nvSpPr>
              <p:cNvPr id="29708" name="AutoShape 10"/>
              <p:cNvSpPr/>
              <p:nvPr/>
            </p:nvSpPr>
            <p:spPr>
              <a:xfrm>
                <a:off x="975" y="1117"/>
                <a:ext cx="181" cy="227"/>
              </a:xfrm>
              <a:prstGeom prst="moon">
                <a:avLst>
                  <a:gd name="adj" fmla="val 50000"/>
                </a:avLst>
              </a:prstGeom>
              <a:solidFill>
                <a:srgbClr val="008000"/>
              </a:solidFill>
              <a:ln w="9525">
                <a:noFill/>
              </a:ln>
            </p:spPr>
            <p:txBody>
              <a:bodyPr rot="10800000" wrap="none" anchor="ctr" anchorCtr="0"/>
              <a:p>
                <a:endParaRPr lang="zh-CN" altLang="en-US" sz="100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9709" name="AutoShape 11"/>
              <p:cNvSpPr/>
              <p:nvPr/>
            </p:nvSpPr>
            <p:spPr>
              <a:xfrm>
                <a:off x="1111" y="1117"/>
                <a:ext cx="181" cy="227"/>
              </a:xfrm>
              <a:prstGeom prst="moon">
                <a:avLst>
                  <a:gd name="adj" fmla="val 50000"/>
                </a:avLst>
              </a:prstGeom>
              <a:solidFill>
                <a:srgbClr val="8BB44E"/>
              </a:solidFill>
              <a:ln w="9525">
                <a:noFill/>
              </a:ln>
            </p:spPr>
            <p:txBody>
              <a:bodyPr rot="10800000" wrap="none" anchor="ctr" anchorCtr="0"/>
              <a:p>
                <a:endParaRPr lang="zh-CN" altLang="en-US" sz="100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9710" name="AutoShape 12"/>
              <p:cNvSpPr/>
              <p:nvPr/>
            </p:nvSpPr>
            <p:spPr>
              <a:xfrm>
                <a:off x="1247" y="1117"/>
                <a:ext cx="181" cy="227"/>
              </a:xfrm>
              <a:prstGeom prst="moon">
                <a:avLst>
                  <a:gd name="adj" fmla="val 50000"/>
                </a:avLst>
              </a:prstGeom>
              <a:solidFill>
                <a:srgbClr val="B8D193"/>
              </a:solidFill>
              <a:ln w="9525">
                <a:noFill/>
              </a:ln>
            </p:spPr>
            <p:txBody>
              <a:bodyPr rot="10800000" wrap="none" anchor="ctr" anchorCtr="0"/>
              <a:p>
                <a:endParaRPr lang="zh-CN" altLang="en-US" sz="100" dirty="0">
                  <a:latin typeface="Calibri" panose="020F0502020204030204" pitchFamily="34" charset="0"/>
                </a:endParaRPr>
              </a:p>
            </p:txBody>
          </p:sp>
        </p:grpSp>
        <p:sp>
          <p:nvSpPr>
            <p:cNvPr id="29711" name="Line 13"/>
            <p:cNvSpPr/>
            <p:nvPr/>
          </p:nvSpPr>
          <p:spPr>
            <a:xfrm>
              <a:off x="2130" y="1148"/>
              <a:ext cx="3147" cy="0"/>
            </a:xfrm>
            <a:prstGeom prst="line">
              <a:avLst/>
            </a:prstGeom>
            <a:ln w="28575" cap="flat" cmpd="sng">
              <a:solidFill>
                <a:srgbClr val="339966"/>
              </a:solidFill>
              <a:prstDash val="solid"/>
              <a:round/>
              <a:headEnd type="none" w="med" len="med"/>
              <a:tailEnd type="oval" w="med" len="med"/>
            </a:ln>
          </p:spPr>
        </p:sp>
        <p:sp>
          <p:nvSpPr>
            <p:cNvPr id="29712" name="Line 14"/>
            <p:cNvSpPr/>
            <p:nvPr/>
          </p:nvSpPr>
          <p:spPr>
            <a:xfrm>
              <a:off x="589" y="2946"/>
              <a:ext cx="4367" cy="0"/>
            </a:xfrm>
            <a:prstGeom prst="line">
              <a:avLst/>
            </a:prstGeom>
            <a:ln w="28575" cap="flat" cmpd="sng">
              <a:solidFill>
                <a:srgbClr val="339966"/>
              </a:solidFill>
              <a:prstDash val="solid"/>
              <a:round/>
              <a:headEnd type="oval" w="med" len="med"/>
              <a:tailEnd type="none" w="med" len="med"/>
            </a:ln>
          </p:spPr>
        </p:sp>
      </p:grpSp>
      <p:sp>
        <p:nvSpPr>
          <p:cNvPr id="29713" name="文本占位符 33793"/>
          <p:cNvSpPr/>
          <p:nvPr/>
        </p:nvSpPr>
        <p:spPr>
          <a:xfrm>
            <a:off x="1103313" y="2763838"/>
            <a:ext cx="5776912" cy="21844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227330" indent="-227330"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   我们要怀着一颗悲悯的心，用爱心去唤醒爱心，用善良去体察善良，让我们做一个老王那样的善良人，做一个像杨先生那样的善良人。 用爱去点亮心灯，让爱之花遍地盛开。让我们的世界充满爱。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21" name="图片 1" descr="组48325同意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3388" y="1169988"/>
            <a:ext cx="1417637" cy="4556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1" name="Oval 3"/>
          <p:cNvSpPr>
            <a:spLocks noChangeArrowheads="1"/>
          </p:cNvSpPr>
          <p:nvPr/>
        </p:nvSpPr>
        <p:spPr bwMode="auto">
          <a:xfrm>
            <a:off x="519113" y="1220788"/>
            <a:ext cx="1222375" cy="381000"/>
          </a:xfrm>
          <a:prstGeom prst="ellipse">
            <a:avLst/>
          </a:prstGeom>
          <a:gradFill rotWithShape="0">
            <a:gsLst>
              <a:gs pos="0">
                <a:srgbClr val="0000FF"/>
              </a:gs>
              <a:gs pos="50000">
                <a:srgbClr val="FFFF00"/>
              </a:gs>
              <a:gs pos="100000">
                <a:srgbClr val="0000FF"/>
              </a:gs>
            </a:gsLst>
            <a:lin ang="5400000" scaled="1"/>
          </a:gradFill>
          <a:ln w="12700" cap="sq">
            <a:solidFill>
              <a:srgbClr val="000000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Times New Roman" panose="02020603050405020304" pitchFamily="18" charset="0"/>
                <a:ea typeface="隶书" panose="02010509060101010101" pitchFamily="49" charset="-122"/>
                <a:cs typeface="+mn-cs"/>
              </a:rPr>
              <a:t>名  言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imes New Roman" panose="02020603050405020304" pitchFamily="18" charset="0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48132" name="WordArt 4"/>
          <p:cNvSpPr>
            <a:spLocks noTextEdit="1"/>
          </p:cNvSpPr>
          <p:nvPr/>
        </p:nvSpPr>
        <p:spPr>
          <a:xfrm rot="5400000">
            <a:off x="6911578" y="4181475"/>
            <a:ext cx="1028700" cy="12954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p>
            <a:pPr algn="ctr" fontAlgn="base"/>
            <a:r>
              <a:rPr lang="zh-CN" altLang="en-US" sz="2700" b="1" strike="noStrike" noProof="1">
                <a:gradFill rotWithShape="1">
                  <a:gsLst>
                    <a:gs pos="0">
                      <a:srgbClr val="0000FF"/>
                    </a:gs>
                    <a:gs pos="50000">
                      <a:srgbClr val="8C3D91"/>
                    </a:gs>
                    <a:gs pos="100000">
                      <a:srgbClr val="0000FF"/>
                    </a:gs>
                  </a:gsLst>
                  <a:lin ang="0" scaled="1"/>
                  <a:tileRect/>
                </a:gradFill>
                <a:effectLst>
                  <a:outerShdw dist="35921" dir="2699999" algn="ctr" rotWithShape="0">
                    <a:srgbClr val="C0C0C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读一读</a:t>
            </a:r>
            <a:endParaRPr lang="zh-CN" altLang="en-US" sz="2700" b="1" strike="noStrike" noProof="1">
              <a:gradFill rotWithShape="1">
                <a:gsLst>
                  <a:gs pos="0">
                    <a:srgbClr val="0000FF"/>
                  </a:gs>
                  <a:gs pos="50000">
                    <a:srgbClr val="8C3D91"/>
                  </a:gs>
                  <a:gs pos="100000">
                    <a:srgbClr val="0000FF"/>
                  </a:gs>
                </a:gsLst>
                <a:lin ang="0" scaled="1"/>
                <a:tileRect/>
              </a:gradFill>
              <a:effectLst>
                <a:outerShdw dist="35921" dir="2699999" algn="ctr" rotWithShape="0">
                  <a:srgbClr val="C0C0C0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 fontAlgn="base"/>
            <a:endParaRPr lang="zh-CN" altLang="en-US" sz="2700" b="1" strike="noStrike" noProof="1">
              <a:gradFill rotWithShape="1">
                <a:gsLst>
                  <a:gs pos="0">
                    <a:srgbClr val="0000FF"/>
                  </a:gs>
                  <a:gs pos="50000">
                    <a:srgbClr val="8C3D91"/>
                  </a:gs>
                  <a:gs pos="100000">
                    <a:srgbClr val="0000FF"/>
                  </a:gs>
                </a:gsLst>
                <a:lin ang="0" scaled="1"/>
                <a:tileRect/>
              </a:gradFill>
              <a:effectLst>
                <a:outerShdw dist="35921" dir="2699999" algn="ctr" rotWithShape="0">
                  <a:srgbClr val="C0C0C0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 fontAlgn="base"/>
            <a:r>
              <a:rPr lang="zh-CN" altLang="en-US" sz="2700" b="1" strike="noStrike" noProof="1">
                <a:gradFill rotWithShape="1">
                  <a:gsLst>
                    <a:gs pos="0">
                      <a:srgbClr val="0000FF"/>
                    </a:gs>
                    <a:gs pos="50000">
                      <a:srgbClr val="8C3D91"/>
                    </a:gs>
                    <a:gs pos="100000">
                      <a:srgbClr val="0000FF"/>
                    </a:gs>
                  </a:gsLst>
                  <a:lin ang="0" scaled="1"/>
                  <a:tileRect/>
                </a:gradFill>
                <a:effectLst>
                  <a:outerShdw dist="35921" dir="2699999" algn="ctr" rotWithShape="0">
                    <a:srgbClr val="C0C0C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记一记</a:t>
            </a:r>
            <a:endParaRPr lang="zh-CN" altLang="en-US" sz="2700" b="1" strike="noStrike" noProof="1">
              <a:gradFill rotWithShape="1">
                <a:gsLst>
                  <a:gs pos="0">
                    <a:srgbClr val="0000FF"/>
                  </a:gs>
                  <a:gs pos="50000">
                    <a:srgbClr val="8C3D91"/>
                  </a:gs>
                  <a:gs pos="100000">
                    <a:srgbClr val="0000FF"/>
                  </a:gs>
                </a:gsLst>
                <a:lin ang="0" scaled="1"/>
                <a:tileRect/>
              </a:gradFill>
              <a:effectLst>
                <a:outerShdw dist="35921" dir="2699999" algn="ctr" rotWithShape="0">
                  <a:srgbClr val="C0C0C0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8133" name="WordArt 5"/>
          <p:cNvSpPr>
            <a:spLocks noTextEdit="1"/>
          </p:cNvSpPr>
          <p:nvPr/>
        </p:nvSpPr>
        <p:spPr>
          <a:xfrm>
            <a:off x="576263" y="3236913"/>
            <a:ext cx="82296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2700">
                <a:ln w="19050" cap="flat" cmpd="sng">
                  <a:solidFill>
                    <a:srgbClr val="FF66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6600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心存善良仁厚之意；胸怀平等博爱之念。</a:t>
            </a:r>
            <a:endParaRPr lang="zh-CN" altLang="en-US" sz="2700">
              <a:ln w="19050" cap="flat" cmpd="sng">
                <a:solidFill>
                  <a:srgbClr val="FF66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6600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725" name="WordArt 6"/>
          <p:cNvSpPr>
            <a:spLocks noTextEdit="1"/>
          </p:cNvSpPr>
          <p:nvPr/>
        </p:nvSpPr>
        <p:spPr>
          <a:xfrm>
            <a:off x="533400" y="2257425"/>
            <a:ext cx="82296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1000">
                <a:ln w="19050" cap="flat" cmpd="sng">
                  <a:solidFill>
                    <a:srgbClr val="FF66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6600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爱人者，人恒爱之；敬人者，人恒敬之。</a:t>
            </a:r>
            <a:endParaRPr lang="zh-CN" altLang="en-US" sz="1000">
              <a:ln w="19050" cap="flat" cmpd="sng">
                <a:solidFill>
                  <a:srgbClr val="FF66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6600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493713" y="1897063"/>
            <a:ext cx="8382000" cy="3636963"/>
          </a:xfrm>
          <a:prstGeom prst="roundRect">
            <a:avLst/>
          </a:prstGeom>
          <a:noFill/>
          <a:ln w="38100">
            <a:solidFill>
              <a:srgbClr val="00B050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0727" name="图片 6" descr="盒子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33475"/>
            <a:ext cx="560388" cy="558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1019" name="Rectangle 4"/>
          <p:cNvSpPr/>
          <p:nvPr/>
        </p:nvSpPr>
        <p:spPr>
          <a:xfrm>
            <a:off x="1560513" y="4198938"/>
            <a:ext cx="4213225" cy="10144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6000" b="1" dirty="0">
                <a:solidFill>
                  <a:srgbClr val="FFFF00"/>
                </a:solidFill>
                <a:latin typeface="Tahoma" panose="020B0604030504040204" pitchFamily="34" charset="0"/>
                <a:ea typeface="华文新魏" panose="02010800040101010101" charset="-122"/>
              </a:rPr>
              <a:t>  </a:t>
            </a:r>
            <a:r>
              <a:rPr lang="zh-CN" altLang="en-US" sz="3000" b="1" dirty="0">
                <a:solidFill>
                  <a:schemeClr val="hlink"/>
                </a:solidFill>
                <a:latin typeface="Tahoma" panose="020B0604030504040204" pitchFamily="34" charset="0"/>
                <a:ea typeface="华文新魏" panose="02010800040101010101" charset="-122"/>
              </a:rPr>
              <a:t>赠人玫瑰，手留余香。</a:t>
            </a:r>
            <a:endParaRPr lang="zh-CN" altLang="en-US" sz="3000" b="1" dirty="0">
              <a:solidFill>
                <a:schemeClr val="hlink"/>
              </a:solidFill>
              <a:latin typeface="Tahoma" panose="020B0604030504040204" pitchFamily="34" charset="0"/>
              <a:ea typeface="华文新魏" panose="020108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81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1710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1710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101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1745" name="图片 1" descr="组48325同意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350963"/>
            <a:ext cx="1792288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46" name="图片 6" descr="盒子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338" y="1316038"/>
            <a:ext cx="560387" cy="558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7" name="文本框 7"/>
          <p:cNvSpPr txBox="1"/>
          <p:nvPr/>
        </p:nvSpPr>
        <p:spPr>
          <a:xfrm>
            <a:off x="795338" y="1420813"/>
            <a:ext cx="642937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buFont typeface="Arial" panose="020B0604020202020204" pitchFamily="34" charset="0"/>
            </a:pPr>
            <a:r>
              <a:rPr lang="zh-CN" altLang="en-US" b="1" dirty="0">
                <a:solidFill>
                  <a:srgbClr val="EF7509"/>
                </a:solidFill>
                <a:latin typeface="思源黑体 CN Heavy" pitchFamily="34" charset="-122"/>
                <a:ea typeface="思源黑体 CN Heavy" pitchFamily="34" charset="-122"/>
              </a:rPr>
              <a:t>练习</a:t>
            </a:r>
            <a:endParaRPr lang="zh-CN" altLang="en-US" b="1" dirty="0">
              <a:solidFill>
                <a:srgbClr val="EF7509"/>
              </a:solidFill>
              <a:latin typeface="思源黑体 CN Heavy" pitchFamily="34" charset="-122"/>
              <a:ea typeface="思源黑体 CN Heavy" pitchFamily="34" charset="-122"/>
            </a:endParaRPr>
          </a:p>
        </p:txBody>
      </p:sp>
      <p:sp>
        <p:nvSpPr>
          <p:cNvPr id="31748" name="文本框 1"/>
          <p:cNvSpPr txBox="1"/>
          <p:nvPr/>
        </p:nvSpPr>
        <p:spPr>
          <a:xfrm>
            <a:off x="304800" y="2173288"/>
            <a:ext cx="8643938" cy="19383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000" b="1" dirty="0">
                <a:latin typeface="Calibri" panose="020F0502020204030204" pitchFamily="34" charset="0"/>
                <a:sym typeface="宋体" panose="02010600030101010101" pitchFamily="2" charset="-122"/>
              </a:rPr>
              <a:t>1</a:t>
            </a:r>
            <a:r>
              <a:rPr lang="zh-CN" altLang="en-US" sz="3000" b="1" dirty="0">
                <a:latin typeface="Calibri" panose="020F0502020204030204" pitchFamily="34" charset="0"/>
                <a:sym typeface="宋体" panose="02010600030101010101" pitchFamily="2" charset="-122"/>
              </a:rPr>
              <a:t>、爱心是一片洒落在地上的甘霖，使心灵枯萎的人尝到情感的甜美；爱心是一首飘荡在夜空的歌谣，使孤苦无依的人获得心灵的慰藉。</a:t>
            </a:r>
            <a:endParaRPr lang="zh-CN" altLang="en-US" sz="3000" b="1" dirty="0">
              <a:latin typeface="Calibri" panose="020F0502020204030204" pitchFamily="34" charset="0"/>
            </a:endParaRPr>
          </a:p>
          <a:p>
            <a:r>
              <a:rPr lang="zh-CN" altLang="en-US" sz="3000" b="1" dirty="0">
                <a:solidFill>
                  <a:srgbClr val="FF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爱心是</a:t>
            </a:r>
            <a:r>
              <a:rPr lang="en-US" altLang="zh-CN" sz="3000" b="1" dirty="0">
                <a:solidFill>
                  <a:srgbClr val="FF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_________</a:t>
            </a:r>
            <a:endParaRPr lang="zh-CN" altLang="en-US" sz="3000" dirty="0">
              <a:latin typeface="Calibri" panose="020F0502020204030204" pitchFamily="34" charset="0"/>
            </a:endParaRPr>
          </a:p>
        </p:txBody>
      </p:sp>
      <p:sp>
        <p:nvSpPr>
          <p:cNvPr id="31749" name="标题 1"/>
          <p:cNvSpPr>
            <a:spLocks noGrp="1"/>
          </p:cNvSpPr>
          <p:nvPr>
            <p:ph type="title"/>
          </p:nvPr>
        </p:nvSpPr>
        <p:spPr>
          <a:xfrm>
            <a:off x="2274888" y="1316038"/>
            <a:ext cx="6172200" cy="857250"/>
          </a:xfrm>
        </p:spPr>
        <p:txBody>
          <a:bodyPr vert="horz" wrap="square" lIns="68580" tIns="34290" rIns="68580" bIns="34290" anchor="ctr" anchorCtr="0"/>
          <a:p>
            <a:r>
              <a:rPr lang="zh-CN" altLang="en-US" sz="4500" dirty="0">
                <a:solidFill>
                  <a:srgbClr val="0000FF"/>
                </a:solidFill>
              </a:rPr>
              <a:t>句式仿写</a:t>
            </a:r>
            <a:endParaRPr lang="zh-CN" altLang="en-US" sz="4500" dirty="0">
              <a:solidFill>
                <a:srgbClr val="0000FF"/>
              </a:solidFill>
            </a:endParaRPr>
          </a:p>
        </p:txBody>
      </p:sp>
      <p:pic>
        <p:nvPicPr>
          <p:cNvPr id="31750" name="图片 4" descr="tim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5150" y="3616325"/>
            <a:ext cx="3438525" cy="1930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51" name="图片 5" descr="u=1355680381,2604127076&amp;fm=206&amp;gp=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5338" y="4164013"/>
            <a:ext cx="4403725" cy="16637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69" name="椭圆 32769"/>
          <p:cNvSpPr/>
          <p:nvPr/>
        </p:nvSpPr>
        <p:spPr>
          <a:xfrm>
            <a:off x="22225" y="931863"/>
            <a:ext cx="1290638" cy="719137"/>
          </a:xfrm>
          <a:prstGeom prst="ellipse">
            <a:avLst/>
          </a:prstGeom>
          <a:noFill/>
          <a:ln w="9525">
            <a:noFill/>
          </a:ln>
        </p:spPr>
        <p:txBody>
          <a:bodyPr/>
          <a:p>
            <a:endParaRPr lang="zh-CN" altLang="en-US" sz="100" dirty="0">
              <a:latin typeface="Arial" panose="020B0604020202020204" pitchFamily="34" charset="0"/>
            </a:endParaRPr>
          </a:p>
        </p:txBody>
      </p:sp>
      <p:pic>
        <p:nvPicPr>
          <p:cNvPr id="32770" name="图片 1" descr="组48325同意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350963"/>
            <a:ext cx="1792288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2" name="文本框 7"/>
          <p:cNvSpPr txBox="1"/>
          <p:nvPr/>
        </p:nvSpPr>
        <p:spPr>
          <a:xfrm>
            <a:off x="795338" y="1420813"/>
            <a:ext cx="1101725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b="1" dirty="0">
                <a:solidFill>
                  <a:srgbClr val="EF7509"/>
                </a:solidFill>
                <a:latin typeface="思源黑体 CN Heavy" pitchFamily="34" charset="-122"/>
                <a:ea typeface="思源黑体 CN Heavy" pitchFamily="34" charset="-122"/>
              </a:rPr>
              <a:t>写作练习</a:t>
            </a:r>
            <a:endParaRPr lang="zh-CN" altLang="zh-CN" b="1" dirty="0">
              <a:solidFill>
                <a:srgbClr val="EF7509"/>
              </a:solidFill>
              <a:latin typeface="思源黑体 CN Heavy" pitchFamily="34" charset="-122"/>
              <a:ea typeface="思源黑体 CN Heavy" pitchFamily="34" charset="-122"/>
            </a:endParaRPr>
          </a:p>
        </p:txBody>
      </p:sp>
      <p:grpSp>
        <p:nvGrpSpPr>
          <p:cNvPr id="32773" name="Group 2"/>
          <p:cNvGrpSpPr/>
          <p:nvPr/>
        </p:nvGrpSpPr>
        <p:grpSpPr>
          <a:xfrm>
            <a:off x="866775" y="2427288"/>
            <a:ext cx="6875463" cy="3154362"/>
            <a:chOff x="268" y="936"/>
            <a:chExt cx="5329" cy="2222"/>
          </a:xfrm>
        </p:grpSpPr>
        <p:sp>
          <p:nvSpPr>
            <p:cNvPr id="32774" name="Line 3"/>
            <p:cNvSpPr/>
            <p:nvPr/>
          </p:nvSpPr>
          <p:spPr>
            <a:xfrm>
              <a:off x="5277" y="1148"/>
              <a:ext cx="0" cy="1798"/>
            </a:xfrm>
            <a:prstGeom prst="line">
              <a:avLst/>
            </a:prstGeom>
            <a:ln w="28575" cap="flat" cmpd="sng">
              <a:solidFill>
                <a:srgbClr val="339966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2775" name="Line 4"/>
            <p:cNvSpPr/>
            <p:nvPr/>
          </p:nvSpPr>
          <p:spPr>
            <a:xfrm>
              <a:off x="589" y="1148"/>
              <a:ext cx="0" cy="1798"/>
            </a:xfrm>
            <a:prstGeom prst="line">
              <a:avLst/>
            </a:prstGeom>
            <a:ln w="28575" cap="flat" cmpd="sng">
              <a:solidFill>
                <a:srgbClr val="339966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32776" name="Group 5"/>
            <p:cNvGrpSpPr/>
            <p:nvPr/>
          </p:nvGrpSpPr>
          <p:grpSpPr>
            <a:xfrm>
              <a:off x="267" y="936"/>
              <a:ext cx="640" cy="317"/>
              <a:chOff x="975" y="1117"/>
              <a:chExt cx="453" cy="227"/>
            </a:xfrm>
          </p:grpSpPr>
          <p:sp>
            <p:nvSpPr>
              <p:cNvPr id="32777" name="AutoShape 6"/>
              <p:cNvSpPr/>
              <p:nvPr/>
            </p:nvSpPr>
            <p:spPr>
              <a:xfrm>
                <a:off x="975" y="1117"/>
                <a:ext cx="181" cy="227"/>
              </a:xfrm>
              <a:prstGeom prst="moon">
                <a:avLst>
                  <a:gd name="adj" fmla="val 50000"/>
                </a:avLst>
              </a:prstGeom>
              <a:solidFill>
                <a:srgbClr val="008000"/>
              </a:solidFill>
              <a:ln w="9525">
                <a:noFill/>
              </a:ln>
            </p:spPr>
            <p:txBody>
              <a:bodyPr wrap="none" anchor="ctr" anchorCtr="0"/>
              <a:p>
                <a:endParaRPr lang="zh-CN" altLang="en-US" sz="100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32778" name="AutoShape 7"/>
              <p:cNvSpPr/>
              <p:nvPr/>
            </p:nvSpPr>
            <p:spPr>
              <a:xfrm>
                <a:off x="1111" y="1117"/>
                <a:ext cx="181" cy="227"/>
              </a:xfrm>
              <a:prstGeom prst="moon">
                <a:avLst>
                  <a:gd name="adj" fmla="val 50000"/>
                </a:avLst>
              </a:prstGeom>
              <a:solidFill>
                <a:srgbClr val="8BB44E"/>
              </a:solidFill>
              <a:ln w="9525">
                <a:noFill/>
              </a:ln>
            </p:spPr>
            <p:txBody>
              <a:bodyPr wrap="none" anchor="ctr" anchorCtr="0"/>
              <a:p>
                <a:endParaRPr lang="zh-CN" altLang="en-US" sz="100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32779" name="AutoShape 8"/>
              <p:cNvSpPr/>
              <p:nvPr/>
            </p:nvSpPr>
            <p:spPr>
              <a:xfrm>
                <a:off x="1247" y="1117"/>
                <a:ext cx="181" cy="227"/>
              </a:xfrm>
              <a:prstGeom prst="moon">
                <a:avLst>
                  <a:gd name="adj" fmla="val 50000"/>
                </a:avLst>
              </a:prstGeom>
              <a:solidFill>
                <a:srgbClr val="B8D193"/>
              </a:solidFill>
              <a:ln w="9525">
                <a:noFill/>
              </a:ln>
            </p:spPr>
            <p:txBody>
              <a:bodyPr wrap="none" anchor="ctr" anchorCtr="0"/>
              <a:p>
                <a:endParaRPr lang="zh-CN" altLang="en-US" sz="100" dirty="0"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32780" name="Group 9"/>
            <p:cNvGrpSpPr/>
            <p:nvPr/>
          </p:nvGrpSpPr>
          <p:grpSpPr>
            <a:xfrm rot="10800000">
              <a:off x="4958" y="2841"/>
              <a:ext cx="640" cy="317"/>
              <a:chOff x="975" y="1117"/>
              <a:chExt cx="453" cy="227"/>
            </a:xfrm>
          </p:grpSpPr>
          <p:sp>
            <p:nvSpPr>
              <p:cNvPr id="32781" name="AutoShape 10"/>
              <p:cNvSpPr/>
              <p:nvPr/>
            </p:nvSpPr>
            <p:spPr>
              <a:xfrm>
                <a:off x="975" y="1117"/>
                <a:ext cx="181" cy="227"/>
              </a:xfrm>
              <a:prstGeom prst="moon">
                <a:avLst>
                  <a:gd name="adj" fmla="val 50000"/>
                </a:avLst>
              </a:prstGeom>
              <a:solidFill>
                <a:srgbClr val="008000"/>
              </a:solidFill>
              <a:ln w="9525">
                <a:noFill/>
              </a:ln>
            </p:spPr>
            <p:txBody>
              <a:bodyPr rot="10800000" wrap="none" anchor="ctr" anchorCtr="0"/>
              <a:p>
                <a:endParaRPr lang="zh-CN" altLang="en-US" sz="100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32782" name="AutoShape 11"/>
              <p:cNvSpPr/>
              <p:nvPr/>
            </p:nvSpPr>
            <p:spPr>
              <a:xfrm>
                <a:off x="1111" y="1117"/>
                <a:ext cx="181" cy="227"/>
              </a:xfrm>
              <a:prstGeom prst="moon">
                <a:avLst>
                  <a:gd name="adj" fmla="val 50000"/>
                </a:avLst>
              </a:prstGeom>
              <a:solidFill>
                <a:srgbClr val="8BB44E"/>
              </a:solidFill>
              <a:ln w="9525">
                <a:noFill/>
              </a:ln>
            </p:spPr>
            <p:txBody>
              <a:bodyPr rot="10800000" wrap="none" anchor="ctr" anchorCtr="0"/>
              <a:p>
                <a:endParaRPr lang="zh-CN" altLang="en-US" sz="100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32783" name="AutoShape 12"/>
              <p:cNvSpPr/>
              <p:nvPr/>
            </p:nvSpPr>
            <p:spPr>
              <a:xfrm>
                <a:off x="1247" y="1117"/>
                <a:ext cx="181" cy="227"/>
              </a:xfrm>
              <a:prstGeom prst="moon">
                <a:avLst>
                  <a:gd name="adj" fmla="val 50000"/>
                </a:avLst>
              </a:prstGeom>
              <a:solidFill>
                <a:srgbClr val="B8D193"/>
              </a:solidFill>
              <a:ln w="9525">
                <a:noFill/>
              </a:ln>
            </p:spPr>
            <p:txBody>
              <a:bodyPr rot="10800000" wrap="none" anchor="ctr" anchorCtr="0"/>
              <a:p>
                <a:endParaRPr lang="zh-CN" altLang="en-US" sz="100" dirty="0">
                  <a:latin typeface="Calibri" panose="020F0502020204030204" pitchFamily="34" charset="0"/>
                </a:endParaRPr>
              </a:p>
            </p:txBody>
          </p:sp>
        </p:grpSp>
        <p:sp>
          <p:nvSpPr>
            <p:cNvPr id="32784" name="Line 13"/>
            <p:cNvSpPr/>
            <p:nvPr/>
          </p:nvSpPr>
          <p:spPr>
            <a:xfrm>
              <a:off x="2130" y="1148"/>
              <a:ext cx="3147" cy="0"/>
            </a:xfrm>
            <a:prstGeom prst="line">
              <a:avLst/>
            </a:prstGeom>
            <a:ln w="28575" cap="flat" cmpd="sng">
              <a:solidFill>
                <a:srgbClr val="339966"/>
              </a:solidFill>
              <a:prstDash val="solid"/>
              <a:headEnd type="none" w="med" len="med"/>
              <a:tailEnd type="oval" w="med" len="med"/>
            </a:ln>
          </p:spPr>
        </p:sp>
        <p:sp>
          <p:nvSpPr>
            <p:cNvPr id="32785" name="Line 14"/>
            <p:cNvSpPr/>
            <p:nvPr/>
          </p:nvSpPr>
          <p:spPr>
            <a:xfrm>
              <a:off x="589" y="2946"/>
              <a:ext cx="4367" cy="0"/>
            </a:xfrm>
            <a:prstGeom prst="line">
              <a:avLst/>
            </a:prstGeom>
            <a:ln w="28575" cap="flat" cmpd="sng">
              <a:solidFill>
                <a:srgbClr val="339966"/>
              </a:solidFill>
              <a:prstDash val="solid"/>
              <a:headEnd type="oval" w="med" len="med"/>
              <a:tailEnd type="none" w="med" len="med"/>
            </a:ln>
          </p:spPr>
        </p:sp>
      </p:grpSp>
      <p:sp>
        <p:nvSpPr>
          <p:cNvPr id="50183" name="Text Box 4"/>
          <p:cNvSpPr txBox="1"/>
          <p:nvPr/>
        </p:nvSpPr>
        <p:spPr>
          <a:xfrm>
            <a:off x="1749425" y="3021013"/>
            <a:ext cx="4719638" cy="1441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1950" b="1" noProof="1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你身边有类似老王那样生活艰辛而心地善良的人吗？你能用文字描述一下他（她）吗？</a:t>
            </a:r>
            <a:endParaRPr lang="zh-CN" altLang="en-US" sz="1950" b="1" noProof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标题 123905"/>
          <p:cNvSpPr>
            <a:spLocks noGrp="1"/>
          </p:cNvSpPr>
          <p:nvPr>
            <p:ph type="title"/>
          </p:nvPr>
        </p:nvSpPr>
        <p:spPr>
          <a:xfrm>
            <a:off x="327025" y="1351280"/>
            <a:ext cx="2378075" cy="401320"/>
          </a:xfrm>
        </p:spPr>
        <p:txBody>
          <a:bodyPr wrap="square" lIns="68580" tIns="34290" rIns="68580" bIns="34290" anchor="ctr" anchorCtr="0"/>
          <a:p>
            <a:pPr indent="0" defTabSz="685800">
              <a:buNone/>
            </a:pPr>
            <a:r>
              <a:rPr lang="zh-CN" altLang="en-US" sz="2400" kern="1200" normalizeH="0" baseline="0" dirty="0">
                <a:solidFill>
                  <a:schemeClr val="hlink"/>
                </a:solidFill>
                <a:latin typeface="+mj-lt"/>
                <a:ea typeface="+mj-ea"/>
                <a:cs typeface="+mj-cs"/>
                <a:sym typeface="微软雅黑" panose="020B0503020204020204" pitchFamily="34" charset="-122"/>
              </a:rPr>
              <a:t>杨  绛  简介</a:t>
            </a:r>
            <a:br>
              <a:rPr lang="zh-CN" altLang="en-US" sz="2400" kern="1200" normalizeH="0" baseline="0" dirty="0">
                <a:solidFill>
                  <a:schemeClr val="hlink"/>
                </a:solidFill>
                <a:latin typeface="+mj-lt"/>
                <a:ea typeface="+mj-ea"/>
                <a:cs typeface="+mj-cs"/>
                <a:sym typeface="微软雅黑" panose="020B0503020204020204" pitchFamily="34" charset="-122"/>
              </a:rPr>
            </a:br>
            <a:endParaRPr lang="zh-CN" altLang="en-US" sz="2400" kern="1200" normalizeH="0" baseline="0" dirty="0">
              <a:solidFill>
                <a:schemeClr val="hlink"/>
              </a:solidFill>
              <a:latin typeface="+mj-lt"/>
              <a:ea typeface="+mj-ea"/>
              <a:cs typeface="+mj-cs"/>
              <a:sym typeface="微软雅黑" panose="020B0503020204020204" pitchFamily="34" charset="-122"/>
            </a:endParaRPr>
          </a:p>
        </p:txBody>
      </p:sp>
      <p:sp>
        <p:nvSpPr>
          <p:cNvPr id="123907" name="内容占位符 123906"/>
          <p:cNvSpPr>
            <a:spLocks noGrp="1"/>
          </p:cNvSpPr>
          <p:nvPr>
            <p:ph idx="1"/>
          </p:nvPr>
        </p:nvSpPr>
        <p:spPr>
          <a:xfrm>
            <a:off x="2843213" y="476568"/>
            <a:ext cx="5380037" cy="4427537"/>
          </a:xfrm>
        </p:spPr>
        <p:txBody>
          <a:bodyPr wrap="square" lIns="68580" tIns="34290" rIns="68580" bIns="34290" anchor="t" anchorCtr="0"/>
          <a:p>
            <a:pPr algn="just" defTabSz="68580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700" b="1" kern="1200" normalizeH="0" baseline="0" dirty="0">
                <a:solidFill>
                  <a:srgbClr val="000000"/>
                </a:solidFill>
                <a:latin typeface="+mn-lt"/>
                <a:ea typeface="+mn-ea"/>
                <a:cs typeface="+mn-cs"/>
                <a:sym typeface="微软雅黑" panose="020B0503020204020204" pitchFamily="34" charset="-122"/>
              </a:rPr>
              <a:t>        1932</a:t>
            </a:r>
            <a:r>
              <a:rPr lang="zh-CN" altLang="en-US" sz="2700" b="1" kern="1200" normalizeH="0" baseline="0" dirty="0">
                <a:solidFill>
                  <a:srgbClr val="000000"/>
                </a:solidFill>
                <a:latin typeface="+mn-lt"/>
                <a:ea typeface="+mn-ea"/>
                <a:cs typeface="+mn-cs"/>
                <a:sym typeface="微软雅黑" panose="020B0503020204020204" pitchFamily="34" charset="-122"/>
              </a:rPr>
              <a:t>年毕业于苏州东吴大学。</a:t>
            </a:r>
            <a:r>
              <a:rPr lang="en-US" altLang="zh-CN" sz="2700" b="1" kern="1200" normalizeH="0" baseline="0" dirty="0">
                <a:solidFill>
                  <a:srgbClr val="000000"/>
                </a:solidFill>
                <a:latin typeface="+mn-lt"/>
                <a:ea typeface="+mn-ea"/>
                <a:cs typeface="+mn-cs"/>
                <a:sym typeface="微软雅黑" panose="020B0503020204020204" pitchFamily="34" charset="-122"/>
              </a:rPr>
              <a:t>1935—1938</a:t>
            </a:r>
            <a:r>
              <a:rPr lang="zh-CN" altLang="en-US" sz="2700" b="1" kern="1200" normalizeH="0" baseline="0" dirty="0">
                <a:solidFill>
                  <a:srgbClr val="000000"/>
                </a:solidFill>
                <a:latin typeface="+mn-lt"/>
                <a:ea typeface="+mn-ea"/>
                <a:cs typeface="+mn-cs"/>
                <a:sym typeface="微软雅黑" panose="020B0503020204020204" pitchFamily="34" charset="-122"/>
              </a:rPr>
              <a:t>年</a:t>
            </a:r>
            <a:r>
              <a:rPr lang="zh-CN" altLang="en-US" sz="2700" b="1" kern="1200" normalizeH="0" baseline="0" dirty="0">
                <a:solidFill>
                  <a:srgbClr val="FF0066"/>
                </a:solidFill>
                <a:latin typeface="+mn-lt"/>
                <a:ea typeface="+mn-ea"/>
                <a:cs typeface="+mn-cs"/>
                <a:sym typeface="微软雅黑" panose="020B0503020204020204" pitchFamily="34" charset="-122"/>
              </a:rPr>
              <a:t>留学英法</a:t>
            </a:r>
            <a:r>
              <a:rPr lang="zh-CN" altLang="en-US" sz="2700" b="1" kern="1200" normalizeH="0" baseline="0" dirty="0">
                <a:solidFill>
                  <a:srgbClr val="000000"/>
                </a:solidFill>
                <a:latin typeface="+mn-lt"/>
                <a:ea typeface="+mn-ea"/>
                <a:cs typeface="+mn-cs"/>
                <a:sym typeface="微软雅黑" panose="020B0503020204020204" pitchFamily="34" charset="-122"/>
              </a:rPr>
              <a:t>，回国后曾在上海震旦女子文理学院、</a:t>
            </a:r>
            <a:r>
              <a:rPr lang="zh-CN" altLang="en-US" sz="2700" b="1" kern="1200" normalizeH="0" baseline="0" dirty="0">
                <a:solidFill>
                  <a:srgbClr val="FF0066"/>
                </a:solidFill>
                <a:latin typeface="+mn-lt"/>
                <a:ea typeface="+mn-ea"/>
                <a:cs typeface="+mn-cs"/>
                <a:sym typeface="微软雅黑" panose="020B0503020204020204" pitchFamily="34" charset="-122"/>
              </a:rPr>
              <a:t>清华大学</a:t>
            </a:r>
            <a:r>
              <a:rPr lang="zh-CN" altLang="en-US" sz="2700" b="1" kern="1200" normalizeH="0" baseline="0" dirty="0">
                <a:solidFill>
                  <a:srgbClr val="000000"/>
                </a:solidFill>
                <a:latin typeface="+mn-lt"/>
                <a:ea typeface="+mn-ea"/>
                <a:cs typeface="+mn-cs"/>
                <a:sym typeface="微软雅黑" panose="020B0503020204020204" pitchFamily="34" charset="-122"/>
              </a:rPr>
              <a:t>任教。</a:t>
            </a:r>
            <a:r>
              <a:rPr lang="en-US" altLang="zh-CN" sz="2700" b="1" kern="1200" normalizeH="0" baseline="0" dirty="0">
                <a:solidFill>
                  <a:srgbClr val="000000"/>
                </a:solidFill>
                <a:latin typeface="+mn-lt"/>
                <a:ea typeface="+mn-ea"/>
                <a:cs typeface="+mn-cs"/>
                <a:sym typeface="微软雅黑" panose="020B0503020204020204" pitchFamily="34" charset="-122"/>
              </a:rPr>
              <a:t>1949</a:t>
            </a:r>
            <a:r>
              <a:rPr lang="zh-CN" altLang="en-US" sz="2700" b="1" kern="1200" normalizeH="0" baseline="0" dirty="0">
                <a:solidFill>
                  <a:srgbClr val="000000"/>
                </a:solidFill>
                <a:latin typeface="+mn-lt"/>
                <a:ea typeface="+mn-ea"/>
                <a:cs typeface="+mn-cs"/>
                <a:sym typeface="微软雅黑" panose="020B0503020204020204" pitchFamily="34" charset="-122"/>
              </a:rPr>
              <a:t>年后，在中国社会科学院文学研究所、外国文学研究所工作。主要作品有剧本</a:t>
            </a:r>
            <a:r>
              <a:rPr lang="en-US" altLang="zh-CN" sz="2700" b="1" kern="1200" normalizeH="0" baseline="0" dirty="0">
                <a:solidFill>
                  <a:srgbClr val="000000"/>
                </a:solidFill>
                <a:latin typeface="+mn-lt"/>
                <a:ea typeface="+mn-ea"/>
                <a:cs typeface="+mn-cs"/>
                <a:sym typeface="微软雅黑" panose="020B0503020204020204" pitchFamily="34" charset="-122"/>
              </a:rPr>
              <a:t>《</a:t>
            </a:r>
            <a:r>
              <a:rPr lang="zh-CN" altLang="en-US" sz="2700" b="1" kern="1200" normalizeH="0" baseline="0" dirty="0">
                <a:solidFill>
                  <a:srgbClr val="000000"/>
                </a:solidFill>
                <a:latin typeface="+mn-lt"/>
                <a:ea typeface="+mn-ea"/>
                <a:cs typeface="+mn-cs"/>
                <a:sym typeface="微软雅黑" panose="020B0503020204020204" pitchFamily="34" charset="-122"/>
              </a:rPr>
              <a:t>称心如意</a:t>
            </a:r>
            <a:r>
              <a:rPr lang="en-US" altLang="zh-CN" sz="2700" b="1" kern="1200" normalizeH="0" baseline="0" dirty="0">
                <a:solidFill>
                  <a:srgbClr val="000000"/>
                </a:solidFill>
                <a:latin typeface="+mn-lt"/>
                <a:ea typeface="+mn-ea"/>
                <a:cs typeface="+mn-cs"/>
                <a:sym typeface="微软雅黑" panose="020B0503020204020204" pitchFamily="34" charset="-122"/>
              </a:rPr>
              <a:t>》</a:t>
            </a:r>
            <a:r>
              <a:rPr lang="zh-CN" altLang="en-US" sz="2700" b="1" kern="1200" normalizeH="0" baseline="0" dirty="0">
                <a:solidFill>
                  <a:srgbClr val="000000"/>
                </a:solidFill>
                <a:latin typeface="+mn-lt"/>
                <a:ea typeface="+mn-ea"/>
                <a:cs typeface="+mn-cs"/>
                <a:sym typeface="微软雅黑" panose="020B0503020204020204" pitchFamily="34" charset="-122"/>
              </a:rPr>
              <a:t>、</a:t>
            </a:r>
            <a:r>
              <a:rPr lang="en-US" altLang="zh-CN" sz="2700" b="1" kern="1200" normalizeH="0" baseline="0" dirty="0">
                <a:solidFill>
                  <a:srgbClr val="404040"/>
                </a:solidFill>
                <a:latin typeface="+mn-lt"/>
                <a:ea typeface="+mn-ea"/>
                <a:cs typeface="+mn-cs"/>
                <a:sym typeface="微软雅黑" panose="020B0503020204020204" pitchFamily="34" charset="-122"/>
              </a:rPr>
              <a:t>,</a:t>
            </a:r>
            <a:r>
              <a:rPr lang="zh-CN" altLang="en-US" sz="2700" b="1" kern="1200" normalizeH="0" baseline="0" dirty="0">
                <a:solidFill>
                  <a:srgbClr val="404040"/>
                </a:solidFill>
                <a:latin typeface="+mn-lt"/>
                <a:ea typeface="+mn-ea"/>
                <a:cs typeface="+mn-cs"/>
                <a:sym typeface="微软雅黑" panose="020B0503020204020204" pitchFamily="34" charset="-122"/>
              </a:rPr>
              <a:t>散文</a:t>
            </a:r>
            <a:r>
              <a:rPr lang="en-US" altLang="zh-CN" sz="2700" b="1" kern="1200" normalizeH="0" baseline="0" dirty="0">
                <a:solidFill>
                  <a:srgbClr val="404040"/>
                </a:solidFill>
                <a:latin typeface="+mn-lt"/>
                <a:ea typeface="+mn-ea"/>
                <a:cs typeface="+mn-cs"/>
                <a:sym typeface="微软雅黑" panose="020B0503020204020204" pitchFamily="34" charset="-122"/>
              </a:rPr>
              <a:t>《</a:t>
            </a:r>
            <a:r>
              <a:rPr lang="zh-CN" altLang="en-US" sz="2700" b="1" kern="1200" normalizeH="0" baseline="0" dirty="0">
                <a:solidFill>
                  <a:srgbClr val="404040"/>
                </a:solidFill>
                <a:latin typeface="+mn-lt"/>
                <a:ea typeface="+mn-ea"/>
                <a:cs typeface="+mn-cs"/>
                <a:sym typeface="微软雅黑" panose="020B0503020204020204" pitchFamily="34" charset="-122"/>
              </a:rPr>
              <a:t>干校六记</a:t>
            </a:r>
            <a:r>
              <a:rPr lang="en-US" altLang="zh-CN" sz="2700" b="1" kern="1200" normalizeH="0" baseline="0" dirty="0">
                <a:solidFill>
                  <a:srgbClr val="404040"/>
                </a:solidFill>
                <a:latin typeface="+mn-lt"/>
                <a:ea typeface="+mn-ea"/>
                <a:cs typeface="+mn-cs"/>
                <a:sym typeface="微软雅黑" panose="020B0503020204020204" pitchFamily="34" charset="-122"/>
              </a:rPr>
              <a:t>》</a:t>
            </a:r>
            <a:r>
              <a:rPr lang="zh-CN" altLang="en-US" sz="2700" b="1" kern="1200" normalizeH="0" baseline="0" dirty="0">
                <a:solidFill>
                  <a:srgbClr val="404040"/>
                </a:solidFill>
                <a:latin typeface="+mn-lt"/>
                <a:ea typeface="+mn-ea"/>
                <a:cs typeface="+mn-cs"/>
                <a:sym typeface="微软雅黑" panose="020B0503020204020204" pitchFamily="34" charset="-122"/>
              </a:rPr>
              <a:t>，随笔集</a:t>
            </a:r>
            <a:r>
              <a:rPr lang="en-US" altLang="zh-CN" sz="2700" b="1" kern="1200" normalizeH="0" baseline="0" dirty="0">
                <a:solidFill>
                  <a:srgbClr val="404040"/>
                </a:solidFill>
                <a:latin typeface="+mn-lt"/>
                <a:ea typeface="+mn-ea"/>
                <a:cs typeface="+mn-cs"/>
                <a:sym typeface="微软雅黑" panose="020B0503020204020204" pitchFamily="34" charset="-122"/>
              </a:rPr>
              <a:t>《</a:t>
            </a:r>
            <a:r>
              <a:rPr lang="zh-CN" altLang="en-US" sz="2700" b="1" kern="1200" normalizeH="0" baseline="0" dirty="0">
                <a:solidFill>
                  <a:srgbClr val="404040"/>
                </a:solidFill>
                <a:latin typeface="+mn-lt"/>
                <a:ea typeface="+mn-ea"/>
                <a:cs typeface="+mn-cs"/>
                <a:sym typeface="微软雅黑" panose="020B0503020204020204" pitchFamily="34" charset="-122"/>
              </a:rPr>
              <a:t>将饮茶</a:t>
            </a:r>
            <a:r>
              <a:rPr lang="en-US" altLang="zh-CN" sz="2700" b="1" kern="1200" normalizeH="0" baseline="0" dirty="0">
                <a:solidFill>
                  <a:srgbClr val="404040"/>
                </a:solidFill>
                <a:latin typeface="+mn-lt"/>
                <a:ea typeface="+mn-ea"/>
                <a:cs typeface="+mn-cs"/>
                <a:sym typeface="微软雅黑" panose="020B0503020204020204" pitchFamily="34" charset="-122"/>
              </a:rPr>
              <a:t>》</a:t>
            </a:r>
            <a:endParaRPr lang="zh-CN" altLang="en-US" sz="2700" b="1" kern="1200" normalizeH="0" baseline="0" dirty="0">
              <a:solidFill>
                <a:srgbClr val="000000"/>
              </a:solidFill>
              <a:latin typeface="+mn-lt"/>
              <a:ea typeface="+mn-ea"/>
              <a:cs typeface="+mn-cs"/>
              <a:sym typeface="微软雅黑" panose="020B0503020204020204" pitchFamily="34" charset="-122"/>
            </a:endParaRPr>
          </a:p>
          <a:p>
            <a:pPr defTabSz="685800"/>
            <a:endParaRPr lang="zh-CN" altLang="en-US" sz="2700" b="1" kern="1200" normalizeH="0" baseline="0" dirty="0">
              <a:solidFill>
                <a:srgbClr val="404040"/>
              </a:solidFill>
              <a:latin typeface="+mn-lt"/>
              <a:ea typeface="+mn-ea"/>
              <a:cs typeface="+mn-cs"/>
              <a:sym typeface="微软雅黑" panose="020B0503020204020204" pitchFamily="34" charset="-122"/>
            </a:endParaRPr>
          </a:p>
        </p:txBody>
      </p:sp>
      <p:graphicFrame>
        <p:nvGraphicFramePr>
          <p:cNvPr id="5123" name="对象 123907"/>
          <p:cNvGraphicFramePr/>
          <p:nvPr/>
        </p:nvGraphicFramePr>
        <p:xfrm>
          <a:off x="98425" y="1752600"/>
          <a:ext cx="2606675" cy="33762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1381125" imgH="2381250" progId="MSPhotoEd.3">
                  <p:embed/>
                </p:oleObj>
              </mc:Choice>
              <mc:Fallback>
                <p:oleObj name="" r:id="rId1" imgW="1381125" imgH="2381250" progId="MSPhotoEd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98425" y="1752600"/>
                        <a:ext cx="2606675" cy="337629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7">
                                            <p:txEl>
                                              <p:charRg st="0" end="17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3907">
                                            <p:txEl>
                                              <p:charRg st="0" end="17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3907">
                                            <p:txEl>
                                              <p:charRg st="0" end="17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7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文本框 5121"/>
          <p:cNvSpPr txBox="1"/>
          <p:nvPr/>
        </p:nvSpPr>
        <p:spPr>
          <a:xfrm>
            <a:off x="5076825" y="2852738"/>
            <a:ext cx="3598863" cy="279971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4400" b="1">
                <a:sym typeface="+mn-ea"/>
              </a:rPr>
              <a:t>  </a:t>
            </a:r>
            <a:r>
              <a:rPr lang="zh-CN" altLang="en-US" sz="4400" b="1">
                <a:sym typeface="+mn-ea"/>
              </a:rPr>
              <a:t>从画像上看，你觉得这是一 个什么样的人？有何依据？</a:t>
            </a:r>
            <a:r>
              <a:rPr lang="zh-CN" altLang="en-US" sz="4400">
                <a:sym typeface="+mn-ea"/>
              </a:rPr>
              <a:t> </a:t>
            </a:r>
            <a:endParaRPr lang="zh-CN" altLang="en-US" sz="4400">
              <a:latin typeface="Arial" panose="020B0604020202020204" pitchFamily="34" charset="0"/>
            </a:endParaRPr>
          </a:p>
        </p:txBody>
      </p:sp>
      <p:sp>
        <p:nvSpPr>
          <p:cNvPr id="7170" name="矩形 5122" descr="纸袋"/>
          <p:cNvSpPr/>
          <p:nvPr/>
        </p:nvSpPr>
        <p:spPr>
          <a:xfrm>
            <a:off x="4859655" y="1454785"/>
            <a:ext cx="4197985" cy="86550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en-US" altLang="zh-CN" sz="3600">
                <a:ln w="9525" cap="flat" cmpd="sng">
                  <a:solidFill>
                    <a:srgbClr val="008000"/>
                  </a:solidFill>
                  <a:prstDash val="solid"/>
                  <a:round/>
                  <a:headEnd type="none" w="med" len="med"/>
                  <a:tailEnd type="none" w="med" len="med"/>
                </a:ln>
                <a:blipFill rotWithShape="0">
                  <a:blip r:embed="rId1"/>
                </a:blipFill>
                <a:effectLst>
                  <a:outerShdw dist="563969" dir="14049730" sx="125000" sy="125000" algn="tl" rotWithShape="0">
                    <a:srgbClr val="C7DFD3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3600">
                <a:ln w="9525" cap="flat" cmpd="sng">
                  <a:solidFill>
                    <a:srgbClr val="008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563969" dir="14049730" sx="125000" sy="125000" algn="tl" rotWithShape="0">
                    <a:srgbClr val="C7DFD3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3600">
                <a:ln w="9525" cap="flat" cmpd="sng">
                  <a:solidFill>
                    <a:srgbClr val="008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563969" dir="14049730" sx="125000" sy="125000" algn="tl" rotWithShape="0">
                    <a:srgbClr val="C7DFD3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600">
                <a:ln w="9525" cap="flat" cmpd="sng">
                  <a:solidFill>
                    <a:srgbClr val="008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563969" dir="14049730" sx="125000" sy="125000" algn="tl" rotWithShape="0">
                    <a:srgbClr val="C7DFD3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）＂画＂说老王：</a:t>
            </a:r>
            <a:r>
              <a:rPr lang="zh-CN" altLang="en-US" sz="3600">
                <a:ln w="9525" cap="flat" cmpd="sng">
                  <a:solidFill>
                    <a:srgbClr val="008000"/>
                  </a:solidFill>
                  <a:prstDash val="solid"/>
                  <a:round/>
                  <a:headEnd type="none" w="med" len="med"/>
                  <a:tailEnd type="none" w="med" len="med"/>
                </a:ln>
                <a:blipFill rotWithShape="0">
                  <a:blip r:embed="rId1"/>
                </a:blipFill>
                <a:effectLst>
                  <a:outerShdw dist="563969" dir="14049730" sx="125000" sy="125000" algn="tl" rotWithShape="0">
                    <a:srgbClr val="C7DFD3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3600">
              <a:ln w="9525" cap="flat" cmpd="sng">
                <a:solidFill>
                  <a:srgbClr val="008000"/>
                </a:solidFill>
                <a:prstDash val="solid"/>
                <a:round/>
                <a:headEnd type="none" w="med" len="med"/>
                <a:tailEnd type="none" w="med" len="med"/>
              </a:ln>
              <a:blipFill rotWithShape="0">
                <a:blip r:embed="rId1"/>
              </a:blipFill>
              <a:effectLst>
                <a:outerShdw dist="563969" dir="14049730" sx="125000" sy="125000" algn="tl" rotWithShape="0">
                  <a:srgbClr val="C7DFD3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7171" name="图片 5123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460" y="2205355"/>
            <a:ext cx="4254500" cy="4019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79070" y="0"/>
            <a:ext cx="5056505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5400">
                <a:ln w="9525" cap="flat" cmpd="sng">
                  <a:solidFill>
                    <a:srgbClr val="008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563972" dir="14049740" sx="125000" sy="125000" algn="tl" rotWithShape="0">
                    <a:srgbClr val="C7DFD3">
                      <a:alpha val="79999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（一）</a:t>
            </a:r>
            <a:r>
              <a:rPr sz="5400">
                <a:ln w="9525" cap="flat" cmpd="sng">
                  <a:solidFill>
                    <a:srgbClr val="008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563972" dir="14049740" sx="125000" sy="125000" algn="tl" rotWithShape="0">
                    <a:srgbClr val="C7DFD3">
                      <a:alpha val="79999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认识老王</a:t>
            </a:r>
            <a:endParaRPr lang="zh-CN" altLang="en-US" sz="5400">
              <a:ln w="9525" cap="flat" cmpd="sng">
                <a:solidFill>
                  <a:srgbClr val="008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563972" dir="14049740" sx="125000" sy="125000" algn="tl" rotWithShape="0">
                  <a:srgbClr val="C7DFD3">
                    <a:alpha val="79999"/>
                  </a:srgbClr>
                </a:outerShdw>
              </a:effectLst>
              <a:latin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8433" name="文本占位符 18432"/>
          <p:cNvGraphicFramePr/>
          <p:nvPr>
            <p:ph type="body" idx="1" hasCustomPrompt="1"/>
          </p:nvPr>
        </p:nvGraphicFramePr>
        <p:xfrm>
          <a:off x="449263" y="1897063"/>
          <a:ext cx="8243888" cy="4276725"/>
        </p:xfrm>
        <a:graphic>
          <a:graphicData uri="http://schemas.openxmlformats.org/drawingml/2006/table">
            <a:tbl>
              <a:tblPr/>
              <a:tblGrid>
                <a:gridCol w="2127250"/>
                <a:gridCol w="6116320"/>
              </a:tblGrid>
              <a:tr h="749300">
                <a:tc gridSpan="2">
                  <a:txBody>
                    <a:bodyPr/>
                    <a:lstStyle>
                      <a:lvl1pPr marL="267970" lvl="0" indent="-267970" algn="just" defTabSz="685800" rtl="0" eaLnBrk="1" latinLnBrk="0" hangingPunct="1">
                        <a:lnSpc>
                          <a:spcPct val="110000"/>
                        </a:lnSpc>
                        <a:spcBef>
                          <a:spcPts val="1050"/>
                        </a:spcBef>
                        <a:spcAft>
                          <a:spcPts val="0"/>
                        </a:spcAft>
                        <a:buClr>
                          <a:srgbClr val="956B21"/>
                        </a:buClr>
                        <a:buSzPct val="50000"/>
                        <a:buFont typeface="Wingdings" panose="05000000000000000000" pitchFamily="2" charset="2"/>
                        <a:buChar char="u"/>
                        <a:defRPr sz="2800" b="1" kern="1200" baseline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幼圆" panose="02010509060101010101" pitchFamily="49" charset="-122"/>
                          <a:ea typeface="幼圆" panose="02010509060101010101" pitchFamily="49" charset="-122"/>
                          <a:cs typeface="+mn-cs"/>
                        </a:defRPr>
                      </a:lvl1pPr>
                      <a:lvl2pPr marL="267970" lvl="1" indent="-214630" algn="just" defTabSz="6858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50"/>
                        </a:spcAft>
                        <a:buClr>
                          <a:schemeClr val="accent1">
                            <a:lumMod val="60000"/>
                            <a:lumOff val="40000"/>
                          </a:schemeClr>
                        </a:buClr>
                        <a:buSzTx/>
                        <a:buFont typeface="华文新魏" panose="02010800040101010101" charset="-122"/>
                        <a:buChar char=" "/>
                        <a:defRPr sz="2400" b="0" kern="1200" baseline="0">
                          <a:solidFill>
                            <a:schemeClr val="tx1"/>
                          </a:solidFill>
                          <a:latin typeface="华文新魏" panose="02010800040101010101" charset="-122"/>
                          <a:ea typeface="华文新魏" panose="02010800040101010101" charset="-122"/>
                          <a:cs typeface="+mn-cs"/>
                        </a:defRPr>
                      </a:lvl2pPr>
                      <a:lvl3pPr marL="857250" lvl="2" indent="-171450" algn="l" defTabSz="685800" rtl="0" eaLnBrk="1" latinLnBrk="0" hangingPunct="1">
                        <a:lnSpc>
                          <a:spcPct val="90000"/>
                        </a:lnSpc>
                        <a:spcBef>
                          <a:spcPts val="375"/>
                        </a:spcBef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200150" lvl="3" indent="-171450" algn="l" defTabSz="685800" rtl="0" eaLnBrk="1" latinLnBrk="0" hangingPunct="1">
                        <a:lnSpc>
                          <a:spcPct val="90000"/>
                        </a:lnSpc>
                        <a:spcBef>
                          <a:spcPts val="375"/>
                        </a:spcBef>
                        <a:buClrTx/>
                        <a:buSzTx/>
                        <a:buFont typeface="Arial" panose="020B0604020202020204" pitchFamily="34" charset="0"/>
                        <a:buChar char="•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543050" lvl="4" indent="-171450" algn="l" defTabSz="685800" rtl="0" eaLnBrk="1" latinLnBrk="0" hangingPunct="1">
                        <a:lnSpc>
                          <a:spcPct val="90000"/>
                        </a:lnSpc>
                        <a:spcBef>
                          <a:spcPts val="375"/>
                        </a:spcBef>
                        <a:buClrTx/>
                        <a:buSzTx/>
                        <a:buFont typeface="Arial" panose="020B0604020202020204" pitchFamily="34" charset="0"/>
                        <a:buChar char="•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defTabSz="914400">
                        <a:lnSpc>
                          <a:spcPct val="100000"/>
                        </a:lnSpc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zh-CN" altLang="zh-CN" sz="2400" dirty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  <a:ea typeface="华文新魏" panose="02010800040101010101" charset="-122"/>
                        </a:rPr>
                        <a:t>老王个人基本情况调查表</a:t>
                      </a:r>
                      <a:r>
                        <a:rPr lang="en-US" altLang="zh-CN" sz="2400">
                          <a:solidFill>
                            <a:srgbClr val="FFFFFF"/>
                          </a:solidFill>
                          <a:latin typeface="Calibri" panose="020F0502020204030204" pitchFamily="34" charset="0"/>
                          <a:ea typeface="华文新魏" panose="02010800040101010101" charset="-122"/>
                        </a:rPr>
                        <a:t> </a:t>
                      </a:r>
                      <a:endParaRPr lang="zh-CN" altLang="zh-CN" sz="2400" dirty="0">
                        <a:solidFill>
                          <a:srgbClr val="FFFFFF"/>
                        </a:solidFill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E68C6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94B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E68C6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494B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8C68"/>
                    </a:solidFill>
                  </a:tcPr>
                </a:tc>
                <a:tc hMerge="1">
                  <a:tcPr>
                    <a:lnR w="12700" cap="flat" cmpd="sng">
                      <a:solidFill>
                        <a:srgbClr val="494B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E68C6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494B4D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46100">
                <a:tc>
                  <a:txBody>
                    <a:bodyPr/>
                    <a:lstStyle>
                      <a:lvl1pPr marL="267970" lvl="0" indent="-267970" algn="just" defTabSz="685800" rtl="0" eaLnBrk="1" latinLnBrk="0" hangingPunct="1">
                        <a:lnSpc>
                          <a:spcPct val="110000"/>
                        </a:lnSpc>
                        <a:spcBef>
                          <a:spcPts val="1050"/>
                        </a:spcBef>
                        <a:spcAft>
                          <a:spcPts val="0"/>
                        </a:spcAft>
                        <a:buClr>
                          <a:srgbClr val="956B21"/>
                        </a:buClr>
                        <a:buSzPct val="50000"/>
                        <a:buFont typeface="Wingdings" panose="05000000000000000000" pitchFamily="2" charset="2"/>
                        <a:buChar char="u"/>
                        <a:defRPr sz="2800" b="1" kern="1200" baseline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幼圆" panose="02010509060101010101" pitchFamily="49" charset="-122"/>
                          <a:ea typeface="幼圆" panose="02010509060101010101" pitchFamily="49" charset="-122"/>
                          <a:cs typeface="+mn-cs"/>
                        </a:defRPr>
                      </a:lvl1pPr>
                      <a:lvl2pPr marL="267970" lvl="1" indent="-214630" algn="just" defTabSz="6858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50"/>
                        </a:spcAft>
                        <a:buClr>
                          <a:schemeClr val="accent1">
                            <a:lumMod val="60000"/>
                            <a:lumOff val="40000"/>
                          </a:schemeClr>
                        </a:buClr>
                        <a:buSzTx/>
                        <a:buFont typeface="华文新魏" panose="02010800040101010101" charset="-122"/>
                        <a:buChar char=" "/>
                        <a:defRPr sz="2400" b="0" kern="1200" baseline="0">
                          <a:solidFill>
                            <a:schemeClr val="tx1"/>
                          </a:solidFill>
                          <a:latin typeface="华文新魏" panose="02010800040101010101" charset="-122"/>
                          <a:ea typeface="华文新魏" panose="02010800040101010101" charset="-122"/>
                          <a:cs typeface="+mn-cs"/>
                        </a:defRPr>
                      </a:lvl2pPr>
                      <a:lvl3pPr marL="857250" lvl="2" indent="-171450" algn="l" defTabSz="685800" rtl="0" eaLnBrk="1" latinLnBrk="0" hangingPunct="1">
                        <a:lnSpc>
                          <a:spcPct val="90000"/>
                        </a:lnSpc>
                        <a:spcBef>
                          <a:spcPts val="375"/>
                        </a:spcBef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200150" lvl="3" indent="-171450" algn="l" defTabSz="685800" rtl="0" eaLnBrk="1" latinLnBrk="0" hangingPunct="1">
                        <a:lnSpc>
                          <a:spcPct val="90000"/>
                        </a:lnSpc>
                        <a:spcBef>
                          <a:spcPts val="375"/>
                        </a:spcBef>
                        <a:buClrTx/>
                        <a:buSzTx/>
                        <a:buFont typeface="Arial" panose="020B0604020202020204" pitchFamily="34" charset="0"/>
                        <a:buChar char="•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543050" lvl="4" indent="-171450" algn="l" defTabSz="685800" rtl="0" eaLnBrk="1" latinLnBrk="0" hangingPunct="1">
                        <a:lnSpc>
                          <a:spcPct val="90000"/>
                        </a:lnSpc>
                        <a:spcBef>
                          <a:spcPts val="375"/>
                        </a:spcBef>
                        <a:buClrTx/>
                        <a:buSzTx/>
                        <a:buFont typeface="Arial" panose="020B0604020202020204" pitchFamily="34" charset="0"/>
                        <a:buChar char="•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defTabSz="914400">
                        <a:lnSpc>
                          <a:spcPct val="100000"/>
                        </a:lnSpc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zh-CN" altLang="zh-CN" sz="2400" dirty="0">
                          <a:solidFill>
                            <a:srgbClr val="494B4D"/>
                          </a:solidFill>
                          <a:latin typeface="Calibri" panose="020F0502020204030204" pitchFamily="34" charset="0"/>
                          <a:ea typeface="华文新魏" panose="02010800040101010101" charset="-122"/>
                        </a:rPr>
                        <a:t>姓名</a:t>
                      </a:r>
                      <a:endParaRPr lang="zh-CN" altLang="zh-CN" sz="2400" dirty="0">
                        <a:solidFill>
                          <a:srgbClr val="494B4D"/>
                        </a:solidFill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494B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94B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494B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494B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EEEB"/>
                    </a:solidFill>
                  </a:tcPr>
                </a:tc>
                <a:tc>
                  <a:txBody>
                    <a:bodyPr/>
                    <a:lstStyle>
                      <a:lvl1pPr marL="267970" lvl="0" indent="-267970" algn="just" defTabSz="685800" rtl="0" eaLnBrk="1" latinLnBrk="0" hangingPunct="1">
                        <a:lnSpc>
                          <a:spcPct val="110000"/>
                        </a:lnSpc>
                        <a:spcBef>
                          <a:spcPts val="1050"/>
                        </a:spcBef>
                        <a:spcAft>
                          <a:spcPts val="0"/>
                        </a:spcAft>
                        <a:buClr>
                          <a:srgbClr val="956B21"/>
                        </a:buClr>
                        <a:buSzPct val="50000"/>
                        <a:buFont typeface="Wingdings" panose="05000000000000000000" pitchFamily="2" charset="2"/>
                        <a:buChar char="u"/>
                        <a:defRPr sz="2800" b="1" kern="1200" baseline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幼圆" panose="02010509060101010101" pitchFamily="49" charset="-122"/>
                          <a:ea typeface="幼圆" panose="02010509060101010101" pitchFamily="49" charset="-122"/>
                          <a:cs typeface="+mn-cs"/>
                        </a:defRPr>
                      </a:lvl1pPr>
                      <a:lvl2pPr marL="267970" lvl="1" indent="-214630" algn="just" defTabSz="6858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50"/>
                        </a:spcAft>
                        <a:buClr>
                          <a:schemeClr val="accent1">
                            <a:lumMod val="60000"/>
                            <a:lumOff val="40000"/>
                          </a:schemeClr>
                        </a:buClr>
                        <a:buSzTx/>
                        <a:buFont typeface="华文新魏" panose="02010800040101010101" charset="-122"/>
                        <a:buChar char=" "/>
                        <a:defRPr sz="2400" b="0" kern="1200" baseline="0">
                          <a:solidFill>
                            <a:schemeClr val="tx1"/>
                          </a:solidFill>
                          <a:latin typeface="华文新魏" panose="02010800040101010101" charset="-122"/>
                          <a:ea typeface="华文新魏" panose="02010800040101010101" charset="-122"/>
                          <a:cs typeface="+mn-cs"/>
                        </a:defRPr>
                      </a:lvl2pPr>
                      <a:lvl3pPr marL="857250" lvl="2" indent="-171450" algn="l" defTabSz="685800" rtl="0" eaLnBrk="1" latinLnBrk="0" hangingPunct="1">
                        <a:lnSpc>
                          <a:spcPct val="90000"/>
                        </a:lnSpc>
                        <a:spcBef>
                          <a:spcPts val="375"/>
                        </a:spcBef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200150" lvl="3" indent="-171450" algn="l" defTabSz="685800" rtl="0" eaLnBrk="1" latinLnBrk="0" hangingPunct="1">
                        <a:lnSpc>
                          <a:spcPct val="90000"/>
                        </a:lnSpc>
                        <a:spcBef>
                          <a:spcPts val="375"/>
                        </a:spcBef>
                        <a:buClrTx/>
                        <a:buSzTx/>
                        <a:buFont typeface="Arial" panose="020B0604020202020204" pitchFamily="34" charset="0"/>
                        <a:buChar char="•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543050" lvl="4" indent="-171450" algn="l" defTabSz="685800" rtl="0" eaLnBrk="1" latinLnBrk="0" hangingPunct="1">
                        <a:lnSpc>
                          <a:spcPct val="90000"/>
                        </a:lnSpc>
                        <a:spcBef>
                          <a:spcPts val="375"/>
                        </a:spcBef>
                        <a:buClrTx/>
                        <a:buSzTx/>
                        <a:buFont typeface="Arial" panose="020B0604020202020204" pitchFamily="34" charset="0"/>
                        <a:buChar char="•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defTabSz="914400">
                        <a:lnSpc>
                          <a:spcPct val="100000"/>
                        </a:lnSpc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endParaRPr lang="zh-CN" altLang="zh-CN" sz="2400" dirty="0">
                        <a:solidFill>
                          <a:srgbClr val="494B4D"/>
                        </a:solidFill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494B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94B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494B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494B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EEEB"/>
                    </a:solidFill>
                  </a:tcPr>
                </a:tc>
              </a:tr>
              <a:tr h="504825">
                <a:tc>
                  <a:txBody>
                    <a:bodyPr/>
                    <a:lstStyle>
                      <a:lvl1pPr marL="267970" lvl="0" indent="-267970" algn="just" defTabSz="685800" rtl="0" eaLnBrk="1" latinLnBrk="0" hangingPunct="1">
                        <a:lnSpc>
                          <a:spcPct val="110000"/>
                        </a:lnSpc>
                        <a:spcBef>
                          <a:spcPts val="1050"/>
                        </a:spcBef>
                        <a:spcAft>
                          <a:spcPts val="0"/>
                        </a:spcAft>
                        <a:buClr>
                          <a:srgbClr val="956B21"/>
                        </a:buClr>
                        <a:buSzPct val="50000"/>
                        <a:buFont typeface="Wingdings" panose="05000000000000000000" pitchFamily="2" charset="2"/>
                        <a:buChar char="u"/>
                        <a:defRPr sz="2800" b="1" kern="1200" baseline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幼圆" panose="02010509060101010101" pitchFamily="49" charset="-122"/>
                          <a:ea typeface="幼圆" panose="02010509060101010101" pitchFamily="49" charset="-122"/>
                          <a:cs typeface="+mn-cs"/>
                        </a:defRPr>
                      </a:lvl1pPr>
                      <a:lvl2pPr marL="267970" lvl="1" indent="-214630" algn="just" defTabSz="6858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50"/>
                        </a:spcAft>
                        <a:buClr>
                          <a:schemeClr val="accent1">
                            <a:lumMod val="60000"/>
                            <a:lumOff val="40000"/>
                          </a:schemeClr>
                        </a:buClr>
                        <a:buSzTx/>
                        <a:buFont typeface="华文新魏" panose="02010800040101010101" charset="-122"/>
                        <a:buChar char=" "/>
                        <a:defRPr sz="2400" b="0" kern="1200" baseline="0">
                          <a:solidFill>
                            <a:schemeClr val="tx1"/>
                          </a:solidFill>
                          <a:latin typeface="华文新魏" panose="02010800040101010101" charset="-122"/>
                          <a:ea typeface="华文新魏" panose="02010800040101010101" charset="-122"/>
                          <a:cs typeface="+mn-cs"/>
                        </a:defRPr>
                      </a:lvl2pPr>
                      <a:lvl3pPr marL="857250" lvl="2" indent="-171450" algn="l" defTabSz="685800" rtl="0" eaLnBrk="1" latinLnBrk="0" hangingPunct="1">
                        <a:lnSpc>
                          <a:spcPct val="90000"/>
                        </a:lnSpc>
                        <a:spcBef>
                          <a:spcPts val="375"/>
                        </a:spcBef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200150" lvl="3" indent="-171450" algn="l" defTabSz="685800" rtl="0" eaLnBrk="1" latinLnBrk="0" hangingPunct="1">
                        <a:lnSpc>
                          <a:spcPct val="90000"/>
                        </a:lnSpc>
                        <a:spcBef>
                          <a:spcPts val="375"/>
                        </a:spcBef>
                        <a:buClrTx/>
                        <a:buSzTx/>
                        <a:buFont typeface="Arial" panose="020B0604020202020204" pitchFamily="34" charset="0"/>
                        <a:buChar char="•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543050" lvl="4" indent="-171450" algn="l" defTabSz="685800" rtl="0" eaLnBrk="1" latinLnBrk="0" hangingPunct="1">
                        <a:lnSpc>
                          <a:spcPct val="90000"/>
                        </a:lnSpc>
                        <a:spcBef>
                          <a:spcPts val="375"/>
                        </a:spcBef>
                        <a:buClrTx/>
                        <a:buSzTx/>
                        <a:buFont typeface="Arial" panose="020B0604020202020204" pitchFamily="34" charset="0"/>
                        <a:buChar char="•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defTabSz="914400">
                        <a:lnSpc>
                          <a:spcPct val="100000"/>
                        </a:lnSpc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zh-CN" altLang="zh-CN" sz="2400" dirty="0">
                          <a:solidFill>
                            <a:srgbClr val="494B4D"/>
                          </a:solidFill>
                          <a:latin typeface="Calibri" panose="020F0502020204030204" pitchFamily="34" charset="0"/>
                          <a:ea typeface="华文新魏" panose="02010800040101010101" charset="-122"/>
                        </a:rPr>
                        <a:t>职业</a:t>
                      </a:r>
                      <a:endParaRPr lang="zh-CN" altLang="zh-CN" sz="2400" dirty="0">
                        <a:solidFill>
                          <a:srgbClr val="494B4D"/>
                        </a:solidFill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494B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94B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494B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494B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267970" lvl="0" indent="-267970" algn="just" defTabSz="685800" rtl="0" eaLnBrk="1" latinLnBrk="0" hangingPunct="1">
                        <a:lnSpc>
                          <a:spcPct val="110000"/>
                        </a:lnSpc>
                        <a:spcBef>
                          <a:spcPts val="1050"/>
                        </a:spcBef>
                        <a:spcAft>
                          <a:spcPts val="0"/>
                        </a:spcAft>
                        <a:buClr>
                          <a:srgbClr val="956B21"/>
                        </a:buClr>
                        <a:buSzPct val="50000"/>
                        <a:buFont typeface="Wingdings" panose="05000000000000000000" pitchFamily="2" charset="2"/>
                        <a:buChar char="u"/>
                        <a:defRPr sz="2800" b="1" kern="1200" baseline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幼圆" panose="02010509060101010101" pitchFamily="49" charset="-122"/>
                          <a:ea typeface="幼圆" panose="02010509060101010101" pitchFamily="49" charset="-122"/>
                          <a:cs typeface="+mn-cs"/>
                        </a:defRPr>
                      </a:lvl1pPr>
                      <a:lvl2pPr marL="267970" lvl="1" indent="-214630" algn="just" defTabSz="6858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50"/>
                        </a:spcAft>
                        <a:buClr>
                          <a:schemeClr val="accent1">
                            <a:lumMod val="60000"/>
                            <a:lumOff val="40000"/>
                          </a:schemeClr>
                        </a:buClr>
                        <a:buSzTx/>
                        <a:buFont typeface="华文新魏" panose="02010800040101010101" charset="-122"/>
                        <a:buChar char=" "/>
                        <a:defRPr sz="2400" b="0" kern="1200" baseline="0">
                          <a:solidFill>
                            <a:schemeClr val="tx1"/>
                          </a:solidFill>
                          <a:latin typeface="华文新魏" panose="02010800040101010101" charset="-122"/>
                          <a:ea typeface="华文新魏" panose="02010800040101010101" charset="-122"/>
                          <a:cs typeface="+mn-cs"/>
                        </a:defRPr>
                      </a:lvl2pPr>
                      <a:lvl3pPr marL="857250" lvl="2" indent="-171450" algn="l" defTabSz="685800" rtl="0" eaLnBrk="1" latinLnBrk="0" hangingPunct="1">
                        <a:lnSpc>
                          <a:spcPct val="90000"/>
                        </a:lnSpc>
                        <a:spcBef>
                          <a:spcPts val="375"/>
                        </a:spcBef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200150" lvl="3" indent="-171450" algn="l" defTabSz="685800" rtl="0" eaLnBrk="1" latinLnBrk="0" hangingPunct="1">
                        <a:lnSpc>
                          <a:spcPct val="90000"/>
                        </a:lnSpc>
                        <a:spcBef>
                          <a:spcPts val="375"/>
                        </a:spcBef>
                        <a:buClrTx/>
                        <a:buSzTx/>
                        <a:buFont typeface="Arial" panose="020B0604020202020204" pitchFamily="34" charset="0"/>
                        <a:buChar char="•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543050" lvl="4" indent="-171450" algn="l" defTabSz="685800" rtl="0" eaLnBrk="1" latinLnBrk="0" hangingPunct="1">
                        <a:lnSpc>
                          <a:spcPct val="90000"/>
                        </a:lnSpc>
                        <a:spcBef>
                          <a:spcPts val="375"/>
                        </a:spcBef>
                        <a:buClrTx/>
                        <a:buSzTx/>
                        <a:buFont typeface="Arial" panose="020B0604020202020204" pitchFamily="34" charset="0"/>
                        <a:buChar char="•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defTabSz="914400">
                        <a:lnSpc>
                          <a:spcPct val="100000"/>
                        </a:lnSpc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endParaRPr lang="zh-CN" altLang="zh-CN" sz="2400" i="1" dirty="0">
                        <a:solidFill>
                          <a:srgbClr val="494B4D"/>
                        </a:solidFill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494B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94B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494B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494B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863600">
                <a:tc>
                  <a:txBody>
                    <a:bodyPr/>
                    <a:lstStyle>
                      <a:lvl1pPr marL="267970" lvl="0" indent="-267970" algn="just" defTabSz="685800" rtl="0" eaLnBrk="1" latinLnBrk="0" hangingPunct="1">
                        <a:lnSpc>
                          <a:spcPct val="110000"/>
                        </a:lnSpc>
                        <a:spcBef>
                          <a:spcPts val="1050"/>
                        </a:spcBef>
                        <a:spcAft>
                          <a:spcPts val="0"/>
                        </a:spcAft>
                        <a:buClr>
                          <a:srgbClr val="956B21"/>
                        </a:buClr>
                        <a:buSzPct val="50000"/>
                        <a:buFont typeface="Wingdings" panose="05000000000000000000" pitchFamily="2" charset="2"/>
                        <a:buChar char="u"/>
                        <a:defRPr sz="2800" b="1" kern="1200" baseline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幼圆" panose="02010509060101010101" pitchFamily="49" charset="-122"/>
                          <a:ea typeface="幼圆" panose="02010509060101010101" pitchFamily="49" charset="-122"/>
                          <a:cs typeface="+mn-cs"/>
                        </a:defRPr>
                      </a:lvl1pPr>
                      <a:lvl2pPr marL="267970" lvl="1" indent="-214630" algn="just" defTabSz="6858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50"/>
                        </a:spcAft>
                        <a:buClr>
                          <a:schemeClr val="accent1">
                            <a:lumMod val="60000"/>
                            <a:lumOff val="40000"/>
                          </a:schemeClr>
                        </a:buClr>
                        <a:buSzTx/>
                        <a:buFont typeface="华文新魏" panose="02010800040101010101" charset="-122"/>
                        <a:buChar char=" "/>
                        <a:defRPr sz="2400" b="0" kern="1200" baseline="0">
                          <a:solidFill>
                            <a:schemeClr val="tx1"/>
                          </a:solidFill>
                          <a:latin typeface="华文新魏" panose="02010800040101010101" charset="-122"/>
                          <a:ea typeface="华文新魏" panose="02010800040101010101" charset="-122"/>
                          <a:cs typeface="+mn-cs"/>
                        </a:defRPr>
                      </a:lvl2pPr>
                      <a:lvl3pPr marL="857250" lvl="2" indent="-171450" algn="l" defTabSz="685800" rtl="0" eaLnBrk="1" latinLnBrk="0" hangingPunct="1">
                        <a:lnSpc>
                          <a:spcPct val="90000"/>
                        </a:lnSpc>
                        <a:spcBef>
                          <a:spcPts val="375"/>
                        </a:spcBef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200150" lvl="3" indent="-171450" algn="l" defTabSz="685800" rtl="0" eaLnBrk="1" latinLnBrk="0" hangingPunct="1">
                        <a:lnSpc>
                          <a:spcPct val="90000"/>
                        </a:lnSpc>
                        <a:spcBef>
                          <a:spcPts val="375"/>
                        </a:spcBef>
                        <a:buClrTx/>
                        <a:buSzTx/>
                        <a:buFont typeface="Arial" panose="020B0604020202020204" pitchFamily="34" charset="0"/>
                        <a:buChar char="•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543050" lvl="4" indent="-171450" algn="l" defTabSz="685800" rtl="0" eaLnBrk="1" latinLnBrk="0" hangingPunct="1">
                        <a:lnSpc>
                          <a:spcPct val="90000"/>
                        </a:lnSpc>
                        <a:spcBef>
                          <a:spcPts val="375"/>
                        </a:spcBef>
                        <a:buClrTx/>
                        <a:buSzTx/>
                        <a:buFont typeface="Arial" panose="020B0604020202020204" pitchFamily="34" charset="0"/>
                        <a:buChar char="•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defTabSz="914400">
                        <a:lnSpc>
                          <a:spcPct val="100000"/>
                        </a:lnSpc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zh-CN" altLang="zh-CN" sz="2400" dirty="0">
                          <a:solidFill>
                            <a:srgbClr val="494B4D"/>
                          </a:solidFill>
                          <a:latin typeface="Calibri" panose="020F0502020204030204" pitchFamily="34" charset="0"/>
                          <a:ea typeface="华文新魏" panose="02010800040101010101" charset="-122"/>
                        </a:rPr>
                        <a:t>家庭成员</a:t>
                      </a:r>
                      <a:endParaRPr lang="zh-CN" altLang="zh-CN" sz="2400" dirty="0">
                        <a:solidFill>
                          <a:srgbClr val="494B4D"/>
                        </a:solidFill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494B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94B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494B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494B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EEEB"/>
                    </a:solidFill>
                  </a:tcPr>
                </a:tc>
                <a:tc>
                  <a:txBody>
                    <a:bodyPr/>
                    <a:lstStyle>
                      <a:lvl1pPr marL="267970" lvl="0" indent="-267970" algn="just" defTabSz="685800" rtl="0" eaLnBrk="1" latinLnBrk="0" hangingPunct="1">
                        <a:lnSpc>
                          <a:spcPct val="110000"/>
                        </a:lnSpc>
                        <a:spcBef>
                          <a:spcPts val="1050"/>
                        </a:spcBef>
                        <a:spcAft>
                          <a:spcPts val="0"/>
                        </a:spcAft>
                        <a:buClr>
                          <a:srgbClr val="956B21"/>
                        </a:buClr>
                        <a:buSzPct val="50000"/>
                        <a:buFont typeface="Wingdings" panose="05000000000000000000" pitchFamily="2" charset="2"/>
                        <a:buChar char="u"/>
                        <a:defRPr sz="2800" b="1" kern="1200" baseline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幼圆" panose="02010509060101010101" pitchFamily="49" charset="-122"/>
                          <a:ea typeface="幼圆" panose="02010509060101010101" pitchFamily="49" charset="-122"/>
                          <a:cs typeface="+mn-cs"/>
                        </a:defRPr>
                      </a:lvl1pPr>
                      <a:lvl2pPr marL="267970" lvl="1" indent="-214630" algn="just" defTabSz="6858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50"/>
                        </a:spcAft>
                        <a:buClr>
                          <a:schemeClr val="accent1">
                            <a:lumMod val="60000"/>
                            <a:lumOff val="40000"/>
                          </a:schemeClr>
                        </a:buClr>
                        <a:buSzTx/>
                        <a:buFont typeface="华文新魏" panose="02010800040101010101" charset="-122"/>
                        <a:buChar char=" "/>
                        <a:defRPr sz="2400" b="0" kern="1200" baseline="0">
                          <a:solidFill>
                            <a:schemeClr val="tx1"/>
                          </a:solidFill>
                          <a:latin typeface="华文新魏" panose="02010800040101010101" charset="-122"/>
                          <a:ea typeface="华文新魏" panose="02010800040101010101" charset="-122"/>
                          <a:cs typeface="+mn-cs"/>
                        </a:defRPr>
                      </a:lvl2pPr>
                      <a:lvl3pPr marL="857250" lvl="2" indent="-171450" algn="l" defTabSz="685800" rtl="0" eaLnBrk="1" latinLnBrk="0" hangingPunct="1">
                        <a:lnSpc>
                          <a:spcPct val="90000"/>
                        </a:lnSpc>
                        <a:spcBef>
                          <a:spcPts val="375"/>
                        </a:spcBef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200150" lvl="3" indent="-171450" algn="l" defTabSz="685800" rtl="0" eaLnBrk="1" latinLnBrk="0" hangingPunct="1">
                        <a:lnSpc>
                          <a:spcPct val="90000"/>
                        </a:lnSpc>
                        <a:spcBef>
                          <a:spcPts val="375"/>
                        </a:spcBef>
                        <a:buClrTx/>
                        <a:buSzTx/>
                        <a:buFont typeface="Arial" panose="020B0604020202020204" pitchFamily="34" charset="0"/>
                        <a:buChar char="•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543050" lvl="4" indent="-171450" algn="l" defTabSz="685800" rtl="0" eaLnBrk="1" latinLnBrk="0" hangingPunct="1">
                        <a:lnSpc>
                          <a:spcPct val="90000"/>
                        </a:lnSpc>
                        <a:spcBef>
                          <a:spcPts val="375"/>
                        </a:spcBef>
                        <a:buClrTx/>
                        <a:buSzTx/>
                        <a:buFont typeface="Arial" panose="020B0604020202020204" pitchFamily="34" charset="0"/>
                        <a:buChar char="•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defTabSz="914400">
                        <a:lnSpc>
                          <a:spcPct val="100000"/>
                        </a:lnSpc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endParaRPr lang="zh-CN" altLang="zh-CN" sz="2400" dirty="0">
                        <a:solidFill>
                          <a:srgbClr val="494B4D"/>
                        </a:solidFill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494B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94B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494B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494B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EEEB"/>
                    </a:solidFill>
                  </a:tcPr>
                </a:tc>
              </a:tr>
              <a:tr h="865188">
                <a:tc>
                  <a:txBody>
                    <a:bodyPr/>
                    <a:lstStyle>
                      <a:lvl1pPr marL="267970" lvl="0" indent="-267970" algn="just" defTabSz="685800" rtl="0" eaLnBrk="1" latinLnBrk="0" hangingPunct="1">
                        <a:lnSpc>
                          <a:spcPct val="110000"/>
                        </a:lnSpc>
                        <a:spcBef>
                          <a:spcPts val="1050"/>
                        </a:spcBef>
                        <a:spcAft>
                          <a:spcPts val="0"/>
                        </a:spcAft>
                        <a:buClr>
                          <a:srgbClr val="956B21"/>
                        </a:buClr>
                        <a:buSzPct val="50000"/>
                        <a:buFont typeface="Wingdings" panose="05000000000000000000" pitchFamily="2" charset="2"/>
                        <a:buChar char="u"/>
                        <a:defRPr sz="2800" b="1" kern="1200" baseline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幼圆" panose="02010509060101010101" pitchFamily="49" charset="-122"/>
                          <a:ea typeface="幼圆" panose="02010509060101010101" pitchFamily="49" charset="-122"/>
                          <a:cs typeface="+mn-cs"/>
                        </a:defRPr>
                      </a:lvl1pPr>
                      <a:lvl2pPr marL="267970" lvl="1" indent="-214630" algn="just" defTabSz="6858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50"/>
                        </a:spcAft>
                        <a:buClr>
                          <a:schemeClr val="accent1">
                            <a:lumMod val="60000"/>
                            <a:lumOff val="40000"/>
                          </a:schemeClr>
                        </a:buClr>
                        <a:buSzTx/>
                        <a:buFont typeface="华文新魏" panose="02010800040101010101" charset="-122"/>
                        <a:buChar char=" "/>
                        <a:defRPr sz="2400" b="0" kern="1200" baseline="0">
                          <a:solidFill>
                            <a:schemeClr val="tx1"/>
                          </a:solidFill>
                          <a:latin typeface="华文新魏" panose="02010800040101010101" charset="-122"/>
                          <a:ea typeface="华文新魏" panose="02010800040101010101" charset="-122"/>
                          <a:cs typeface="+mn-cs"/>
                        </a:defRPr>
                      </a:lvl2pPr>
                      <a:lvl3pPr marL="857250" lvl="2" indent="-171450" algn="l" defTabSz="685800" rtl="0" eaLnBrk="1" latinLnBrk="0" hangingPunct="1">
                        <a:lnSpc>
                          <a:spcPct val="90000"/>
                        </a:lnSpc>
                        <a:spcBef>
                          <a:spcPts val="375"/>
                        </a:spcBef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200150" lvl="3" indent="-171450" algn="l" defTabSz="685800" rtl="0" eaLnBrk="1" latinLnBrk="0" hangingPunct="1">
                        <a:lnSpc>
                          <a:spcPct val="90000"/>
                        </a:lnSpc>
                        <a:spcBef>
                          <a:spcPts val="375"/>
                        </a:spcBef>
                        <a:buClrTx/>
                        <a:buSzTx/>
                        <a:buFont typeface="Arial" panose="020B0604020202020204" pitchFamily="34" charset="0"/>
                        <a:buChar char="•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543050" lvl="4" indent="-171450" algn="l" defTabSz="685800" rtl="0" eaLnBrk="1" latinLnBrk="0" hangingPunct="1">
                        <a:lnSpc>
                          <a:spcPct val="90000"/>
                        </a:lnSpc>
                        <a:spcBef>
                          <a:spcPts val="375"/>
                        </a:spcBef>
                        <a:buClrTx/>
                        <a:buSzTx/>
                        <a:buFont typeface="Arial" panose="020B0604020202020204" pitchFamily="34" charset="0"/>
                        <a:buChar char="•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defTabSz="914400">
                        <a:lnSpc>
                          <a:spcPct val="100000"/>
                        </a:lnSpc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zh-CN" altLang="zh-CN" sz="2400">
                          <a:solidFill>
                            <a:srgbClr val="494B4D"/>
                          </a:solidFill>
                          <a:latin typeface="Calibri" panose="020F0502020204030204" pitchFamily="34" charset="0"/>
                          <a:ea typeface="华文新魏" panose="02010800040101010101" charset="-122"/>
                        </a:rPr>
                        <a:t>外貌特征</a:t>
                      </a:r>
                      <a:endParaRPr lang="zh-CN" altLang="zh-CN" sz="2400">
                        <a:solidFill>
                          <a:srgbClr val="494B4D"/>
                        </a:solidFill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494B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94B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494B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494B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267970" lvl="0" indent="-267970" algn="just" defTabSz="685800" rtl="0" eaLnBrk="1" latinLnBrk="0" hangingPunct="1">
                        <a:lnSpc>
                          <a:spcPct val="110000"/>
                        </a:lnSpc>
                        <a:spcBef>
                          <a:spcPts val="1050"/>
                        </a:spcBef>
                        <a:spcAft>
                          <a:spcPts val="0"/>
                        </a:spcAft>
                        <a:buClr>
                          <a:srgbClr val="956B21"/>
                        </a:buClr>
                        <a:buSzPct val="50000"/>
                        <a:buFont typeface="Wingdings" panose="05000000000000000000" pitchFamily="2" charset="2"/>
                        <a:buChar char="u"/>
                        <a:defRPr sz="2800" b="1" kern="1200" baseline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幼圆" panose="02010509060101010101" pitchFamily="49" charset="-122"/>
                          <a:ea typeface="幼圆" panose="02010509060101010101" pitchFamily="49" charset="-122"/>
                          <a:cs typeface="+mn-cs"/>
                        </a:defRPr>
                      </a:lvl1pPr>
                      <a:lvl2pPr marL="267970" lvl="1" indent="-214630" algn="just" defTabSz="6858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50"/>
                        </a:spcAft>
                        <a:buClr>
                          <a:schemeClr val="accent1">
                            <a:lumMod val="60000"/>
                            <a:lumOff val="40000"/>
                          </a:schemeClr>
                        </a:buClr>
                        <a:buSzTx/>
                        <a:buFont typeface="华文新魏" panose="02010800040101010101" charset="-122"/>
                        <a:buChar char=" "/>
                        <a:defRPr sz="2400" b="0" kern="1200" baseline="0">
                          <a:solidFill>
                            <a:schemeClr val="tx1"/>
                          </a:solidFill>
                          <a:latin typeface="华文新魏" panose="02010800040101010101" charset="-122"/>
                          <a:ea typeface="华文新魏" panose="02010800040101010101" charset="-122"/>
                          <a:cs typeface="+mn-cs"/>
                        </a:defRPr>
                      </a:lvl2pPr>
                      <a:lvl3pPr marL="857250" lvl="2" indent="-171450" algn="l" defTabSz="685800" rtl="0" eaLnBrk="1" latinLnBrk="0" hangingPunct="1">
                        <a:lnSpc>
                          <a:spcPct val="90000"/>
                        </a:lnSpc>
                        <a:spcBef>
                          <a:spcPts val="375"/>
                        </a:spcBef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200150" lvl="3" indent="-171450" algn="l" defTabSz="685800" rtl="0" eaLnBrk="1" latinLnBrk="0" hangingPunct="1">
                        <a:lnSpc>
                          <a:spcPct val="90000"/>
                        </a:lnSpc>
                        <a:spcBef>
                          <a:spcPts val="375"/>
                        </a:spcBef>
                        <a:buClrTx/>
                        <a:buSzTx/>
                        <a:buFont typeface="Arial" panose="020B0604020202020204" pitchFamily="34" charset="0"/>
                        <a:buChar char="•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543050" lvl="4" indent="-171450" algn="l" defTabSz="685800" rtl="0" eaLnBrk="1" latinLnBrk="0" hangingPunct="1">
                        <a:lnSpc>
                          <a:spcPct val="90000"/>
                        </a:lnSpc>
                        <a:spcBef>
                          <a:spcPts val="375"/>
                        </a:spcBef>
                        <a:buClrTx/>
                        <a:buSzTx/>
                        <a:buFont typeface="Arial" panose="020B0604020202020204" pitchFamily="34" charset="0"/>
                        <a:buChar char="•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defTabSz="914400">
                        <a:lnSpc>
                          <a:spcPct val="100000"/>
                        </a:lnSpc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endParaRPr lang="zh-CN" altLang="zh-CN" sz="2400" dirty="0">
                        <a:solidFill>
                          <a:srgbClr val="494B4D"/>
                        </a:solidFill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494B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94B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494B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494B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747712">
                <a:tc>
                  <a:txBody>
                    <a:bodyPr/>
                    <a:lstStyle>
                      <a:lvl1pPr marL="267970" lvl="0" indent="-267970" algn="just" defTabSz="685800" rtl="0" eaLnBrk="1" latinLnBrk="0" hangingPunct="1">
                        <a:lnSpc>
                          <a:spcPct val="110000"/>
                        </a:lnSpc>
                        <a:spcBef>
                          <a:spcPts val="1050"/>
                        </a:spcBef>
                        <a:spcAft>
                          <a:spcPts val="0"/>
                        </a:spcAft>
                        <a:buClr>
                          <a:srgbClr val="956B21"/>
                        </a:buClr>
                        <a:buSzPct val="50000"/>
                        <a:buFont typeface="Wingdings" panose="05000000000000000000" pitchFamily="2" charset="2"/>
                        <a:buChar char="u"/>
                        <a:defRPr sz="2800" b="1" kern="1200" baseline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幼圆" panose="02010509060101010101" pitchFamily="49" charset="-122"/>
                          <a:ea typeface="幼圆" panose="02010509060101010101" pitchFamily="49" charset="-122"/>
                          <a:cs typeface="+mn-cs"/>
                        </a:defRPr>
                      </a:lvl1pPr>
                      <a:lvl2pPr marL="267970" lvl="1" indent="-214630" algn="just" defTabSz="6858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50"/>
                        </a:spcAft>
                        <a:buClr>
                          <a:schemeClr val="accent1">
                            <a:lumMod val="60000"/>
                            <a:lumOff val="40000"/>
                          </a:schemeClr>
                        </a:buClr>
                        <a:buSzTx/>
                        <a:buFont typeface="华文新魏" panose="02010800040101010101" charset="-122"/>
                        <a:buChar char=" "/>
                        <a:defRPr sz="2400" b="0" kern="1200" baseline="0">
                          <a:solidFill>
                            <a:schemeClr val="tx1"/>
                          </a:solidFill>
                          <a:latin typeface="华文新魏" panose="02010800040101010101" charset="-122"/>
                          <a:ea typeface="华文新魏" panose="02010800040101010101" charset="-122"/>
                          <a:cs typeface="+mn-cs"/>
                        </a:defRPr>
                      </a:lvl2pPr>
                      <a:lvl3pPr marL="857250" lvl="2" indent="-171450" algn="l" defTabSz="685800" rtl="0" eaLnBrk="1" latinLnBrk="0" hangingPunct="1">
                        <a:lnSpc>
                          <a:spcPct val="90000"/>
                        </a:lnSpc>
                        <a:spcBef>
                          <a:spcPts val="375"/>
                        </a:spcBef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200150" lvl="3" indent="-171450" algn="l" defTabSz="685800" rtl="0" eaLnBrk="1" latinLnBrk="0" hangingPunct="1">
                        <a:lnSpc>
                          <a:spcPct val="90000"/>
                        </a:lnSpc>
                        <a:spcBef>
                          <a:spcPts val="375"/>
                        </a:spcBef>
                        <a:buClrTx/>
                        <a:buSzTx/>
                        <a:buFont typeface="Arial" panose="020B0604020202020204" pitchFamily="34" charset="0"/>
                        <a:buChar char="•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543050" lvl="4" indent="-171450" algn="l" defTabSz="685800" rtl="0" eaLnBrk="1" latinLnBrk="0" hangingPunct="1">
                        <a:lnSpc>
                          <a:spcPct val="90000"/>
                        </a:lnSpc>
                        <a:spcBef>
                          <a:spcPts val="375"/>
                        </a:spcBef>
                        <a:buClrTx/>
                        <a:buSzTx/>
                        <a:buFont typeface="Arial" panose="020B0604020202020204" pitchFamily="34" charset="0"/>
                        <a:buChar char="•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defTabSz="914400">
                        <a:lnSpc>
                          <a:spcPct val="100000"/>
                        </a:lnSpc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zh-CN" altLang="zh-CN" sz="2400" dirty="0">
                          <a:solidFill>
                            <a:srgbClr val="494B4D"/>
                          </a:solidFill>
                          <a:latin typeface="Calibri" panose="020F0502020204030204" pitchFamily="34" charset="0"/>
                          <a:ea typeface="华文新魏" panose="02010800040101010101" charset="-122"/>
                        </a:rPr>
                        <a:t>家庭住址</a:t>
                      </a:r>
                      <a:endParaRPr lang="zh-CN" altLang="zh-CN" sz="2400" dirty="0">
                        <a:solidFill>
                          <a:srgbClr val="494B4D"/>
                        </a:solidFill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494B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94B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494B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494B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EEEB"/>
                    </a:solidFill>
                  </a:tcPr>
                </a:tc>
                <a:tc>
                  <a:txBody>
                    <a:bodyPr/>
                    <a:lstStyle>
                      <a:lvl1pPr marL="267970" lvl="0" indent="-267970" algn="just" defTabSz="685800" rtl="0" eaLnBrk="1" latinLnBrk="0" hangingPunct="1">
                        <a:lnSpc>
                          <a:spcPct val="110000"/>
                        </a:lnSpc>
                        <a:spcBef>
                          <a:spcPts val="1050"/>
                        </a:spcBef>
                        <a:spcAft>
                          <a:spcPts val="0"/>
                        </a:spcAft>
                        <a:buClr>
                          <a:srgbClr val="956B21"/>
                        </a:buClr>
                        <a:buSzPct val="50000"/>
                        <a:buFont typeface="Wingdings" panose="05000000000000000000" pitchFamily="2" charset="2"/>
                        <a:buChar char="u"/>
                        <a:defRPr sz="2800" b="1" kern="1200" baseline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幼圆" panose="02010509060101010101" pitchFamily="49" charset="-122"/>
                          <a:ea typeface="幼圆" panose="02010509060101010101" pitchFamily="49" charset="-122"/>
                          <a:cs typeface="+mn-cs"/>
                        </a:defRPr>
                      </a:lvl1pPr>
                      <a:lvl2pPr marL="267970" lvl="1" indent="-214630" algn="just" defTabSz="6858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50"/>
                        </a:spcAft>
                        <a:buClr>
                          <a:schemeClr val="accent1">
                            <a:lumMod val="60000"/>
                            <a:lumOff val="40000"/>
                          </a:schemeClr>
                        </a:buClr>
                        <a:buSzTx/>
                        <a:buFont typeface="华文新魏" panose="02010800040101010101" charset="-122"/>
                        <a:buChar char=" "/>
                        <a:defRPr sz="2400" b="0" kern="1200" baseline="0">
                          <a:solidFill>
                            <a:schemeClr val="tx1"/>
                          </a:solidFill>
                          <a:latin typeface="华文新魏" panose="02010800040101010101" charset="-122"/>
                          <a:ea typeface="华文新魏" panose="02010800040101010101" charset="-122"/>
                          <a:cs typeface="+mn-cs"/>
                        </a:defRPr>
                      </a:lvl2pPr>
                      <a:lvl3pPr marL="857250" lvl="2" indent="-171450" algn="l" defTabSz="685800" rtl="0" eaLnBrk="1" latinLnBrk="0" hangingPunct="1">
                        <a:lnSpc>
                          <a:spcPct val="90000"/>
                        </a:lnSpc>
                        <a:spcBef>
                          <a:spcPts val="375"/>
                        </a:spcBef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200150" lvl="3" indent="-171450" algn="l" defTabSz="685800" rtl="0" eaLnBrk="1" latinLnBrk="0" hangingPunct="1">
                        <a:lnSpc>
                          <a:spcPct val="90000"/>
                        </a:lnSpc>
                        <a:spcBef>
                          <a:spcPts val="375"/>
                        </a:spcBef>
                        <a:buClrTx/>
                        <a:buSzTx/>
                        <a:buFont typeface="Arial" panose="020B0604020202020204" pitchFamily="34" charset="0"/>
                        <a:buChar char="•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543050" lvl="4" indent="-171450" algn="l" defTabSz="685800" rtl="0" eaLnBrk="1" latinLnBrk="0" hangingPunct="1">
                        <a:lnSpc>
                          <a:spcPct val="90000"/>
                        </a:lnSpc>
                        <a:spcBef>
                          <a:spcPts val="375"/>
                        </a:spcBef>
                        <a:buClrTx/>
                        <a:buSzTx/>
                        <a:buFont typeface="Arial" panose="020B0604020202020204" pitchFamily="34" charset="0"/>
                        <a:buChar char="•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defTabSz="914400">
                        <a:lnSpc>
                          <a:spcPct val="100000"/>
                        </a:lnSpc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endParaRPr lang="zh-CN" altLang="zh-CN" sz="2400" dirty="0">
                        <a:solidFill>
                          <a:srgbClr val="494B4D"/>
                        </a:solidFill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494B4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94B4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494B4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494B4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EEEB"/>
                    </a:solidFill>
                  </a:tcPr>
                </a:tc>
              </a:tr>
            </a:tbl>
          </a:graphicData>
        </a:graphic>
      </p:graphicFrame>
      <p:sp>
        <p:nvSpPr>
          <p:cNvPr id="2" name="矩形 1"/>
          <p:cNvSpPr/>
          <p:nvPr/>
        </p:nvSpPr>
        <p:spPr>
          <a:xfrm>
            <a:off x="5019675" y="2738438"/>
            <a:ext cx="795338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zh-CN" sz="2400" b="1" dirty="0">
                <a:solidFill>
                  <a:srgbClr val="FF0000"/>
                </a:solidFill>
                <a:latin typeface="Calibri" panose="020F0502020204030204" pitchFamily="34" charset="0"/>
              </a:rPr>
              <a:t>老王</a:t>
            </a:r>
            <a:endParaRPr lang="zh-CN" altLang="zh-CN" sz="24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05263" y="3198813"/>
            <a:ext cx="263207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zh-CN" sz="2400" b="1" dirty="0">
                <a:solidFill>
                  <a:srgbClr val="FF0000"/>
                </a:solidFill>
                <a:latin typeface="Calibri" panose="020F0502020204030204" pitchFamily="34" charset="0"/>
              </a:rPr>
              <a:t>蹬三轮车的单干户</a:t>
            </a:r>
            <a:endParaRPr lang="zh-CN" altLang="zh-CN" sz="2400" b="1" dirty="0">
              <a:solidFill>
                <a:srgbClr val="FF0000"/>
              </a:solidFill>
              <a:latin typeface="幼圆" panose="020105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44850" y="3743325"/>
            <a:ext cx="4572000" cy="8302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/>
            <a:r>
              <a:rPr lang="zh-CN" altLang="zh-CN" sz="2400" b="1" dirty="0">
                <a:solidFill>
                  <a:srgbClr val="FF0000"/>
                </a:solidFill>
                <a:latin typeface="Calibri" panose="020F0502020204030204" pitchFamily="34" charset="0"/>
              </a:rPr>
              <a:t>有个哥哥，死了，有两个侄儿，</a:t>
            </a:r>
            <a:endParaRPr lang="zh-CN" altLang="zh-CN" sz="2400" b="1" dirty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pPr algn="ctr"/>
            <a:r>
              <a:rPr lang="zh-CN" altLang="zh-CN" sz="2400" b="1" dirty="0">
                <a:solidFill>
                  <a:srgbClr val="FF0000"/>
                </a:solidFill>
                <a:latin typeface="Calibri" panose="020F0502020204030204" pitchFamily="34" charset="0"/>
              </a:rPr>
              <a:t>“没出息”，此外就没什么亲人</a:t>
            </a:r>
            <a:endParaRPr lang="zh-CN" altLang="zh-CN" sz="2400" b="1" dirty="0">
              <a:solidFill>
                <a:srgbClr val="FF0000"/>
              </a:solidFill>
              <a:latin typeface="幼圆" panose="020105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906713" y="4776788"/>
            <a:ext cx="569277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zh-CN" sz="2400" b="1" dirty="0">
                <a:solidFill>
                  <a:srgbClr val="FF0000"/>
                </a:solidFill>
                <a:latin typeface="Calibri" panose="020F0502020204030204" pitchFamily="34" charset="0"/>
              </a:rPr>
              <a:t>只有一只眼，另一只是“田螺眼”，瞎的</a:t>
            </a:r>
            <a:endParaRPr lang="zh-CN" altLang="zh-CN" sz="2400" b="1" dirty="0">
              <a:solidFill>
                <a:srgbClr val="FF0000"/>
              </a:solidFill>
              <a:latin typeface="幼圆" panose="020105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244850" y="5345113"/>
            <a:ext cx="4572000" cy="8286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/>
            <a:r>
              <a:rPr lang="zh-CN" altLang="zh-CN" sz="2400" b="1" dirty="0">
                <a:solidFill>
                  <a:srgbClr val="FF0000"/>
                </a:solidFill>
                <a:latin typeface="Calibri" panose="020F0502020204030204" pitchFamily="34" charset="0"/>
              </a:rPr>
              <a:t>一个荒僻的小胡同，一个破破落落的大院，几间塌败的小屋</a:t>
            </a:r>
            <a:endParaRPr lang="zh-CN" altLang="zh-CN" sz="2400" b="1" dirty="0">
              <a:solidFill>
                <a:srgbClr val="FF0000"/>
              </a:solidFill>
              <a:latin typeface="幼圆" panose="02010509060101010101" pitchFamily="49" charset="-122"/>
            </a:endParaRPr>
          </a:p>
        </p:txBody>
      </p:sp>
      <p:pic>
        <p:nvPicPr>
          <p:cNvPr id="8" name="Picture 2" descr="D:\HUI敏工作\下册样课\其他\老王.pn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01295" y="110535"/>
            <a:ext cx="2129294" cy="2363302"/>
          </a:xfrm>
          <a:prstGeom prst="roundRect">
            <a:avLst/>
          </a:prstGeom>
          <a:noFill/>
        </p:spPr>
      </p:pic>
      <p:sp>
        <p:nvSpPr>
          <p:cNvPr id="8222" name="文本框 3"/>
          <p:cNvSpPr txBox="1"/>
          <p:nvPr/>
        </p:nvSpPr>
        <p:spPr>
          <a:xfrm>
            <a:off x="665163" y="111125"/>
            <a:ext cx="7507287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8224" name="文本框 9"/>
          <p:cNvSpPr txBox="1"/>
          <p:nvPr/>
        </p:nvSpPr>
        <p:spPr>
          <a:xfrm>
            <a:off x="665163" y="781050"/>
            <a:ext cx="6656387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600" b="1">
                <a:latin typeface="Arial" panose="020B0604020202020204" pitchFamily="34" charset="0"/>
              </a:rPr>
              <a:t>（</a:t>
            </a:r>
            <a:r>
              <a:rPr lang="en-US" altLang="zh-CN" sz="3600" b="1">
                <a:latin typeface="Arial" panose="020B0604020202020204" pitchFamily="34" charset="0"/>
              </a:rPr>
              <a:t>2</a:t>
            </a:r>
            <a:r>
              <a:rPr lang="zh-CN" altLang="en-US" sz="3600" b="1">
                <a:latin typeface="Arial" panose="020B0604020202020204" pitchFamily="34" charset="0"/>
              </a:rPr>
              <a:t>）速读课文</a:t>
            </a:r>
            <a:r>
              <a:rPr lang="en-US" altLang="zh-CN" sz="3600" b="1">
                <a:latin typeface="Arial" panose="020B0604020202020204" pitchFamily="34" charset="0"/>
              </a:rPr>
              <a:t>1-4</a:t>
            </a:r>
            <a:r>
              <a:rPr lang="zh-CN" altLang="en-US" sz="3600" b="1">
                <a:latin typeface="Arial" panose="020B0604020202020204" pitchFamily="34" charset="0"/>
              </a:rPr>
              <a:t>段，填写下面表格。</a:t>
            </a:r>
            <a:endParaRPr lang="zh-CN" altLang="en-US" sz="3600" b="1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56"/>
          <p:cNvSpPr/>
          <p:nvPr/>
        </p:nvSpPr>
        <p:spPr>
          <a:xfrm>
            <a:off x="925513" y="1412875"/>
            <a:ext cx="236537" cy="1063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100" b="1" dirty="0">
                <a:solidFill>
                  <a:srgbClr val="0099CC"/>
                </a:solidFill>
                <a:latin typeface="Calibri" panose="020F0502020204030204" pitchFamily="34" charset="0"/>
              </a:rPr>
              <a:t>精读文本</a:t>
            </a:r>
            <a:endParaRPr lang="zh-CN" altLang="en-US" sz="100" b="1" dirty="0">
              <a:solidFill>
                <a:srgbClr val="0099CC"/>
              </a:solidFill>
              <a:latin typeface="Calibri" panose="020F0502020204030204" pitchFamily="34" charset="0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539750" y="2346325"/>
            <a:ext cx="7470775" cy="2338388"/>
          </a:xfrm>
          <a:prstGeom prst="roundRect">
            <a:avLst/>
          </a:prstGeom>
          <a:noFill/>
          <a:ln w="38100">
            <a:solidFill>
              <a:srgbClr val="00B050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219" name="文本框 4"/>
          <p:cNvSpPr txBox="1"/>
          <p:nvPr/>
        </p:nvSpPr>
        <p:spPr>
          <a:xfrm>
            <a:off x="1092200" y="2205355"/>
            <a:ext cx="4895850" cy="24612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  <a:buClr>
                <a:srgbClr val="9BBB59"/>
              </a:buClr>
              <a:buFont typeface="Wingdings" panose="05000000000000000000" pitchFamily="2" charset="2"/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身体之苦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>
              <a:lnSpc>
                <a:spcPct val="150000"/>
              </a:lnSpc>
              <a:spcBef>
                <a:spcPct val="50000"/>
              </a:spcBef>
              <a:buClr>
                <a:srgbClr val="9BBB59"/>
              </a:buClr>
              <a:buFont typeface="Wingdings" panose="05000000000000000000" pitchFamily="2" charset="2"/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生活之苦</a:t>
            </a:r>
            <a:endParaRPr lang="zh-CN" altLang="en-US" sz="2800" b="1" dirty="0">
              <a:latin typeface="Arial" panose="020B0604020202020204" pitchFamily="34" charset="0"/>
            </a:endParaRPr>
          </a:p>
          <a:p>
            <a:pPr>
              <a:lnSpc>
                <a:spcPct val="150000"/>
              </a:lnSpc>
              <a:spcBef>
                <a:spcPct val="50000"/>
              </a:spcBef>
              <a:buClr>
                <a:srgbClr val="9BBB59"/>
              </a:buClr>
              <a:buFont typeface="Wingdings" panose="05000000000000000000" pitchFamily="2" charset="2"/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精神之苦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9220" name="组合 3"/>
          <p:cNvGrpSpPr/>
          <p:nvPr/>
        </p:nvGrpSpPr>
        <p:grpSpPr>
          <a:xfrm>
            <a:off x="6589713" y="1409700"/>
            <a:ext cx="1544637" cy="3606800"/>
            <a:chOff x="8576" y="-780"/>
            <a:chExt cx="4934" cy="7573"/>
          </a:xfrm>
        </p:grpSpPr>
        <p:pic>
          <p:nvPicPr>
            <p:cNvPr id="9221" name="图片 4"/>
            <p:cNvPicPr>
              <a:picLocks noChangeAspect="1"/>
            </p:cNvPicPr>
            <p:nvPr/>
          </p:nvPicPr>
          <p:blipFill>
            <a:blip r:embed="rId1"/>
            <a:srcRect r="47040"/>
            <a:stretch>
              <a:fillRect/>
            </a:stretch>
          </p:blipFill>
          <p:spPr>
            <a:xfrm rot="6526139">
              <a:off x="7459" y="337"/>
              <a:ext cx="7168" cy="493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222" name="图片 29"/>
            <p:cNvPicPr>
              <a:picLocks noChangeAspect="1"/>
            </p:cNvPicPr>
            <p:nvPr/>
          </p:nvPicPr>
          <p:blipFill>
            <a:blip r:embed="rId2"/>
            <a:srcRect t="53709" r="66887"/>
            <a:stretch>
              <a:fillRect/>
            </a:stretch>
          </p:blipFill>
          <p:spPr>
            <a:xfrm flipH="1">
              <a:off x="10879" y="5617"/>
              <a:ext cx="1566" cy="117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0488" name="WordArt 10"/>
          <p:cNvSpPr>
            <a:spLocks noTextEdit="1"/>
          </p:cNvSpPr>
          <p:nvPr/>
        </p:nvSpPr>
        <p:spPr>
          <a:xfrm>
            <a:off x="3678238" y="2878138"/>
            <a:ext cx="1350962" cy="1457325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93977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Flat3" dir="r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6000"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楷体_GB2312" charset="0"/>
                <a:ea typeface="楷体_GB2312" charset="0"/>
              </a:rPr>
              <a:t>苦</a:t>
            </a:r>
            <a:endParaRPr lang="zh-CN" altLang="en-US" sz="6000"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楷体_GB2312" charset="0"/>
              <a:ea typeface="楷体_GB2312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文本占位符 187393"/>
          <p:cNvSpPr>
            <a:spLocks noGrp="1"/>
          </p:cNvSpPr>
          <p:nvPr>
            <p:ph idx="1"/>
          </p:nvPr>
        </p:nvSpPr>
        <p:spPr>
          <a:xfrm>
            <a:off x="266700" y="1158875"/>
            <a:ext cx="8815388" cy="3948113"/>
          </a:xfrm>
          <a:solidFill>
            <a:schemeClr val="bg1"/>
          </a:solidFill>
        </p:spPr>
        <p:txBody>
          <a:bodyPr wrap="square" lIns="68580" tIns="34290" rIns="68580" bIns="34290" anchor="t" anchorCtr="0"/>
          <a:p>
            <a:pPr defTabSz="68580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700" b="1" kern="1200" normalizeH="0" baseline="0" dirty="0">
                <a:solidFill>
                  <a:srgbClr val="404040"/>
                </a:solidFill>
                <a:latin typeface="+mn-lt"/>
                <a:ea typeface="黑体" panose="02010609060101010101" pitchFamily="49" charset="-122"/>
                <a:cs typeface="+mn-cs"/>
                <a:sym typeface="微软雅黑" panose="020B0503020204020204" pitchFamily="34" charset="-122"/>
              </a:rPr>
              <a:t>  </a:t>
            </a:r>
            <a:r>
              <a:rPr lang="en-US" altLang="zh-CN" sz="3600" b="1" kern="1200" normalizeH="0" baseline="0" dirty="0">
                <a:solidFill>
                  <a:srgbClr val="404040"/>
                </a:solidFill>
                <a:latin typeface="+mn-lt"/>
                <a:ea typeface="黑体" panose="02010609060101010101" pitchFamily="49" charset="-122"/>
                <a:cs typeface="+mn-cs"/>
                <a:sym typeface="微软雅黑" panose="020B0503020204020204" pitchFamily="34" charset="-122"/>
              </a:rPr>
              <a:t> </a:t>
            </a:r>
            <a:r>
              <a:rPr lang="zh-CN" altLang="en-US" sz="3600" b="1" kern="1200" normalizeH="0" baseline="0" dirty="0">
                <a:solidFill>
                  <a:srgbClr val="404040"/>
                </a:solidFill>
                <a:latin typeface="+mn-lt"/>
                <a:ea typeface="黑体" panose="02010609060101010101" pitchFamily="49" charset="-122"/>
                <a:cs typeface="+mn-cs"/>
                <a:sym typeface="微软雅黑" panose="020B0503020204020204" pitchFamily="34" charset="-122"/>
              </a:rPr>
              <a:t>速读课文</a:t>
            </a:r>
            <a:r>
              <a:rPr lang="en-US" altLang="zh-CN" sz="3600" b="1" kern="1200" normalizeH="0" baseline="0" dirty="0">
                <a:solidFill>
                  <a:srgbClr val="404040"/>
                </a:solidFill>
                <a:latin typeface="+mn-lt"/>
                <a:ea typeface="黑体" panose="02010609060101010101" pitchFamily="49" charset="-122"/>
                <a:cs typeface="+mn-cs"/>
                <a:sym typeface="微软雅黑" panose="020B0503020204020204" pitchFamily="34" charset="-122"/>
              </a:rPr>
              <a:t>5---22</a:t>
            </a:r>
            <a:r>
              <a:rPr lang="zh-CN" altLang="en-US" sz="3600" b="1" kern="1200" normalizeH="0" baseline="0" dirty="0">
                <a:solidFill>
                  <a:srgbClr val="404040"/>
                </a:solidFill>
                <a:latin typeface="+mn-lt"/>
                <a:ea typeface="黑体" panose="02010609060101010101" pitchFamily="49" charset="-122"/>
                <a:cs typeface="+mn-cs"/>
                <a:sym typeface="微软雅黑" panose="020B0503020204020204" pitchFamily="34" charset="-122"/>
              </a:rPr>
              <a:t>自然段，思考：</a:t>
            </a:r>
            <a:endParaRPr lang="zh-CN" altLang="en-US" sz="3600" b="1" kern="1200" normalizeH="0" baseline="0" dirty="0">
              <a:solidFill>
                <a:srgbClr val="404040"/>
              </a:solidFill>
              <a:latin typeface="+mn-lt"/>
              <a:ea typeface="黑体" panose="02010609060101010101" pitchFamily="49" charset="-122"/>
              <a:cs typeface="+mn-cs"/>
              <a:sym typeface="微软雅黑" panose="020B0503020204020204" pitchFamily="34" charset="-122"/>
            </a:endParaRPr>
          </a:p>
          <a:p>
            <a:pPr defTabSz="68580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 kern="1200" normalizeH="0" baseline="0" dirty="0">
                <a:solidFill>
                  <a:srgbClr val="404040"/>
                </a:solidFill>
                <a:latin typeface="+mn-lt"/>
                <a:ea typeface="黑体" panose="02010609060101010101" pitchFamily="49" charset="-122"/>
                <a:cs typeface="+mn-cs"/>
                <a:sym typeface="微软雅黑" panose="020B0503020204020204" pitchFamily="34" charset="-122"/>
              </a:rPr>
              <a:t> </a:t>
            </a:r>
            <a:r>
              <a:rPr lang="en-US" altLang="zh-CN" sz="3600" b="1" kern="1200" normalizeH="0" baseline="0" dirty="0">
                <a:solidFill>
                  <a:srgbClr val="404040"/>
                </a:solidFill>
                <a:latin typeface="+mn-lt"/>
                <a:ea typeface="黑体" panose="02010609060101010101" pitchFamily="49" charset="-122"/>
                <a:cs typeface="+mn-cs"/>
                <a:sym typeface="微软雅黑" panose="020B0503020204020204" pitchFamily="34" charset="-122"/>
              </a:rPr>
              <a:t>    </a:t>
            </a:r>
            <a:r>
              <a:rPr lang="zh-CN" altLang="en-US" sz="3600" b="1" kern="1200" normalizeH="0" baseline="0" dirty="0">
                <a:solidFill>
                  <a:srgbClr val="404040"/>
                </a:solidFill>
                <a:latin typeface="+mn-lt"/>
                <a:ea typeface="黑体" panose="02010609060101010101" pitchFamily="49" charset="-122"/>
                <a:cs typeface="+mn-cs"/>
                <a:sym typeface="微软雅黑" panose="020B0503020204020204" pitchFamily="34" charset="-122"/>
              </a:rPr>
              <a:t>作者记叙了与老王</a:t>
            </a:r>
            <a:r>
              <a:rPr lang="zh-CN" altLang="en-US" sz="3600" b="1" kern="1200" normalizeH="0" baseline="0" dirty="0">
                <a:solidFill>
                  <a:srgbClr val="FF0000"/>
                </a:solidFill>
                <a:highlight>
                  <a:srgbClr val="FFFF00"/>
                </a:highlight>
                <a:latin typeface="+mn-lt"/>
                <a:ea typeface="黑体" panose="02010609060101010101" pitchFamily="49" charset="-122"/>
                <a:cs typeface="+mn-cs"/>
                <a:sym typeface="微软雅黑" panose="020B0503020204020204" pitchFamily="34" charset="-122"/>
              </a:rPr>
              <a:t>交往</a:t>
            </a:r>
            <a:r>
              <a:rPr lang="zh-CN" altLang="en-US" sz="3600" b="1" kern="1200" normalizeH="0" baseline="0" dirty="0">
                <a:solidFill>
                  <a:srgbClr val="404040"/>
                </a:solidFill>
                <a:latin typeface="+mn-lt"/>
                <a:ea typeface="黑体" panose="02010609060101010101" pitchFamily="49" charset="-122"/>
                <a:cs typeface="+mn-cs"/>
                <a:sym typeface="微软雅黑" panose="020B0503020204020204" pitchFamily="34" charset="-122"/>
              </a:rPr>
              <a:t>中的哪几件事？这几</a:t>
            </a:r>
            <a:r>
              <a:rPr lang="zh-CN" altLang="en-US" sz="3600" b="1" kern="1200" normalizeH="0" baseline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  <a:sym typeface="微软雅黑" panose="020B0503020204020204" pitchFamily="34" charset="-122"/>
              </a:rPr>
              <a:t>件事体现老王怎样的</a:t>
            </a:r>
            <a:r>
              <a:rPr lang="zh-CN" altLang="en-US" sz="3600" b="1" kern="1200" normalizeH="0" baseline="0" dirty="0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黑体" panose="02010609060101010101" pitchFamily="49" charset="-122"/>
                <a:cs typeface="+mn-cs"/>
                <a:sym typeface="微软雅黑" panose="020B0503020204020204" pitchFamily="34" charset="-122"/>
              </a:rPr>
              <a:t>品质</a:t>
            </a:r>
            <a:r>
              <a:rPr lang="zh-CN" altLang="en-US" sz="3600" b="1" kern="1200" normalizeH="0" baseline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  <a:sym typeface="微软雅黑" panose="020B0503020204020204" pitchFamily="34" charset="-122"/>
              </a:rPr>
              <a:t>？</a:t>
            </a:r>
            <a:endParaRPr lang="en-US" altLang="zh-CN" sz="3000" b="1" kern="1200" normalizeH="0" baseline="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+mn-cs"/>
              <a:sym typeface="微软雅黑" panose="020B0503020204020204" pitchFamily="34" charset="-122"/>
            </a:endParaRPr>
          </a:p>
          <a:p>
            <a:pPr defTabSz="685800">
              <a:spcBef>
                <a:spcPct val="50000"/>
              </a:spcBef>
              <a:buFont typeface="Arial" panose="020B0604020202020204" pitchFamily="34" charset="0"/>
              <a:buNone/>
            </a:pPr>
            <a:endParaRPr lang="en-US" altLang="zh-CN" sz="3000" b="1" kern="1200" normalizeH="0" baseline="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微软雅黑" panose="020B0503020204020204" pitchFamily="34" charset="-122"/>
            </a:endParaRPr>
          </a:p>
          <a:p>
            <a:pPr algn="just" defTabSz="685800">
              <a:buFont typeface="Arial" panose="020B0604020202020204" pitchFamily="34" charset="0"/>
              <a:buNone/>
            </a:pPr>
            <a:r>
              <a:rPr lang="zh-CN" altLang="en-US" sz="3000" b="1" kern="1200" normalizeH="0" baseline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  <a:sym typeface="微软雅黑" panose="020B0503020204020204" pitchFamily="34" charset="-122"/>
              </a:rPr>
              <a:t>  </a:t>
            </a:r>
            <a:r>
              <a:rPr lang="zh-CN" altLang="en-US" sz="2700" b="1" kern="1200" normalizeH="0" baseline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  <a:sym typeface="微软雅黑" panose="020B0503020204020204" pitchFamily="34" charset="-122"/>
              </a:rPr>
              <a:t>   </a:t>
            </a:r>
            <a:endParaRPr lang="zh-CN" altLang="en-US" sz="2700" b="1" kern="1200" normalizeH="0" baseline="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260985"/>
            <a:ext cx="597535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R="0" algn="ctr" defTabSz="914400">
              <a:buClrTx/>
              <a:buSzTx/>
              <a:buFontTx/>
              <a:defRPr/>
            </a:pPr>
            <a:r>
              <a:rPr lang="zh-CN" altLang="en-US" sz="5400" b="1" noProof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>
                  <a:outerShdw blurRad="60007" dist="310007" dir="7680000" sy="30000" kx="1300200" algn="ctr" rotWithShape="0">
                    <a:srgbClr val="5B9BD5">
                      <a:alpha val="32000"/>
                      <a:lumMod val="50000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  <a:sym typeface="+mn-ea"/>
              </a:rPr>
              <a:t>（二）评说老王</a:t>
            </a:r>
            <a:endParaRPr lang="zh-CN" altLang="en-US" sz="5400" b="1" noProof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>
                <a:outerShdw blurRad="60007" dist="310007" dir="7680000" sy="30000" kx="1300200" algn="ctr" rotWithShape="0">
                  <a:srgbClr val="5B9BD5">
                    <a:alpha val="32000"/>
                    <a:lumMod val="50000"/>
                  </a:srgbClr>
                </a:outerShdw>
              </a:effectLst>
              <a:latin typeface="楷体_GB2312" pitchFamily="49" charset="-122"/>
              <a:ea typeface="楷体_GB2312" pitchFamily="49" charset="-122"/>
              <a:cs typeface="+mn-cs"/>
              <a:sym typeface="+mn-ea"/>
            </a:endParaRPr>
          </a:p>
        </p:txBody>
      </p:sp>
      <p:pic>
        <p:nvPicPr>
          <p:cNvPr id="10243" name="图片 2" descr="tim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4255" y="4725670"/>
            <a:ext cx="4833620" cy="20440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文本框 210945"/>
          <p:cNvSpPr txBox="1"/>
          <p:nvPr/>
        </p:nvSpPr>
        <p:spPr>
          <a:xfrm>
            <a:off x="2114550" y="1143000"/>
            <a:ext cx="309563" cy="10636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altLang="en-US" sz="100" dirty="0">
              <a:latin typeface="Arial" panose="020B0604020202020204" pitchFamily="34" charset="0"/>
            </a:endParaRPr>
          </a:p>
        </p:txBody>
      </p:sp>
      <p:sp>
        <p:nvSpPr>
          <p:cNvPr id="11266" name="文本框 210947"/>
          <p:cNvSpPr txBox="1"/>
          <p:nvPr/>
        </p:nvSpPr>
        <p:spPr>
          <a:xfrm>
            <a:off x="4416425" y="2927350"/>
            <a:ext cx="1689100" cy="460375"/>
          </a:xfrm>
          <a:prstGeom prst="rect">
            <a:avLst/>
          </a:prstGeom>
          <a:solidFill>
            <a:srgbClr val="FF9999"/>
          </a:solidFill>
          <a:ln w="38100" cap="flat" cmpd="dbl">
            <a:solidFill>
              <a:srgbClr val="339966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400" b="1" dirty="0">
                <a:solidFill>
                  <a:srgbClr val="FFFF00"/>
                </a:solidFill>
                <a:latin typeface="Arial" panose="020B0604020202020204" pitchFamily="34" charset="0"/>
              </a:rPr>
              <a:t>心地善良</a:t>
            </a:r>
            <a:endParaRPr lang="zh-CN" altLang="en-US" sz="2400" b="1" dirty="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sp>
        <p:nvSpPr>
          <p:cNvPr id="11267" name="文本框 210952"/>
          <p:cNvSpPr txBox="1"/>
          <p:nvPr/>
        </p:nvSpPr>
        <p:spPr>
          <a:xfrm>
            <a:off x="5707063" y="4400550"/>
            <a:ext cx="309562" cy="10636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altLang="en-US" sz="100" dirty="0">
              <a:latin typeface="Arial" panose="020B0604020202020204" pitchFamily="34" charset="0"/>
            </a:endParaRPr>
          </a:p>
        </p:txBody>
      </p:sp>
      <p:sp>
        <p:nvSpPr>
          <p:cNvPr id="11268" name="文本框 210953"/>
          <p:cNvSpPr txBox="1"/>
          <p:nvPr/>
        </p:nvSpPr>
        <p:spPr>
          <a:xfrm>
            <a:off x="4416425" y="4400550"/>
            <a:ext cx="1870075" cy="506413"/>
          </a:xfrm>
          <a:prstGeom prst="rect">
            <a:avLst/>
          </a:prstGeom>
          <a:solidFill>
            <a:srgbClr val="FF99FF">
              <a:alpha val="96860"/>
            </a:srgbClr>
          </a:solidFill>
          <a:ln w="38100" cap="flat" cmpd="dbl">
            <a:solidFill>
              <a:srgbClr val="339966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r>
              <a:rPr lang="zh-CN" altLang="en-US" sz="2700" b="1" dirty="0">
                <a:solidFill>
                  <a:srgbClr val="FFFF00"/>
                </a:solidFill>
                <a:latin typeface="Arial" panose="020B0604020202020204" pitchFamily="34" charset="0"/>
                <a:ea typeface="楷体_GB2312" pitchFamily="49" charset="-122"/>
              </a:rPr>
              <a:t>知恩图报</a:t>
            </a:r>
            <a:endParaRPr lang="zh-CN" altLang="en-US" sz="2700" b="1" dirty="0">
              <a:solidFill>
                <a:srgbClr val="FFFF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10956" name="文本框 210955"/>
          <p:cNvSpPr txBox="1"/>
          <p:nvPr/>
        </p:nvSpPr>
        <p:spPr>
          <a:xfrm>
            <a:off x="4416425" y="1495425"/>
            <a:ext cx="1600200" cy="506413"/>
          </a:xfrm>
          <a:prstGeom prst="rect">
            <a:avLst/>
          </a:prstGeom>
          <a:solidFill>
            <a:srgbClr val="FF9999"/>
          </a:solidFill>
          <a:ln w="57150" cap="flat" cmpd="thinThick">
            <a:solidFill>
              <a:srgbClr val="339966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700" b="1" noProof="1" dirty="0">
                <a:solidFill>
                  <a:srgbClr val="0A0A0E"/>
                </a:solidFill>
                <a:latin typeface="Arial" panose="020B0604020202020204" pitchFamily="34" charset="0"/>
                <a:ea typeface="楷体_GB2312" pitchFamily="49" charset="-122"/>
                <a:cs typeface="+mn-cs"/>
              </a:rPr>
              <a:t>老实厚道</a:t>
            </a:r>
            <a:r>
              <a:rPr lang="en-US" altLang="zh-CN" sz="1050" b="1" noProof="1" dirty="0">
                <a:solidFill>
                  <a:srgbClr val="0A0A0E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endParaRPr lang="en-US" altLang="zh-CN" sz="1050" b="1" noProof="1" dirty="0">
              <a:solidFill>
                <a:srgbClr val="0A0A0E"/>
              </a:solidFill>
              <a:latin typeface="Arial" panose="020B0604020202020204" pitchFamily="34" charset="0"/>
            </a:endParaRPr>
          </a:p>
        </p:txBody>
      </p:sp>
      <p:sp>
        <p:nvSpPr>
          <p:cNvPr id="210960" name="左大括号 210959"/>
          <p:cNvSpPr/>
          <p:nvPr/>
        </p:nvSpPr>
        <p:spPr>
          <a:xfrm flipH="1">
            <a:off x="6599238" y="1317625"/>
            <a:ext cx="323850" cy="3859213"/>
          </a:xfrm>
          <a:prstGeom prst="leftBrace">
            <a:avLst>
              <a:gd name="adj1" fmla="val 96326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sz="100" dirty="0">
              <a:latin typeface="Arial" panose="020B0604020202020204" pitchFamily="34" charset="0"/>
            </a:endParaRPr>
          </a:p>
        </p:txBody>
      </p:sp>
      <p:sp>
        <p:nvSpPr>
          <p:cNvPr id="35853" name="矩形 210961"/>
          <p:cNvSpPr>
            <a:spLocks noTextEdit="1"/>
          </p:cNvSpPr>
          <p:nvPr/>
        </p:nvSpPr>
        <p:spPr>
          <a:xfrm>
            <a:off x="7362825" y="2428875"/>
            <a:ext cx="950913" cy="1309688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100000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6000"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华文行楷" panose="02010800040101010101" charset="-122"/>
                <a:ea typeface="华文行楷" panose="02010800040101010101" charset="-122"/>
              </a:rPr>
              <a:t>善</a:t>
            </a:r>
            <a:endParaRPr lang="zh-CN" altLang="en-US" sz="6000"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pic>
        <p:nvPicPr>
          <p:cNvPr id="23555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2724" y="2711632"/>
            <a:ext cx="2400653" cy="30096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725" y="927100"/>
            <a:ext cx="3673475" cy="52787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09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09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5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1490" name="标题 191489"/>
          <p:cNvSpPr>
            <a:spLocks noGrp="1" noChangeArrowheads="1"/>
          </p:cNvSpPr>
          <p:nvPr>
            <p:ph type="title"/>
          </p:nvPr>
        </p:nvSpPr>
        <p:spPr>
          <a:xfrm>
            <a:off x="200025" y="1408113"/>
            <a:ext cx="9086850" cy="995363"/>
          </a:xfrm>
          <a:solidFill>
            <a:schemeClr val="bg1"/>
          </a:solidFill>
        </p:spPr>
        <p:txBody>
          <a:bodyPr wrap="square" lIns="68580" tIns="34290" rIns="68580" bIns="34290" numCol="1" rtlCol="0" anchor="ctr" anchorCtr="0" compatLnSpc="1"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  </a:t>
            </a:r>
            <a:br>
              <a:rPr kumimoji="0" lang="en-US" altLang="zh-CN" sz="2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</a:br>
            <a:br>
              <a:rPr kumimoji="0" lang="en-US" altLang="zh-CN" sz="2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</a:br>
            <a:br>
              <a:rPr kumimoji="0" lang="en-US" altLang="zh-CN" sz="2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</a:br>
            <a:br>
              <a:rPr kumimoji="0" lang="en-US" altLang="zh-CN" sz="2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</a:br>
            <a:br>
              <a:rPr kumimoji="0" lang="en-US" altLang="zh-CN" sz="2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</a:br>
            <a:br>
              <a:rPr kumimoji="0" lang="en-US" altLang="zh-CN" sz="2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</a:br>
            <a:br>
              <a:rPr kumimoji="0" lang="en-US" altLang="zh-CN" sz="2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</a:br>
            <a:br>
              <a:rPr kumimoji="0" lang="en-US" altLang="zh-CN" sz="2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</a:br>
            <a:br>
              <a:rPr kumimoji="0" lang="en-US" altLang="zh-CN" sz="2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</a:b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老王所做的哪一件事最令你感动？为什么？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55333" y="578485"/>
            <a:ext cx="5539105" cy="10147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marR="0" algn="ctr" defTabSz="914400">
              <a:buClrTx/>
              <a:buSzTx/>
              <a:buFontTx/>
              <a:defRPr/>
            </a:pPr>
            <a:r>
              <a:rPr lang="zh-CN" altLang="en-US" sz="6000" b="1" noProof="1">
                <a:blipFill>
                  <a:blip r:embed="rId1"/>
                  <a:tile tx="-57150" ty="355600" algn="ctr"/>
                </a:blipFill>
                <a:effectLst>
                  <a:outerShdw blurRad="60007" dist="310007" dir="7680000" sy="30000" kx="1300200" algn="ctr" rotWithShape="0">
                    <a:srgbClr val="5B9BD5">
                      <a:alpha val="32000"/>
                      <a:lumMod val="50000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  <a:sym typeface="+mn-ea"/>
              </a:rPr>
              <a:t>（三）品味老王</a:t>
            </a:r>
            <a:endParaRPr lang="zh-CN" altLang="en-US" sz="6000" b="1" noProof="1">
              <a:blipFill>
                <a:blip r:embed="rId1"/>
                <a:tile tx="-57150" ty="355600" algn="ctr"/>
              </a:blipFill>
              <a:effectLst>
                <a:outerShdw blurRad="60007" dist="310007" dir="7680000" sy="30000" kx="1300200" algn="ctr" rotWithShape="0">
                  <a:srgbClr val="5B9BD5">
                    <a:alpha val="32000"/>
                    <a:lumMod val="50000"/>
                  </a:srgbClr>
                </a:outerShdw>
              </a:effectLst>
              <a:latin typeface="楷体_GB2312" pitchFamily="49" charset="-122"/>
              <a:ea typeface="楷体_GB2312" pitchFamily="49" charset="-122"/>
              <a:sym typeface="+mn-ea"/>
            </a:endParaRPr>
          </a:p>
        </p:txBody>
      </p:sp>
      <p:sp>
        <p:nvSpPr>
          <p:cNvPr id="12291" name="内容占位符 3"/>
          <p:cNvSpPr>
            <a:spLocks noGrp="1"/>
          </p:cNvSpPr>
          <p:nvPr>
            <p:ph idx="1"/>
          </p:nvPr>
        </p:nvSpPr>
        <p:spPr>
          <a:xfrm>
            <a:off x="501650" y="1295400"/>
            <a:ext cx="8140700" cy="5041900"/>
          </a:xfrm>
        </p:spPr>
        <p:txBody>
          <a:bodyPr lIns="101600" tIns="0" rIns="82550" bIns="0" anchor="t" anchorCtr="0"/>
          <a:p>
            <a:pPr defTabSz="685800"/>
            <a:endParaRPr lang="zh-CN" altLang="en-US" kern="1200" normalizeH="0" baseline="0">
              <a:solidFill>
                <a:srgbClr val="404040"/>
              </a:solidFill>
              <a:latin typeface="+mn-lt"/>
              <a:ea typeface="+mn-ea"/>
              <a:cs typeface="+mn-cs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PP_MARK_KEY" val="bcacd142-e54b-43c1-a780-8c61a37c403c"/>
  <p:tag name="COMMONDATA" val="eyJoZGlkIjoiYzZkNzQ4ZWFiZmQ4NTRhOWRkZTk3YTMwMjlmMmZhYmUifQ=="/>
</p:tagLst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1770</Words>
  <Application>WPS 演示</Application>
  <PresentationFormat>在屏幕上显示</PresentationFormat>
  <Paragraphs>178</Paragraphs>
  <Slides>24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46" baseType="lpstr">
      <vt:lpstr>Arial</vt:lpstr>
      <vt:lpstr>宋体</vt:lpstr>
      <vt:lpstr>Wingdings</vt:lpstr>
      <vt:lpstr>华文新魏</vt:lpstr>
      <vt:lpstr>Calibri</vt:lpstr>
      <vt:lpstr>Times New Roman</vt:lpstr>
      <vt:lpstr>微软雅黑</vt:lpstr>
      <vt:lpstr>幼圆</vt:lpstr>
      <vt:lpstr>黑体</vt:lpstr>
      <vt:lpstr>楷体_GB2312</vt:lpstr>
      <vt:lpstr>新宋体</vt:lpstr>
      <vt:lpstr>楷体_GB2312</vt:lpstr>
      <vt:lpstr>华文行楷</vt:lpstr>
      <vt:lpstr>仿宋</vt:lpstr>
      <vt:lpstr>Arial Unicode MS</vt:lpstr>
      <vt:lpstr>隶书</vt:lpstr>
      <vt:lpstr>Arial Black</vt:lpstr>
      <vt:lpstr>方正姚体</vt:lpstr>
      <vt:lpstr>思源黑体 CN Heavy</vt:lpstr>
      <vt:lpstr>Tahoma</vt:lpstr>
      <vt:lpstr>1_自定义设计方案</vt:lpstr>
      <vt:lpstr>MSPhotoEd.3</vt:lpstr>
      <vt:lpstr>PowerPoint 演示文稿</vt:lpstr>
      <vt:lpstr>PowerPoint 演示文稿</vt:lpstr>
      <vt:lpstr>杨  绛  简  介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    老王所做的哪一件事最令你感动？为什么？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句式仿写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ASUS</cp:lastModifiedBy>
  <cp:revision>16</cp:revision>
  <dcterms:created xsi:type="dcterms:W3CDTF">2019-10-21T06:17:00Z</dcterms:created>
  <dcterms:modified xsi:type="dcterms:W3CDTF">2023-03-16T07:41:08Z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86258FF49F28429CACE2126CEFA30F8A</vt:lpwstr>
  </property>
</Properties>
</file>