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53" r:id="rId2"/>
    <p:sldMasterId id="2147483659" r:id="rId3"/>
    <p:sldMasterId id="2147483714" r:id="rId4"/>
    <p:sldMasterId id="2147483726" r:id="rId5"/>
  </p:sldMasterIdLst>
  <p:sldIdLst>
    <p:sldId id="283" r:id="rId6"/>
    <p:sldId id="284" r:id="rId7"/>
    <p:sldId id="286" r:id="rId8"/>
    <p:sldId id="274" r:id="rId9"/>
    <p:sldId id="279" r:id="rId10"/>
    <p:sldId id="280" r:id="rId11"/>
    <p:sldId id="281" r:id="rId12"/>
    <p:sldId id="282" r:id="rId13"/>
    <p:sldId id="289" r:id="rId14"/>
    <p:sldId id="290" r:id="rId15"/>
    <p:sldId id="264" r:id="rId16"/>
    <p:sldId id="265" r:id="rId17"/>
    <p:sldId id="266" r:id="rId18"/>
    <p:sldId id="268" r:id="rId19"/>
    <p:sldId id="270" r:id="rId20"/>
    <p:sldId id="277" r:id="rId21"/>
    <p:sldId id="278" r:id="rId2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33CC"/>
    <a:srgbClr val="FF99FF"/>
    <a:srgbClr val="00CC66"/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372" autoAdjust="0"/>
    <p:restoredTop sz="86323" autoAdjust="0"/>
  </p:normalViewPr>
  <p:slideViewPr>
    <p:cSldViewPr>
      <p:cViewPr varScale="1">
        <p:scale>
          <a:sx n="71" d="100"/>
          <a:sy n="71" d="100"/>
        </p:scale>
        <p:origin x="-131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presProps" Target="pres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314" name="Group 2"/>
          <p:cNvGrpSpPr>
            <a:grpSpLocks/>
          </p:cNvGrpSpPr>
          <p:nvPr/>
        </p:nvGrpSpPr>
        <p:grpSpPr bwMode="auto">
          <a:xfrm>
            <a:off x="0" y="666750"/>
            <a:ext cx="8459788" cy="6191250"/>
            <a:chOff x="0" y="420"/>
            <a:chExt cx="5329" cy="3900"/>
          </a:xfrm>
        </p:grpSpPr>
        <p:sp>
          <p:nvSpPr>
            <p:cNvPr id="13315" name="Rectangle 3"/>
            <p:cNvSpPr>
              <a:spLocks noChangeArrowheads="1"/>
            </p:cNvSpPr>
            <p:nvPr/>
          </p:nvSpPr>
          <p:spPr bwMode="auto"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3316" name="Picture 4" descr="花1-1"/>
            <p:cNvPicPr>
              <a:picLocks noChangeAspect="1" noChangeArrowheads="1"/>
            </p:cNvPicPr>
            <p:nvPr/>
          </p:nvPicPr>
          <p:blipFill>
            <a:blip r:embed="rId2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12"/>
              <a:ext cx="1036" cy="11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317" name="Picture 5" descr="花2-1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CC6B34"/>
                </a:clrFrom>
                <a:clrTo>
                  <a:srgbClr val="CC6B34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763"/>
              <a:ext cx="2627" cy="155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318" name="Rectangle 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098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13319" name="Rectangle 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100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13320" name="Rectangle 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321" name="Rectangle 9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13322" name="Rectangle 1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802A17C8-D78D-40D2-A59B-CB1EB1C02DE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8DB1D8-41C0-497B-9E1E-C1BBEA351EC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0266778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F98652-D320-4ACB-B11F-F09F57795CA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626406211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Group 2"/>
          <p:cNvGrpSpPr>
            <a:grpSpLocks/>
          </p:cNvGrpSpPr>
          <p:nvPr/>
        </p:nvGrpSpPr>
        <p:grpSpPr bwMode="auto">
          <a:xfrm>
            <a:off x="0" y="0"/>
            <a:ext cx="5867400" cy="6858000"/>
            <a:chOff x="0" y="0"/>
            <a:chExt cx="3696" cy="4320"/>
          </a:xfrm>
        </p:grpSpPr>
        <p:sp>
          <p:nvSpPr>
            <p:cNvPr id="3174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2880" cy="4320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/>
            </a:p>
          </p:txBody>
        </p:sp>
        <p:sp>
          <p:nvSpPr>
            <p:cNvPr id="31748" name="AutoShape 4"/>
            <p:cNvSpPr>
              <a:spLocks noChangeArrowheads="1"/>
            </p:cNvSpPr>
            <p:nvPr/>
          </p:nvSpPr>
          <p:spPr bwMode="white">
            <a:xfrm>
              <a:off x="432" y="624"/>
              <a:ext cx="3264" cy="1200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1" lang="zh-CN" altLang="zh-CN" sz="2400"/>
            </a:p>
          </p:txBody>
        </p:sp>
      </p:grpSp>
      <p:grpSp>
        <p:nvGrpSpPr>
          <p:cNvPr id="31749" name="Group 5"/>
          <p:cNvGrpSpPr>
            <a:grpSpLocks/>
          </p:cNvGrpSpPr>
          <p:nvPr/>
        </p:nvGrpSpPr>
        <p:grpSpPr bwMode="auto"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31750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51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hlink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752" name="Rectangle 8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4013200" cy="1822450"/>
          </a:xfrm>
        </p:spPr>
        <p:txBody>
          <a:bodyPr anchor="b"/>
          <a:lstStyle>
            <a:lvl1pPr marL="0" indent="0">
              <a:buFont typeface="Wingdings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31753" name="Rectangle 9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endParaRPr lang="en-US" altLang="zh-CN"/>
          </a:p>
        </p:txBody>
      </p:sp>
      <p:sp>
        <p:nvSpPr>
          <p:cNvPr id="31754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 algn="r">
              <a:defRPr/>
            </a:lvl1pPr>
          </a:lstStyle>
          <a:p>
            <a:endParaRPr lang="en-US" altLang="zh-CN"/>
          </a:p>
        </p:txBody>
      </p:sp>
      <p:sp>
        <p:nvSpPr>
          <p:cNvPr id="31755" name="Rectangle 11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6200" y="6248400"/>
            <a:ext cx="587375" cy="488950"/>
          </a:xfrm>
        </p:spPr>
        <p:txBody>
          <a:bodyPr anchorCtr="0"/>
          <a:lstStyle>
            <a:lvl1pPr>
              <a:defRPr/>
            </a:lvl1pPr>
          </a:lstStyle>
          <a:p>
            <a:fld id="{733288BA-9C2C-4E16-8EA5-BED89AB64034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31756" name="AutoShape 12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990600"/>
            <a:ext cx="8229600" cy="1905000"/>
          </a:xfrm>
          <a:prstGeom prst="roundRect">
            <a:avLst>
              <a:gd name="adj" fmla="val 50000"/>
            </a:avLst>
          </a:prstGeo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F419154-4540-4B81-AD57-23C37D558B7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25604887"/>
      </p:ext>
    </p:extLst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DA5D3C9-4861-40CE-9530-9C3080B9A8D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187688399"/>
      </p:ext>
    </p:extLst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2362200"/>
            <a:ext cx="3770313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0913" y="2362200"/>
            <a:ext cx="3770312" cy="37242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49108E9-5059-4D6E-B943-B715E70E52D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23107178"/>
      </p:ext>
    </p:extLst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FAB3CCD-83FB-4832-9A68-78A5E986383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31630390"/>
      </p:ext>
    </p:extLst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94F9FB0-6CFC-4585-80DB-2F1F4F7134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29175263"/>
      </p:ext>
    </p:extLst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B5D053-64CC-40FE-BBAF-0E9BA18D9C8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08979830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07682B-675E-41E5-9461-936BE630E29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3003522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AF04CA-B9EE-4F68-B75F-2E911C2733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668664513"/>
      </p:ext>
    </p:extLst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C0146C-946B-4985-9128-DDC2220DADA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42712625"/>
      </p:ext>
    </p:extLst>
  </p:cSld>
  <p:clrMapOvr>
    <a:masterClrMapping/>
  </p:clrMapOvr>
  <p:transition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F7FC5F1-66D9-4CA4-8FA0-2E9C0E1868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24371903"/>
      </p:ext>
    </p:extLst>
  </p:cSld>
  <p:clrMapOvr>
    <a:masterClrMapping/>
  </p:clrMapOvr>
  <p:transition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1981200" cy="53244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62000" y="762000"/>
            <a:ext cx="5791200" cy="53244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1C7386-5637-4A96-B1B8-9684C77CDF7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17985882"/>
      </p:ext>
    </p:extLst>
  </p:cSld>
  <p:clrMapOvr>
    <a:masterClrMapping/>
  </p:clrMapOvr>
  <p:transition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zh-CN" altLang="en-US" noProof="0" smtClean="0"/>
              <a:t>单击此处编辑母版标题样式</a:t>
            </a:r>
          </a:p>
        </p:txBody>
      </p:sp>
      <p:sp>
        <p:nvSpPr>
          <p:cNvPr id="57347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 smtClean="0"/>
              <a:t>单击此处编辑母版副标题样式</a:t>
            </a:r>
          </a:p>
        </p:txBody>
      </p:sp>
      <p:sp>
        <p:nvSpPr>
          <p:cNvPr id="5734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734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735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94F8BA5D-0484-4BDC-82E5-B43919525B33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CD866C-9DF5-4D09-8BE5-84AE9673EDC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284410"/>
      </p:ext>
    </p:extLst>
  </p:cSld>
  <p:clrMapOvr>
    <a:masterClrMapping/>
  </p:clrMapOvr>
  <p:transition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6AF297-AF60-42A8-856A-92F31C142B7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510849619"/>
      </p:ext>
    </p:extLst>
  </p:cSld>
  <p:clrMapOvr>
    <a:masterClrMapping/>
  </p:clrMapOvr>
  <p:transition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D7551D-6249-4D4F-99C5-850CB47E166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29969096"/>
      </p:ext>
    </p:extLst>
  </p:cSld>
  <p:clrMapOvr>
    <a:masterClrMapping/>
  </p:clrMapOvr>
  <p:transition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F106E7-42D6-4D4E-A05C-5FCD4C63D501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29399590"/>
      </p:ext>
    </p:extLst>
  </p:cSld>
  <p:clrMapOvr>
    <a:masterClrMapping/>
  </p:clrMapOvr>
  <p:transition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9361D7-C541-4876-B65D-A98B5DB557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56693055"/>
      </p:ext>
    </p:extLst>
  </p:cSld>
  <p:clrMapOvr>
    <a:masterClrMapping/>
  </p:clrMapOvr>
  <p:transition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CCD42F-DD53-4021-B29A-F149B612288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43442874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3FB332E-3A70-4950-AF08-62DAB9F30348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49094298"/>
      </p:ext>
    </p:extLst>
  </p:cSld>
  <p:clrMapOvr>
    <a:masterClrMapping/>
  </p:clrMapOvr>
  <p:transition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C2185A7-9435-4805-9CB9-E4E9882636CF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3416416"/>
      </p:ext>
    </p:extLst>
  </p:cSld>
  <p:clrMapOvr>
    <a:masterClrMapping/>
  </p:clrMapOvr>
  <p:transition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AE8BB6D-8A5D-4731-B0D5-4978D07DEDB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15084029"/>
      </p:ext>
    </p:extLst>
  </p:cSld>
  <p:clrMapOvr>
    <a:masterClrMapping/>
  </p:clrMapOvr>
  <p:transition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6E1AA4D-FE2B-4A69-973C-93BFC8F5FDB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66518233"/>
      </p:ext>
    </p:extLst>
  </p:cSld>
  <p:clrMapOvr>
    <a:masterClrMapping/>
  </p:clrMapOvr>
  <p:transition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7" cy="54895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53163" cy="54895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DDB18-2D7C-411A-A36A-A877BAE7E9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71296028"/>
      </p:ext>
    </p:extLst>
  </p:cSld>
  <p:clrMapOvr>
    <a:masterClrMapping/>
  </p:clrMapOvr>
  <p:transition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01625" y="609600"/>
            <a:ext cx="854075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301625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05000"/>
            <a:ext cx="4194175" cy="41941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301625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fld id="{A7639D3C-13EF-445B-864A-009968A19EE2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206633706"/>
      </p:ext>
    </p:extLst>
  </p:cSld>
  <p:clrMapOvr>
    <a:masterClrMapping/>
  </p:clrMapOvr>
  <p:transition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0DBF54-B35A-418B-93BB-64439902FF04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772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5D76B9E-DDBF-48D9-BE46-0CC50A15F11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561319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C7FA3E-912F-4B66-A4CD-881397E76946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8221173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D0EB6EA-6E38-427A-A7DA-85E630C0FE03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090987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F02D25D-C12F-462B-80D7-45A40C76EA7D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43915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038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C5C133-6062-4CD1-95F9-E368B5E911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48753670"/>
      </p:ext>
    </p:extLst>
  </p:cSld>
  <p:clrMapOvr>
    <a:masterClrMapping/>
  </p:clrMapOvr>
  <p:transition/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EE2BE92-5384-4273-BD81-DB6B7FDC7D30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267502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FADBBB-7318-4B80-8221-B6A133D0088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525199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851DA1-A50C-4E3B-8823-641B39DB2F3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045010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5D97D91-4394-4EFE-B13D-EF361A57BC07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9384045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8CF5FA6-E692-4638-9F15-9CA6EA8517FE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93777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>
              <a:solidFill>
                <a:srgbClr val="000000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27BDBA0-D8BC-493D-92F8-3FE22AD5E132}" type="slidenum">
              <a:rPr lang="en-US" altLang="zh-CN">
                <a:solidFill>
                  <a:srgbClr val="000000"/>
                </a:solidFill>
              </a:rPr>
              <a:pPr/>
              <a:t>‹#›</a:t>
            </a:fld>
            <a:endParaRPr lang="en-US" altLang="zh-CN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018192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标题 3073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lvl="0">
              <a:defRPr kern="1200"/>
            </a:lvl1pPr>
          </a:lstStyle>
          <a:p>
            <a:pPr lvl="0"/>
            <a:r>
              <a:rPr lang="zh-CN" altLang="en-US" noProof="1"/>
              <a:t>单击此处编辑母版标题样式</a:t>
            </a:r>
          </a:p>
        </p:txBody>
      </p:sp>
      <p:sp>
        <p:nvSpPr>
          <p:cNvPr id="3075" name="副标题 3074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/>
            <a:r>
              <a:rPr lang="zh-CN" altLang="en-US" noProof="1"/>
              <a:t>单击此处编辑母版副标题样式</a:t>
            </a:r>
          </a:p>
        </p:txBody>
      </p:sp>
      <p:sp>
        <p:nvSpPr>
          <p:cNvPr id="4" name="日期占位符 3075"/>
          <p:cNvSpPr>
            <a:spLocks noGrp="1"/>
          </p:cNvSpPr>
          <p:nvPr>
            <p:ph type="dt" sz="half" idx="10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3076"/>
          <p:cNvSpPr>
            <a:spLocks noGrp="1"/>
          </p:cNvSpPr>
          <p:nvPr>
            <p:ph type="ftr" sz="quarter" idx="11"/>
          </p:nvPr>
        </p:nvSpPr>
        <p:spPr/>
        <p:txBody>
          <a:bodyPr anchor="t"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307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2E33D-CFF2-4428-A007-8CCC729DD49D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4118047"/>
      </p:ext>
    </p:extLst>
  </p:cSld>
  <p:clrMapOvr>
    <a:masterClrMapping/>
  </p:clrMapOvr>
  <p:hf sldNum="0" hdr="0" ftr="0" dt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36661F-D677-4727-A6E4-6DC5073C7C7D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921611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7D504F8-BC59-4061-B3FF-F5C5E4676A17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3514366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905000"/>
            <a:ext cx="4184968" cy="41941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45A6AE-5048-4F1D-A8C5-2B3202650ACE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60191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03493AA-2CFF-4FB3-AA9D-8A8E946560F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53994412"/>
      </p:ext>
    </p:extLst>
  </p:cSld>
  <p:clrMapOvr>
    <a:masterClrMapping/>
  </p:clrMapOvr>
  <p:transition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07B3F6-6594-4EA4-9F28-E26296D2C128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4861984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B6DBEA-310F-4220-B1D9-E50032C5AA40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646562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3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ADCB9C-D4F7-474F-855C-E45F780E6F6E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6416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6A5BF9-C560-4521-A95E-9F2527B91C2A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5440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C860B32-3E72-4C2E-A9B5-CB7BD958D952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5973326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24877D-F69C-46FC-9F7F-18FFDE8202A5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414206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609600"/>
            <a:ext cx="2135188" cy="5489575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09600"/>
            <a:ext cx="6281784" cy="5489575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CF868F-49E3-4536-9FB4-E8AFECA39E4E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4660151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 preserve="1">
  <p:cSld name="标题，文本与媒体剪辑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媒体占位符 3"/>
          <p:cNvSpPr>
            <a:spLocks noGrp="1"/>
          </p:cNvSpPr>
          <p:nvPr>
            <p:ph type="media"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endParaRPr lang="zh-CN" altLang="en-US" noProof="1"/>
          </a:p>
        </p:txBody>
      </p:sp>
      <p:sp>
        <p:nvSpPr>
          <p:cNvPr id="5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6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7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E4E0A3-4069-4B56-BF20-2E6B2244D98D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4274361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301625" y="609600"/>
            <a:ext cx="8540750" cy="5489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日期占位符 1027"/>
          <p:cNvSpPr>
            <a:spLocks noGrp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4" name="页脚占位符 1028"/>
          <p:cNvSpPr>
            <a:spLocks noGrp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007A77"/>
              </a:solidFill>
            </a:endParaRPr>
          </a:p>
        </p:txBody>
      </p:sp>
      <p:sp>
        <p:nvSpPr>
          <p:cNvPr id="5" name="灯片编号占位符 1029"/>
          <p:cNvSpPr>
            <a:spLocks noGrp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1E9DB0-F45E-45DA-B103-D61AF52C89DA}" type="slidenum">
              <a:rPr lang="zh-CN" altLang="en-US">
                <a:solidFill>
                  <a:srgbClr val="007A77"/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007A7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3345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B1D3BAB-CC83-4AFE-8CBE-F8FB2E86CF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210284617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F43F9B-ED5D-4F97-8664-3F2767D0FC90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30028803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0D76C4-2ABC-46CD-B854-DF5D3532741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884680706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7BA8C9-5D48-4DF4-803E-B32ABA8D156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51719597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6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image" Target="../media/image6.jpeg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theme" Target="../theme/theme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-228600" y="666750"/>
            <a:ext cx="8688388" cy="6191250"/>
            <a:chOff x="-144" y="420"/>
            <a:chExt cx="5473" cy="3900"/>
          </a:xfrm>
        </p:grpSpPr>
        <p:sp>
          <p:nvSpPr>
            <p:cNvPr id="12291" name="Rectangle 3"/>
            <p:cNvSpPr>
              <a:spLocks noChangeArrowheads="1"/>
            </p:cNvSpPr>
            <p:nvPr/>
          </p:nvSpPr>
          <p:spPr bwMode="auto">
            <a:xfrm>
              <a:off x="432" y="420"/>
              <a:ext cx="4897" cy="3480"/>
            </a:xfrm>
            <a:prstGeom prst="rect">
              <a:avLst/>
            </a:prstGeom>
            <a:gradFill rotWithShape="0">
              <a:gsLst>
                <a:gs pos="0">
                  <a:srgbClr val="FFEFD1"/>
                </a:gs>
                <a:gs pos="64999">
                  <a:srgbClr val="F0EBD5"/>
                </a:gs>
                <a:gs pos="100000">
                  <a:srgbClr val="D1C39F"/>
                </a:gs>
              </a:gsLst>
              <a:path path="shape">
                <a:fillToRect l="50000" t="50000" r="50000" b="50000"/>
              </a:path>
            </a:gradFill>
            <a:ln w="101600">
              <a:solidFill>
                <a:srgbClr val="8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  <p:pic>
          <p:nvPicPr>
            <p:cNvPr id="12292" name="Picture 4" descr="花1-2"/>
            <p:cNvPicPr>
              <a:picLocks noChangeAspect="1" noChangeArrowheads="1"/>
            </p:cNvPicPr>
            <p:nvPr/>
          </p:nvPicPr>
          <p:blipFill>
            <a:blip r:embed="rId14">
              <a:clrChange>
                <a:clrFrom>
                  <a:srgbClr val="FFFF63"/>
                </a:clrFrom>
                <a:clrTo>
                  <a:srgbClr val="FFFF63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4" y="2352"/>
              <a:ext cx="787" cy="9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293" name="Picture 5" descr="花2-2"/>
            <p:cNvPicPr>
              <a:picLocks noChangeAspect="1" noChangeArrowheads="1"/>
            </p:cNvPicPr>
            <p:nvPr/>
          </p:nvPicPr>
          <p:blipFill>
            <a:blip r:embed="rId15">
              <a:clrChange>
                <a:clrFrom>
                  <a:srgbClr val="D6BDBD"/>
                </a:clrFrom>
                <a:clrTo>
                  <a:srgbClr val="D6BDB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44" y="3097"/>
              <a:ext cx="2383" cy="12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77724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2296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897A51A-C775-4C92-AEC6-1213D68FD81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722" name="Group 2"/>
          <p:cNvGrpSpPr>
            <a:grpSpLocks/>
          </p:cNvGrpSpPr>
          <p:nvPr/>
        </p:nvGrpSpPr>
        <p:grpSpPr bwMode="auto">
          <a:xfrm>
            <a:off x="0" y="0"/>
            <a:ext cx="7620000" cy="6858000"/>
            <a:chOff x="0" y="0"/>
            <a:chExt cx="4800" cy="4320"/>
          </a:xfrm>
        </p:grpSpPr>
        <p:grpSp>
          <p:nvGrpSpPr>
            <p:cNvPr id="30723" name="Group 3"/>
            <p:cNvGrpSpPr>
              <a:grpSpLocks/>
            </p:cNvGrpSpPr>
            <p:nvPr userDrawn="1"/>
          </p:nvGrpSpPr>
          <p:grpSpPr bwMode="auto">
            <a:xfrm>
              <a:off x="0" y="0"/>
              <a:ext cx="2016" cy="4320"/>
              <a:chOff x="0" y="0"/>
              <a:chExt cx="2016" cy="4320"/>
            </a:xfrm>
          </p:grpSpPr>
          <p:sp>
            <p:nvSpPr>
              <p:cNvPr id="30724" name="Rectangle 4"/>
              <p:cNvSpPr>
                <a:spLocks noChangeArrowheads="1"/>
              </p:cNvSpPr>
              <p:nvPr userDrawn="1"/>
            </p:nvSpPr>
            <p:spPr bwMode="auto">
              <a:xfrm>
                <a:off x="0" y="0"/>
                <a:ext cx="480" cy="4320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25" name="Freeform 5"/>
              <p:cNvSpPr>
                <a:spLocks/>
              </p:cNvSpPr>
              <p:nvPr userDrawn="1"/>
            </p:nvSpPr>
            <p:spPr bwMode="auto">
              <a:xfrm>
                <a:off x="288" y="0"/>
                <a:ext cx="1728" cy="735"/>
              </a:xfrm>
              <a:custGeom>
                <a:avLst/>
                <a:gdLst>
                  <a:gd name="T0" fmla="*/ 1728 w 1728"/>
                  <a:gd name="T1" fmla="*/ 0 h 735"/>
                  <a:gd name="T2" fmla="*/ 1728 w 1728"/>
                  <a:gd name="T3" fmla="*/ 480 h 735"/>
                  <a:gd name="T4" fmla="*/ 380 w 1728"/>
                  <a:gd name="T5" fmla="*/ 482 h 735"/>
                  <a:gd name="T6" fmla="*/ 354 w 1728"/>
                  <a:gd name="T7" fmla="*/ 480 h 735"/>
                  <a:gd name="T8" fmla="*/ 308 w 1728"/>
                  <a:gd name="T9" fmla="*/ 489 h 735"/>
                  <a:gd name="T10" fmla="*/ 246 w 1728"/>
                  <a:gd name="T11" fmla="*/ 531 h 735"/>
                  <a:gd name="T12" fmla="*/ 206 w 1728"/>
                  <a:gd name="T13" fmla="*/ 597 h 735"/>
                  <a:gd name="T14" fmla="*/ 192 w 1728"/>
                  <a:gd name="T15" fmla="*/ 666 h 735"/>
                  <a:gd name="T16" fmla="*/ 192 w 1728"/>
                  <a:gd name="T17" fmla="*/ 735 h 735"/>
                  <a:gd name="T18" fmla="*/ 0 w 1728"/>
                  <a:gd name="T19" fmla="*/ 735 h 735"/>
                  <a:gd name="T20" fmla="*/ 0 w 1728"/>
                  <a:gd name="T21" fmla="*/ 480 h 735"/>
                  <a:gd name="T22" fmla="*/ 0 w 1728"/>
                  <a:gd name="T23" fmla="*/ 0 h 735"/>
                  <a:gd name="T24" fmla="*/ 1728 w 1728"/>
                  <a:gd name="T25" fmla="*/ 0 h 7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728" h="735">
                    <a:moveTo>
                      <a:pt x="1728" y="0"/>
                    </a:moveTo>
                    <a:lnTo>
                      <a:pt x="1728" y="480"/>
                    </a:lnTo>
                    <a:lnTo>
                      <a:pt x="380" y="482"/>
                    </a:lnTo>
                    <a:lnTo>
                      <a:pt x="354" y="480"/>
                    </a:lnTo>
                    <a:lnTo>
                      <a:pt x="308" y="489"/>
                    </a:lnTo>
                    <a:cubicBezTo>
                      <a:pt x="290" y="498"/>
                      <a:pt x="263" y="513"/>
                      <a:pt x="246" y="531"/>
                    </a:cubicBezTo>
                    <a:cubicBezTo>
                      <a:pt x="229" y="549"/>
                      <a:pt x="215" y="574"/>
                      <a:pt x="206" y="597"/>
                    </a:cubicBezTo>
                    <a:cubicBezTo>
                      <a:pt x="197" y="620"/>
                      <a:pt x="194" y="643"/>
                      <a:pt x="192" y="666"/>
                    </a:cubicBezTo>
                    <a:lnTo>
                      <a:pt x="192" y="735"/>
                    </a:lnTo>
                    <a:lnTo>
                      <a:pt x="0" y="735"/>
                    </a:lnTo>
                    <a:lnTo>
                      <a:pt x="0" y="480"/>
                    </a:lnTo>
                    <a:lnTo>
                      <a:pt x="0" y="0"/>
                    </a:lnTo>
                    <a:lnTo>
                      <a:pt x="1728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 cmpd="sng">
                    <a:solidFill>
                      <a:schemeClr val="tx1"/>
                    </a:solidFill>
                    <a:prstDash val="solid"/>
                    <a:miter lim="800000"/>
                    <a:headEnd type="none" w="med" len="med"/>
                    <a:tailEnd type="none" w="med" len="med"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/>
              <a:lstStyle/>
              <a:p>
                <a:endParaRPr lang="zh-CN" altLang="en-US"/>
              </a:p>
            </p:txBody>
          </p:sp>
        </p:grpSp>
        <p:grpSp>
          <p:nvGrpSpPr>
            <p:cNvPr id="30726" name="Group 6"/>
            <p:cNvGrpSpPr>
              <a:grpSpLocks/>
            </p:cNvGrpSpPr>
            <p:nvPr/>
          </p:nvGrpSpPr>
          <p:grpSpPr bwMode="auto">
            <a:xfrm>
              <a:off x="144" y="1248"/>
              <a:ext cx="4656" cy="201"/>
              <a:chOff x="144" y="1248"/>
              <a:chExt cx="4656" cy="201"/>
            </a:xfrm>
          </p:grpSpPr>
          <p:sp>
            <p:nvSpPr>
              <p:cNvPr id="30727" name="AutoShape 7"/>
              <p:cNvSpPr>
                <a:spLocks noChangeArrowheads="1"/>
              </p:cNvSpPr>
              <p:nvPr/>
            </p:nvSpPr>
            <p:spPr bwMode="auto">
              <a:xfrm>
                <a:off x="384" y="1248"/>
                <a:ext cx="4416" cy="200"/>
              </a:xfrm>
              <a:prstGeom prst="roundRect">
                <a:avLst>
                  <a:gd name="adj" fmla="val 0"/>
                </a:avLst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round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28" name="AutoShape 8"/>
              <p:cNvSpPr>
                <a:spLocks noChangeArrowheads="1"/>
              </p:cNvSpPr>
              <p:nvPr/>
            </p:nvSpPr>
            <p:spPr bwMode="auto">
              <a:xfrm flipH="1">
                <a:off x="144" y="1248"/>
                <a:ext cx="248" cy="201"/>
              </a:xfrm>
              <a:prstGeom prst="flowChartDelay">
                <a:avLst/>
              </a:prstGeom>
              <a:solidFill>
                <a:schemeClr val="hlink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0729" name="AutoShape 9"/>
          <p:cNvSpPr>
            <a:spLocks noGrp="1" noChangeArrowheads="1"/>
          </p:cNvSpPr>
          <p:nvPr>
            <p:ph type="title"/>
          </p:nvPr>
        </p:nvSpPr>
        <p:spPr bwMode="auto">
          <a:xfrm>
            <a:off x="762000" y="762000"/>
            <a:ext cx="7924800" cy="1143000"/>
          </a:xfrm>
          <a:prstGeom prst="roundRect">
            <a:avLst>
              <a:gd name="adj" fmla="val 21667"/>
            </a:avLst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30730" name="Rectangle 10"/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2362200"/>
            <a:ext cx="7693025" cy="3724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30731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438400" y="6248400"/>
            <a:ext cx="2130425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32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791200" y="6248400"/>
            <a:ext cx="2897188" cy="474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30733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242050"/>
            <a:ext cx="587375" cy="488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1" compatLnSpc="1">
            <a:prstTxWarp prst="textNoShape">
              <a:avLst/>
            </a:prstTxWarp>
          </a:bodyPr>
          <a:lstStyle>
            <a:lvl1pPr>
              <a:defRPr sz="2600" b="1">
                <a:solidFill>
                  <a:schemeClr val="bg1"/>
                </a:solidFill>
                <a:latin typeface="+mn-lt"/>
              </a:defRPr>
            </a:lvl1pPr>
          </a:lstStyle>
          <a:p>
            <a:fld id="{F13A996F-F911-44D3-98F2-AD2AD37DEB6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/>
  <p:timing>
    <p:tnLst>
      <p:par>
        <p:cTn id="1" dur="indefinite" restart="never" nodeType="tmRoot"/>
      </p:par>
    </p:tnLst>
  </p:timing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600" b="1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sz="24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itchFamily="2" charset="2"/>
        <a:buChar char="l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6323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5632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632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endParaRPr lang="en-US" altLang="zh-CN"/>
          </a:p>
        </p:txBody>
      </p:sp>
      <p:sp>
        <p:nvSpPr>
          <p:cNvPr id="5632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2891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fld id="{AF14536F-C395-461A-90C7-5E77E6E953C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13" r:id="rId12"/>
  </p:sldLayoutIdLst>
  <p:transition/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FDD0A4E-5009-45B0-8ACD-8EB24B284A60}" type="slidenum">
              <a:rPr lang="en-US" altLang="zh-CN">
                <a:solidFill>
                  <a:srgbClr val="000000"/>
                </a:solidFill>
                <a:latin typeface="Arial" pitchFamily="34" charset="0"/>
              </a:rPr>
              <a:pPr/>
              <a:t>‹#›</a:t>
            </a:fld>
            <a:endParaRPr lang="en-US" altLang="zh-CN">
              <a:solidFill>
                <a:srgbClr val="000000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747065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 noRot="1" noChangeArrowheads="1"/>
          </p:cNvSpPr>
          <p:nvPr>
            <p:ph type="title" idx="4294967295"/>
          </p:nvPr>
        </p:nvSpPr>
        <p:spPr bwMode="auto">
          <a:xfrm>
            <a:off x="301625" y="6096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 noRot="1" noChangeArrowheads="1"/>
          </p:cNvSpPr>
          <p:nvPr>
            <p:ph type="body" idx="4294967295"/>
          </p:nvPr>
        </p:nvSpPr>
        <p:spPr bwMode="auto">
          <a:xfrm>
            <a:off x="301625" y="1905000"/>
            <a:ext cx="8540750" cy="4194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noProof="1"/>
            </a:lvl1pPr>
          </a:lstStyle>
          <a:p>
            <a:pPr>
              <a:buFont typeface="Arial" pitchFamily="34" charset="0"/>
              <a:buNone/>
              <a:defRPr/>
            </a:pPr>
            <a:endParaRPr lang="zh-CN" altLang="en-US">
              <a:solidFill>
                <a:srgbClr val="007A77"/>
              </a:solidFill>
              <a:latin typeface="Arial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noProof="1"/>
            </a:lvl1pPr>
          </a:lstStyle>
          <a:p>
            <a:pPr>
              <a:buFont typeface="Arial" pitchFamily="34" charset="0"/>
              <a:buNone/>
              <a:defRPr/>
            </a:pPr>
            <a:endParaRPr lang="zh-CN" altLang="en-US">
              <a:solidFill>
                <a:srgbClr val="007A77"/>
              </a:solidFill>
              <a:latin typeface="Arial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buFont typeface="Arial" pitchFamily="34" charset="0"/>
              <a:buNone/>
              <a:defRPr/>
            </a:pPr>
            <a:fld id="{DA1C83CF-99AC-40F2-913D-67D4E6B71BEA}" type="slidenum">
              <a:rPr lang="zh-CN" altLang="en-US">
                <a:solidFill>
                  <a:srgbClr val="007A77"/>
                </a:solidFill>
                <a:latin typeface="Arial" pitchFamily="34" charset="0"/>
              </a:rPr>
              <a:pPr>
                <a:buFont typeface="Arial" pitchFamily="34" charset="0"/>
                <a:buNone/>
                <a:defRPr/>
              </a:pPr>
              <a:t>‹#›</a:t>
            </a:fld>
            <a:endParaRPr lang="zh-CN" altLang="en-US">
              <a:solidFill>
                <a:srgbClr val="007A77"/>
              </a:solidFill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25618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v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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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anose="05000000000000000000" pitchFamily="2" charset="2"/>
        <a:buChar char="v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png"/><Relationship Id="rId5" Type="http://schemas.openxmlformats.org/officeDocument/2006/relationships/oleObject" Target="../embeddings/oleObject2.bin"/><Relationship Id="rId4" Type="http://schemas.openxmlformats.org/officeDocument/2006/relationships/image" Target="../media/image3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41.xml"/><Relationship Id="rId4" Type="http://schemas.openxmlformats.org/officeDocument/2006/relationships/image" Target="../media/image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标题 1"/>
          <p:cNvSpPr>
            <a:spLocks noGrp="1" noRot="1" noChangeArrowheads="1"/>
          </p:cNvSpPr>
          <p:nvPr>
            <p:ph type="title"/>
          </p:nvPr>
        </p:nvSpPr>
        <p:spPr>
          <a:xfrm>
            <a:off x="1115616" y="1412776"/>
            <a:ext cx="6984776" cy="357991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eaLnBrk="1" hangingPunct="1"/>
            <a:r>
              <a:rPr lang="zh-CN" altLang="en-US" sz="6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富贵不能淫 </a:t>
            </a:r>
            <a: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/>
            </a:r>
            <a:br>
              <a:rPr lang="zh-CN" altLang="en-US" sz="48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</a:t>
            </a:r>
            <a:b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zh-CN" altLang="en-US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</a:t>
            </a:r>
            <a:r>
              <a:rPr lang="zh-CN" altLang="en-US" sz="5400" b="1" spc="50" dirty="0" smtClean="0">
                <a:ln w="11430"/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仿宋" pitchFamily="49" charset="-122"/>
                <a:ea typeface="微软简魏碑" pitchFamily="2" charset="-122"/>
              </a:rPr>
              <a:t>孟</a:t>
            </a:r>
            <a:r>
              <a:rPr lang="zh-CN" altLang="en-US" sz="5400" b="1" spc="50" dirty="0">
                <a:ln w="11430"/>
                <a:solidFill>
                  <a:srgbClr val="0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仿宋" pitchFamily="49" charset="-122"/>
                <a:ea typeface="微软简魏碑" pitchFamily="2" charset="-122"/>
              </a:rPr>
              <a:t>子</a:t>
            </a:r>
            <a:endParaRPr lang="zh-CN" altLang="en-US" b="1" spc="50" dirty="0" smtClean="0">
              <a:ln w="11430"/>
              <a:solidFill>
                <a:srgbClr val="0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仿宋" pitchFamily="49" charset="-122"/>
              <a:ea typeface="微软简魏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265943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33872"/>
            <a:ext cx="7198568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怎样才能做到有大丈夫之道呢？</a:t>
            </a:r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2629272"/>
            <a:ext cx="7772400" cy="2743944"/>
          </a:xfrm>
        </p:spPr>
        <p:txBody>
          <a:bodyPr/>
          <a:lstStyle/>
          <a:p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居天下之广居，立天下之正位，行天下之大道；（贯彻儒家倡导的仁义礼 ）</a:t>
            </a:r>
          </a:p>
          <a:p>
            <a:r>
              <a:rPr lang="zh-CN" altLang="en-US" b="1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得志与民由之；不得志独行其道。（有“用之则行，舍之则藏”的立身处世态度）</a:t>
            </a:r>
            <a:r>
              <a:rPr lang="zh-CN" altLang="en-US" dirty="0">
                <a:solidFill>
                  <a:srgbClr val="0033CC"/>
                </a:solidFill>
                <a:latin typeface="微软雅黑" pitchFamily="34" charset="-122"/>
                <a:ea typeface="微软雅黑" pitchFamily="34" charset="-122"/>
              </a:rPr>
              <a:t>  </a:t>
            </a:r>
          </a:p>
        </p:txBody>
      </p:sp>
      <p:sp>
        <p:nvSpPr>
          <p:cNvPr id="7" name="矩形 6"/>
          <p:cNvSpPr/>
          <p:nvPr/>
        </p:nvSpPr>
        <p:spPr>
          <a:xfrm>
            <a:off x="539552" y="694437"/>
            <a:ext cx="580158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（二）你思我想，理解精髓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674940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78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789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9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184135"/>
            <a:ext cx="7772400" cy="2248039"/>
          </a:xfrm>
        </p:spPr>
        <p:txBody>
          <a:bodyPr/>
          <a:lstStyle/>
          <a:p>
            <a:pPr algn="l"/>
            <a:r>
              <a:rPr lang="zh-CN" altLang="en-US" sz="32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思考：每个人的心目中都有自己大丈夫的标准，肯定珍藏着许多大丈夫的名字，谈谈你所了解的大丈夫形象？请举例说明。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3568" y="3429000"/>
            <a:ext cx="8064896" cy="2375569"/>
          </a:xfrm>
        </p:spPr>
        <p:txBody>
          <a:bodyPr/>
          <a:lstStyle/>
          <a:p>
            <a:r>
              <a:rPr lang="zh-CN" altLang="en-US" b="1" dirty="0">
                <a:ea typeface="微软简魏碑" pitchFamily="2" charset="-122"/>
              </a:rPr>
              <a:t>富贵不能淫</a:t>
            </a:r>
            <a:r>
              <a:rPr lang="en-US" altLang="zh-CN" b="1" dirty="0">
                <a:ea typeface="微软简魏碑" pitchFamily="2" charset="-122"/>
              </a:rPr>
              <a:t>——</a:t>
            </a:r>
            <a:r>
              <a:rPr lang="zh-CN" altLang="en-US" b="1" dirty="0">
                <a:ea typeface="微软简魏碑" pitchFamily="2" charset="-122"/>
              </a:rPr>
              <a:t>关羽、文天祥、方志敏。</a:t>
            </a:r>
          </a:p>
          <a:p>
            <a:r>
              <a:rPr lang="zh-CN" altLang="en-US" b="1" dirty="0">
                <a:ea typeface="微软简魏碑" pitchFamily="2" charset="-122"/>
              </a:rPr>
              <a:t>贫贱不能移</a:t>
            </a:r>
            <a:r>
              <a:rPr lang="en-US" altLang="zh-CN" b="1" dirty="0">
                <a:ea typeface="微软简魏碑" pitchFamily="2" charset="-122"/>
              </a:rPr>
              <a:t>——</a:t>
            </a:r>
            <a:r>
              <a:rPr lang="zh-CN" altLang="en-US" b="1" dirty="0">
                <a:ea typeface="微软简魏碑" pitchFamily="2" charset="-122"/>
              </a:rPr>
              <a:t>陶渊明、杜甫、朱自清。</a:t>
            </a:r>
          </a:p>
          <a:p>
            <a:r>
              <a:rPr lang="zh-CN" altLang="en-US" b="1" dirty="0">
                <a:ea typeface="微软简魏碑" pitchFamily="2" charset="-122"/>
              </a:rPr>
              <a:t>威武不能屈</a:t>
            </a:r>
            <a:r>
              <a:rPr lang="en-US" altLang="zh-CN" b="1" dirty="0">
                <a:ea typeface="微软简魏碑" pitchFamily="2" charset="-122"/>
              </a:rPr>
              <a:t>——</a:t>
            </a:r>
            <a:r>
              <a:rPr lang="zh-CN" altLang="en-US" b="1" dirty="0">
                <a:ea typeface="微软简魏碑" pitchFamily="2" charset="-122"/>
              </a:rPr>
              <a:t>颜真卿、闻一多、刘胡兰。</a:t>
            </a:r>
            <a:r>
              <a:rPr lang="zh-CN" altLang="en-US" b="1" dirty="0">
                <a:latin typeface="楷体" pitchFamily="49" charset="-122"/>
                <a:ea typeface="微软简魏碑" pitchFamily="2" charset="-122"/>
              </a:rPr>
              <a:t>     </a:t>
            </a:r>
          </a:p>
        </p:txBody>
      </p:sp>
      <p:sp>
        <p:nvSpPr>
          <p:cNvPr id="21509" name="Text Box 5"/>
          <p:cNvSpPr txBox="1">
            <a:spLocks noChangeArrowheads="1"/>
          </p:cNvSpPr>
          <p:nvPr/>
        </p:nvSpPr>
        <p:spPr bwMode="auto">
          <a:xfrm>
            <a:off x="971550" y="476250"/>
            <a:ext cx="580158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（三）你讲我讲，感受英雄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536" name="Rectangle 8"/>
          <p:cNvSpPr>
            <a:spLocks noChangeArrowheads="1"/>
          </p:cNvSpPr>
          <p:nvPr/>
        </p:nvSpPr>
        <p:spPr bwMode="auto">
          <a:xfrm>
            <a:off x="683568" y="2067813"/>
            <a:ext cx="7632847" cy="258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     “</a:t>
            </a:r>
            <a:r>
              <a:rPr lang="zh-CN" altLang="en-US" sz="3600" b="1" dirty="0">
                <a:latin typeface="微软雅黑" pitchFamily="34" charset="-122"/>
                <a:ea typeface="微软雅黑" pitchFamily="34" charset="-122"/>
                <a:sym typeface="Arial" pitchFamily="34" charset="0"/>
              </a:rPr>
              <a:t>大丈夫”不在于性别，而在于他的高尚的道德品质。结合自己的理想，说说你准备做一个什么样的人。</a:t>
            </a:r>
          </a:p>
          <a:p>
            <a:pPr>
              <a:spcBef>
                <a:spcPct val="50000"/>
              </a:spcBef>
            </a:pPr>
            <a:endParaRPr lang="en-US" altLang="zh-CN" sz="3600" b="1" dirty="0">
              <a:latin typeface="微软雅黑" pitchFamily="34" charset="-122"/>
              <a:ea typeface="微软雅黑" pitchFamily="34" charset="-122"/>
              <a:sym typeface="Arial" pitchFamily="34" charset="0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971600" y="764704"/>
            <a:ext cx="580158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（四）你说我说，畅谈理想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682" name="Rectangle 10"/>
          <p:cNvSpPr>
            <a:spLocks noChangeArrowheads="1"/>
          </p:cNvSpPr>
          <p:nvPr/>
        </p:nvSpPr>
        <p:spPr bwMode="auto">
          <a:xfrm>
            <a:off x="1331640" y="1760190"/>
            <a:ext cx="4464496" cy="4189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anchor="ctr"/>
          <a:lstStyle/>
          <a:p>
            <a:pPr>
              <a:lnSpc>
                <a:spcPct val="90000"/>
              </a:lnSpc>
            </a:pPr>
            <a:r>
              <a:rPr lang="zh-CN" altLang="en-US" sz="4000" b="1" dirty="0">
                <a:ln w="1905"/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在我国星光灿烂的古代文化中，会不时隐藏着某些封建主义的糟粕，本文也不例外，请你把这些地方找出来，谈谈你的看法。</a:t>
            </a:r>
            <a:endParaRPr lang="zh-CN" altLang="zh-CN" sz="4000" b="1" dirty="0">
              <a:ln w="1905"/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8683" name="Text Box 11"/>
          <p:cNvSpPr txBox="1">
            <a:spLocks noChangeArrowheads="1"/>
          </p:cNvSpPr>
          <p:nvPr/>
        </p:nvSpPr>
        <p:spPr bwMode="auto">
          <a:xfrm>
            <a:off x="827088" y="483394"/>
            <a:ext cx="662463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spc="50" dirty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（五）你找我找，发现问题</a:t>
            </a:r>
          </a:p>
        </p:txBody>
      </p:sp>
      <p:sp>
        <p:nvSpPr>
          <p:cNvPr id="4" name="矩形 3"/>
          <p:cNvSpPr/>
          <p:nvPr/>
        </p:nvSpPr>
        <p:spPr>
          <a:xfrm>
            <a:off x="6372200" y="1412776"/>
            <a:ext cx="792088" cy="385766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8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华文隶书" pitchFamily="2" charset="-122"/>
                <a:ea typeface="华文隶书" pitchFamily="2" charset="-122"/>
              </a:rPr>
              <a:t>仁义礼智信</a:t>
            </a:r>
            <a:endParaRPr lang="zh-CN" altLang="en-US" sz="4800" b="1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1" dur="2000"/>
                                        <p:tgtEl>
                                          <p:spTgt spid="28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82" grpId="0"/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998440" y="2362201"/>
            <a:ext cx="4669904" cy="2722984"/>
          </a:xfrm>
        </p:spPr>
        <p:txBody>
          <a:bodyPr/>
          <a:lstStyle/>
          <a:p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妻妾制度</a:t>
            </a:r>
          </a:p>
          <a:p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三从四德</a:t>
            </a:r>
          </a:p>
          <a:p>
            <a:r>
              <a:rPr lang="zh-CN" altLang="en-US" sz="4000" dirty="0">
                <a:latin typeface="华文隶书" pitchFamily="2" charset="-122"/>
                <a:ea typeface="华文隶书" pitchFamily="2" charset="-122"/>
              </a:rPr>
              <a:t>父母之命不可违</a:t>
            </a:r>
          </a:p>
          <a:p>
            <a:endParaRPr lang="en-US" altLang="zh-CN" sz="4000" dirty="0">
              <a:latin typeface="华文隶书" pitchFamily="2" charset="-122"/>
              <a:ea typeface="华文隶书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26870" y="1196752"/>
            <a:ext cx="2525050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糟粕之处：</a:t>
            </a:r>
            <a:endParaRPr lang="zh-CN" altLang="en-US" sz="3600" b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0" y="0"/>
          <a:ext cx="9144000" cy="6856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8" r:id="rId3" imgW="4533333" imgH="3161905" progId="Paint.Picture">
                  <p:embed/>
                </p:oleObj>
              </mc:Choice>
              <mc:Fallback>
                <p:oleObj r:id="rId3" imgW="4533333" imgH="3161905" progId="Paint.Picture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0"/>
                        <a:ext cx="9144000" cy="6856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5148263" y="1588"/>
          <a:ext cx="28956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29" r:id="rId5" imgW="1228571" imgH="3524742" progId="Paint.Picture">
                  <p:embed/>
                </p:oleObj>
              </mc:Choice>
              <mc:Fallback>
                <p:oleObj r:id="rId5" imgW="1228571" imgH="3524742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148263" y="1588"/>
                        <a:ext cx="28956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6" name="Text Box 4"/>
          <p:cNvSpPr txBox="1">
            <a:spLocks noChangeArrowheads="1"/>
          </p:cNvSpPr>
          <p:nvPr/>
        </p:nvSpPr>
        <p:spPr bwMode="auto">
          <a:xfrm>
            <a:off x="5414606" y="908050"/>
            <a:ext cx="2400657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r>
              <a:rPr lang="zh-CN" altLang="en-US" sz="4800" b="1" dirty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愿大丈夫的铿锵音韵永远萦绕在你我耳</a:t>
            </a:r>
            <a:r>
              <a:rPr lang="zh-CN" altLang="en-US" sz="4800" b="1" dirty="0" smtClean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畔；</a:t>
            </a:r>
            <a:endParaRPr lang="zh-CN" altLang="en-US" sz="4800" b="1" dirty="0"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  <p:graphicFrame>
        <p:nvGraphicFramePr>
          <p:cNvPr id="38917" name="Object 3"/>
          <p:cNvGraphicFramePr>
            <a:graphicFrameLocks noChangeAspect="1"/>
          </p:cNvGraphicFramePr>
          <p:nvPr/>
        </p:nvGraphicFramePr>
        <p:xfrm>
          <a:off x="1258888" y="1588"/>
          <a:ext cx="2895600" cy="6856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30" r:id="rId7" imgW="1228571" imgH="3524742" progId="Paint.Picture">
                  <p:embed/>
                </p:oleObj>
              </mc:Choice>
              <mc:Fallback>
                <p:oleObj r:id="rId7" imgW="1228571" imgH="3524742" progId="Paint.Picture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8888" y="1588"/>
                        <a:ext cx="2895600" cy="6856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8918" name="Text Box 6"/>
          <p:cNvSpPr txBox="1">
            <a:spLocks noChangeArrowheads="1"/>
          </p:cNvSpPr>
          <p:nvPr/>
        </p:nvSpPr>
        <p:spPr bwMode="auto">
          <a:xfrm>
            <a:off x="1451263" y="856456"/>
            <a:ext cx="2400657" cy="487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CC3300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eaVert">
            <a:spAutoFit/>
          </a:bodyPr>
          <a:lstStyle/>
          <a:p>
            <a:r>
              <a:rPr lang="zh-CN" altLang="en-US" sz="4800" b="1" dirty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愿大丈夫的高尚情操永远流淌在你我心</a:t>
            </a:r>
            <a:r>
              <a:rPr lang="zh-CN" altLang="en-US" sz="4800" b="1" dirty="0" smtClean="0">
                <a:solidFill>
                  <a:srgbClr val="0033CC"/>
                </a:solidFill>
                <a:latin typeface="华文隶书" pitchFamily="2" charset="-122"/>
                <a:ea typeface="华文隶书" pitchFamily="2" charset="-122"/>
              </a:rPr>
              <a:t>间。</a:t>
            </a:r>
            <a:endParaRPr lang="zh-CN" altLang="en-US" sz="4800" b="1" dirty="0">
              <a:solidFill>
                <a:srgbClr val="0033CC"/>
              </a:solidFill>
              <a:latin typeface="华文隶书" pitchFamily="2" charset="-122"/>
              <a:ea typeface="华文隶书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16" grpId="0"/>
      <p:bldP spid="389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18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4514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692696"/>
            <a:ext cx="3161928" cy="926976"/>
          </a:xfrm>
        </p:spPr>
        <p:txBody>
          <a:bodyPr/>
          <a:lstStyle/>
          <a:p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  <p:sp>
        <p:nvSpPr>
          <p:cNvPr id="64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700808"/>
            <a:ext cx="7982272" cy="3888432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解释下面句子中红色字的词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语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1</a:t>
            </a:r>
            <a:r>
              <a:rPr lang="zh-CN" altLang="en-US" sz="2400" b="1" dirty="0">
                <a:ea typeface="微软简魏碑" pitchFamily="2" charset="-122"/>
              </a:rPr>
              <a:t>，安居而天下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熄    </a:t>
            </a:r>
            <a:r>
              <a:rPr lang="en-US" altLang="zh-CN" sz="2400" b="1" dirty="0">
                <a:ea typeface="微软简魏碑" pitchFamily="2" charset="-122"/>
              </a:rPr>
              <a:t>2</a:t>
            </a:r>
            <a:r>
              <a:rPr lang="zh-CN" altLang="en-US" sz="2400" b="1" dirty="0">
                <a:ea typeface="微软简魏碑" pitchFamily="2" charset="-122"/>
              </a:rPr>
              <a:t>，父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命</a:t>
            </a:r>
            <a:r>
              <a:rPr lang="zh-CN" altLang="en-US" sz="2400" b="1" dirty="0">
                <a:ea typeface="微软简魏碑" pitchFamily="2" charset="-122"/>
              </a:rPr>
              <a:t>之  </a:t>
            </a:r>
            <a:r>
              <a:rPr lang="en-US" altLang="zh-CN" sz="2400" b="1" dirty="0">
                <a:ea typeface="微软简魏碑" pitchFamily="2" charset="-122"/>
              </a:rPr>
              <a:t>3 </a:t>
            </a:r>
            <a:r>
              <a:rPr lang="zh-CN" altLang="en-US" sz="2400" b="1" dirty="0">
                <a:ea typeface="微软简魏碑" pitchFamily="2" charset="-122"/>
              </a:rPr>
              <a:t>，与民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由</a:t>
            </a:r>
            <a:r>
              <a:rPr lang="zh-CN" altLang="en-US" sz="2400" b="1" dirty="0">
                <a:ea typeface="微软简魏碑" pitchFamily="2" charset="-122"/>
              </a:rPr>
              <a:t>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4</a:t>
            </a:r>
            <a:r>
              <a:rPr lang="zh-CN" altLang="en-US" sz="2400" b="1" dirty="0">
                <a:ea typeface="微软简魏碑" pitchFamily="2" charset="-122"/>
              </a:rPr>
              <a:t>，富贵不能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淫</a:t>
            </a:r>
            <a:r>
              <a:rPr lang="zh-CN" altLang="en-US" sz="2400" b="1" dirty="0">
                <a:ea typeface="微软简魏碑" pitchFamily="2" charset="-122"/>
              </a:rPr>
              <a:t>     </a:t>
            </a:r>
            <a:r>
              <a:rPr lang="en-US" altLang="zh-CN" sz="2400" b="1" dirty="0">
                <a:ea typeface="微软简魏碑" pitchFamily="2" charset="-122"/>
              </a:rPr>
              <a:t>5</a:t>
            </a:r>
            <a:r>
              <a:rPr lang="zh-CN" altLang="en-US" sz="2400" b="1" dirty="0">
                <a:ea typeface="微软简魏碑" pitchFamily="2" charset="-122"/>
              </a:rPr>
              <a:t>，独行其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道  </a:t>
            </a:r>
            <a:r>
              <a:rPr lang="zh-CN" altLang="en-US" sz="2400" b="1" dirty="0">
                <a:ea typeface="微软简魏碑" pitchFamily="2" charset="-122"/>
              </a:rPr>
              <a:t> </a:t>
            </a:r>
            <a:r>
              <a:rPr lang="en-US" altLang="zh-CN" sz="2400" b="1" dirty="0">
                <a:ea typeface="微软简魏碑" pitchFamily="2" charset="-122"/>
              </a:rPr>
              <a:t>6</a:t>
            </a:r>
            <a:r>
              <a:rPr lang="zh-CN" altLang="en-US" sz="2400" b="1" dirty="0">
                <a:ea typeface="微软简魏碑" pitchFamily="2" charset="-122"/>
              </a:rPr>
              <a:t>，贫贱不能</a:t>
            </a:r>
            <a:r>
              <a:rPr lang="zh-CN" altLang="en-US" sz="2400" b="1" dirty="0">
                <a:solidFill>
                  <a:srgbClr val="FF0066"/>
                </a:solidFill>
                <a:ea typeface="微软简魏碑" pitchFamily="2" charset="-122"/>
              </a:rPr>
              <a:t>移</a:t>
            </a:r>
          </a:p>
          <a:p>
            <a:pPr>
              <a:lnSpc>
                <a:spcPct val="90000"/>
              </a:lnSpc>
            </a:pPr>
            <a:endParaRPr lang="en-US" altLang="zh-CN" sz="2400" b="1" dirty="0" smtClean="0">
              <a:ea typeface="微软简魏碑" pitchFamily="2" charset="-122"/>
            </a:endParaRPr>
          </a:p>
          <a:p>
            <a:pPr>
              <a:lnSpc>
                <a:spcPct val="90000"/>
              </a:lnSpc>
            </a:pP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用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现代汉语翻译下列句</a:t>
            </a:r>
            <a:r>
              <a:rPr lang="zh-CN" altLang="en-US" sz="2400" b="1" dirty="0" smtClean="0">
                <a:latin typeface="微软雅黑" pitchFamily="34" charset="-122"/>
                <a:ea typeface="微软雅黑" pitchFamily="34" charset="-122"/>
              </a:rPr>
              <a:t>子</a:t>
            </a:r>
            <a:endParaRPr lang="zh-CN" altLang="en-US" sz="2400" b="1" dirty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1</a:t>
            </a:r>
            <a:r>
              <a:rPr lang="zh-CN" altLang="en-US" sz="2400" b="1" dirty="0">
                <a:ea typeface="微软简魏碑" pitchFamily="2" charset="-122"/>
              </a:rPr>
              <a:t>，是 焉得为大丈夫乎？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2</a:t>
            </a:r>
            <a:r>
              <a:rPr lang="zh-CN" altLang="en-US" sz="2400" b="1" dirty="0">
                <a:ea typeface="微软简魏碑" pitchFamily="2" charset="-122"/>
              </a:rPr>
              <a:t>，得志，与民由之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3</a:t>
            </a:r>
            <a:r>
              <a:rPr lang="zh-CN" altLang="en-US" sz="2400" b="1" dirty="0">
                <a:ea typeface="微软简魏碑" pitchFamily="2" charset="-122"/>
              </a:rPr>
              <a:t>，不得志，独行其道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400" b="1" dirty="0">
                <a:ea typeface="微软简魏碑" pitchFamily="2" charset="-122"/>
              </a:rPr>
              <a:t>4</a:t>
            </a:r>
            <a:r>
              <a:rPr lang="zh-CN" altLang="en-US" sz="2400" b="1" dirty="0">
                <a:ea typeface="微软简魏碑" pitchFamily="2" charset="-122"/>
              </a:rPr>
              <a:t>，富贵不能淫，贫贱不能移，威武不能屈，此之谓大丈夫。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altLang="zh-CN" sz="2400" b="1" dirty="0">
              <a:solidFill>
                <a:srgbClr val="FF0066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38200" y="1844824"/>
            <a:ext cx="7693025" cy="4104456"/>
          </a:xfrm>
        </p:spPr>
        <p:txBody>
          <a:bodyPr/>
          <a:lstStyle/>
          <a:p>
            <a:r>
              <a:rPr lang="zh-CN" altLang="en-US" sz="3200" dirty="0">
                <a:ea typeface="微软简魏碑" pitchFamily="2" charset="-122"/>
              </a:rPr>
              <a:t>孟子认为景春的观点错在哪里？</a:t>
            </a:r>
          </a:p>
          <a:p>
            <a:r>
              <a:rPr lang="zh-CN" altLang="en-US" sz="3200" dirty="0">
                <a:ea typeface="微软简魏碑" pitchFamily="2" charset="-122"/>
              </a:rPr>
              <a:t>从本文哪几个方面论述应该知礼这一个观点</a:t>
            </a:r>
            <a:r>
              <a:rPr lang="en-US" altLang="zh-CN" sz="3200" dirty="0">
                <a:ea typeface="微软简魏碑" pitchFamily="2" charset="-122"/>
              </a:rPr>
              <a:t>?</a:t>
            </a:r>
          </a:p>
          <a:p>
            <a:r>
              <a:rPr lang="zh-CN" altLang="en-US" sz="3200" dirty="0">
                <a:ea typeface="微软简魏碑" pitchFamily="2" charset="-122"/>
              </a:rPr>
              <a:t>本文的中心论点是什么？</a:t>
            </a:r>
          </a:p>
          <a:p>
            <a:r>
              <a:rPr lang="zh-CN" altLang="en-US" sz="3200" dirty="0">
                <a:ea typeface="微软简魏碑" pitchFamily="2" charset="-122"/>
              </a:rPr>
              <a:t>“富贵不能</a:t>
            </a:r>
            <a:r>
              <a:rPr lang="zh-CN" altLang="en-US" sz="3200" dirty="0" smtClean="0">
                <a:ea typeface="微软简魏碑" pitchFamily="2" charset="-122"/>
              </a:rPr>
              <a:t>淫</a:t>
            </a:r>
            <a:r>
              <a:rPr lang="en-US" altLang="zh-CN" sz="3200" dirty="0" smtClean="0">
                <a:ea typeface="微软简魏碑" pitchFamily="2" charset="-122"/>
              </a:rPr>
              <a:t>••••••</a:t>
            </a:r>
            <a:r>
              <a:rPr lang="zh-CN" altLang="en-US" sz="3200" dirty="0" smtClean="0">
                <a:ea typeface="微软简魏碑" pitchFamily="2" charset="-122"/>
              </a:rPr>
              <a:t>此</a:t>
            </a:r>
            <a:r>
              <a:rPr lang="zh-CN" altLang="en-US" sz="3200" dirty="0">
                <a:ea typeface="微软简魏碑" pitchFamily="2" charset="-122"/>
              </a:rPr>
              <a:t>之谓大丈夫”一句有何现实意义？</a:t>
            </a:r>
          </a:p>
          <a:p>
            <a:r>
              <a:rPr lang="zh-CN" altLang="en-US" sz="3200" dirty="0">
                <a:ea typeface="微软简魏碑" pitchFamily="2" charset="-122"/>
              </a:rPr>
              <a:t>景春认为大丈夫应该是：</a:t>
            </a:r>
          </a:p>
        </p:txBody>
      </p:sp>
      <p:sp>
        <p:nvSpPr>
          <p:cNvPr id="8" name="AutoShape 2"/>
          <p:cNvSpPr>
            <a:spLocks noGrp="1" noChangeArrowheads="1"/>
          </p:cNvSpPr>
          <p:nvPr>
            <p:ph type="title"/>
          </p:nvPr>
        </p:nvSpPr>
        <p:spPr>
          <a:xfrm>
            <a:off x="762000" y="692696"/>
            <a:ext cx="3161928" cy="926976"/>
          </a:xfrm>
        </p:spPr>
        <p:txBody>
          <a:bodyPr/>
          <a:lstStyle/>
          <a:p>
            <a:r>
              <a:rPr lang="zh-CN" altLang="en-US" sz="4400" dirty="0">
                <a:latin typeface="微软雅黑" pitchFamily="34" charset="-122"/>
                <a:ea typeface="微软雅黑" pitchFamily="34" charset="-122"/>
              </a:rPr>
              <a:t>课堂练习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3" name="WordArt 4"/>
          <p:cNvSpPr>
            <a:spLocks noChangeArrowheads="1" noChangeShapeType="1" noTextEdit="1"/>
          </p:cNvSpPr>
          <p:nvPr/>
        </p:nvSpPr>
        <p:spPr bwMode="auto">
          <a:xfrm>
            <a:off x="755576" y="1124744"/>
            <a:ext cx="3657588" cy="792088"/>
          </a:xfrm>
          <a:prstGeom prst="rect">
            <a:avLst/>
          </a:prstGeom>
        </p:spPr>
        <p:txBody>
          <a:bodyPr wrap="none" fromWordArt="1">
            <a:prstTxWarp prst="textCanUp">
              <a:avLst>
                <a:gd name="adj" fmla="val 99999"/>
              </a:avLst>
            </a:prstTxWarp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kern="10" spc="50" dirty="0">
                <a:ln w="11430"/>
                <a:gradFill>
                  <a:gsLst>
                    <a:gs pos="25000">
                      <a:srgbClr val="3366FF">
                        <a:satMod val="155000"/>
                      </a:srgbClr>
                    </a:gs>
                    <a:gs pos="100000">
                      <a:srgbClr val="3366FF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学习目标：</a:t>
            </a:r>
          </a:p>
        </p:txBody>
      </p:sp>
      <p:sp>
        <p:nvSpPr>
          <p:cNvPr id="19460" name="Text Box 5"/>
          <p:cNvSpPr txBox="1">
            <a:spLocks noChangeArrowheads="1"/>
          </p:cNvSpPr>
          <p:nvPr/>
        </p:nvSpPr>
        <p:spPr bwMode="auto">
          <a:xfrm>
            <a:off x="609600" y="2438886"/>
            <a:ext cx="8305800" cy="3416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、熟读文本，背诵精彩片段。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、小组互助学习，理解本文意思，感受大丈夫的英雄气度。</a:t>
            </a:r>
          </a:p>
          <a:p>
            <a:pPr eaLnBrk="1" hangingPunct="1">
              <a:spcBef>
                <a:spcPct val="50000"/>
              </a:spcBef>
              <a:buFont typeface="Arial" pitchFamily="34" charset="0"/>
              <a:buNone/>
            </a:pPr>
            <a:r>
              <a:rPr lang="en-US" altLang="zh-CN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3600" b="1" dirty="0">
                <a:ln w="1905"/>
                <a:solidFill>
                  <a:srgbClr val="99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微软雅黑" pitchFamily="34" charset="-122"/>
                <a:ea typeface="微软雅黑" pitchFamily="34" charset="-122"/>
              </a:rPr>
              <a:t>、以客观的眼光看待经典，取其精华去其糟粕。 </a:t>
            </a:r>
          </a:p>
        </p:txBody>
      </p:sp>
    </p:spTree>
    <p:extLst>
      <p:ext uri="{BB962C8B-B14F-4D97-AF65-F5344CB8AC3E}">
        <p14:creationId xmlns:p14="http://schemas.microsoft.com/office/powerpoint/2010/main" val="26977870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5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3" grpId="0" animBg="1"/>
      <p:bldP spid="1946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363" name="矩形 2"/>
          <p:cNvSpPr>
            <a:spLocks noChangeArrowheads="1"/>
          </p:cNvSpPr>
          <p:nvPr/>
        </p:nvSpPr>
        <p:spPr bwMode="auto">
          <a:xfrm>
            <a:off x="4211638" y="692696"/>
            <a:ext cx="4680842" cy="5016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    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孟子（前</a:t>
            </a:r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372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年－前</a:t>
            </a:r>
            <a:r>
              <a:rPr lang="en-US" altLang="zh-CN" sz="3200" dirty="0">
                <a:latin typeface="华文隶书" pitchFamily="2" charset="-122"/>
                <a:ea typeface="华文隶书" pitchFamily="2" charset="-122"/>
              </a:rPr>
              <a:t>289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年），名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轲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，字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子舆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。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战国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时期邹国人。中国古代著名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思想家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、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教育家，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战国时期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儒家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代表人物。著有</a:t>
            </a:r>
            <a:r>
              <a:rPr lang="en-US" altLang="zh-CN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孟子</a:t>
            </a:r>
            <a:r>
              <a:rPr lang="en-US" altLang="zh-CN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一书。孟子继承并发扬了孔子的思想，成为仅次于孔子的一代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儒家宗师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，有“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亚圣”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之称，与孔子合称为</a:t>
            </a:r>
            <a:r>
              <a:rPr lang="zh-CN" altLang="en-US" sz="3200" dirty="0">
                <a:solidFill>
                  <a:srgbClr val="FF0066"/>
                </a:solidFill>
                <a:latin typeface="华文隶书" pitchFamily="2" charset="-122"/>
                <a:ea typeface="华文隶书" pitchFamily="2" charset="-122"/>
              </a:rPr>
              <a:t>“孔孟”</a:t>
            </a:r>
            <a:r>
              <a:rPr lang="zh-CN" altLang="en-US" sz="3200" dirty="0">
                <a:latin typeface="华文隶书" pitchFamily="2" charset="-122"/>
                <a:ea typeface="华文隶书" pitchFamily="2" charset="-122"/>
              </a:rPr>
              <a:t>。</a:t>
            </a:r>
          </a:p>
        </p:txBody>
      </p:sp>
      <p:pic>
        <p:nvPicPr>
          <p:cNvPr id="15364" name="Picture 4" descr="01300000202701123211953307381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88" y="692150"/>
            <a:ext cx="3581400" cy="5111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40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1916832"/>
            <a:ext cx="8064896" cy="3803103"/>
          </a:xfrm>
        </p:spPr>
        <p:txBody>
          <a:bodyPr/>
          <a:lstStyle/>
          <a:p>
            <a:r>
              <a:rPr lang="en-US" altLang="zh-CN" sz="3600" dirty="0">
                <a:solidFill>
                  <a:srgbClr val="002060"/>
                </a:solidFill>
                <a:ea typeface="微软简魏碑" pitchFamily="2" charset="-122"/>
              </a:rPr>
              <a:t>1</a:t>
            </a:r>
            <a:r>
              <a:rPr lang="zh-CN" altLang="en-US" sz="3600" dirty="0">
                <a:solidFill>
                  <a:srgbClr val="002060"/>
                </a:solidFill>
                <a:ea typeface="微软简魏碑" pitchFamily="2" charset="-122"/>
              </a:rPr>
              <a:t>、诵读本文。（小组内以各种形式读文章，推荐读得好的同学</a:t>
            </a:r>
            <a:r>
              <a:rPr lang="en-US" altLang="zh-CN" sz="3600" dirty="0">
                <a:solidFill>
                  <a:srgbClr val="002060"/>
                </a:solidFill>
                <a:ea typeface="微软简魏碑" pitchFamily="2" charset="-122"/>
              </a:rPr>
              <a:t>,</a:t>
            </a:r>
            <a:r>
              <a:rPr lang="zh-CN" altLang="en-US" sz="3600" dirty="0">
                <a:solidFill>
                  <a:srgbClr val="002060"/>
                </a:solidFill>
                <a:ea typeface="微软简魏碑" pitchFamily="2" charset="-122"/>
              </a:rPr>
              <a:t>班级展示）</a:t>
            </a:r>
          </a:p>
          <a:p>
            <a:r>
              <a:rPr lang="en-US" altLang="zh-CN" sz="3600" dirty="0">
                <a:solidFill>
                  <a:srgbClr val="002060"/>
                </a:solidFill>
                <a:ea typeface="微软简魏碑" pitchFamily="2" charset="-122"/>
              </a:rPr>
              <a:t>2</a:t>
            </a:r>
            <a:r>
              <a:rPr lang="zh-CN" altLang="en-US" sz="3600" dirty="0">
                <a:solidFill>
                  <a:srgbClr val="002060"/>
                </a:solidFill>
                <a:ea typeface="微软简魏碑" pitchFamily="2" charset="-122"/>
              </a:rPr>
              <a:t>、解释文本。（先对照课文自主学习，再进行小组交流，有不明白的问题班级内进行互助学习） </a:t>
            </a:r>
          </a:p>
        </p:txBody>
      </p:sp>
      <p:sp>
        <p:nvSpPr>
          <p:cNvPr id="2" name="矩形 1"/>
          <p:cNvSpPr/>
          <p:nvPr/>
        </p:nvSpPr>
        <p:spPr>
          <a:xfrm>
            <a:off x="755576" y="848906"/>
            <a:ext cx="6624736" cy="70788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4000" b="1" spc="50" dirty="0" smtClean="0">
                <a:ln w="11430"/>
                <a:solidFill>
                  <a:srgbClr val="0033CC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（一）你读我读，疏通文意</a:t>
            </a:r>
            <a:endParaRPr lang="zh-CN" altLang="en-US" sz="4000" b="1" spc="50" dirty="0">
              <a:ln w="11430"/>
              <a:solidFill>
                <a:srgbClr val="0033CC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365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980728"/>
            <a:ext cx="4716298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774" r="528"/>
          <a:stretch>
            <a:fillRect/>
          </a:stretch>
        </p:blipFill>
        <p:spPr bwMode="auto">
          <a:xfrm>
            <a:off x="395537" y="2219918"/>
            <a:ext cx="7776863" cy="954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3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231506"/>
            <a:ext cx="8054154" cy="989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4120108"/>
            <a:ext cx="5681663" cy="1181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540" y="5236146"/>
            <a:ext cx="5511652" cy="10731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365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920"/>
          <a:stretch>
            <a:fillRect/>
          </a:stretch>
        </p:blipFill>
        <p:spPr bwMode="auto">
          <a:xfrm>
            <a:off x="1076573" y="188640"/>
            <a:ext cx="6807795" cy="12245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166908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46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578978"/>
            <a:ext cx="5799683" cy="1024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1603921"/>
            <a:ext cx="8306813" cy="10265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2546469"/>
            <a:ext cx="4575548" cy="10095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4" y="3509868"/>
            <a:ext cx="5799683" cy="10795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8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4589463"/>
            <a:ext cx="8306812" cy="9599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4679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08" t="10690" r="2147"/>
          <a:stretch>
            <a:fillRect/>
          </a:stretch>
        </p:blipFill>
        <p:spPr bwMode="auto">
          <a:xfrm>
            <a:off x="755576" y="5693382"/>
            <a:ext cx="1650786" cy="9759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16068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569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620688"/>
            <a:ext cx="8166100" cy="15097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699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488" y="2039938"/>
            <a:ext cx="7958137" cy="920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0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2932113"/>
            <a:ext cx="5868988" cy="89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1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38" y="3860800"/>
            <a:ext cx="3767137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2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4765675"/>
            <a:ext cx="7274236" cy="982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5703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238" y="5678488"/>
            <a:ext cx="4110215" cy="918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0939660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22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548681"/>
            <a:ext cx="8166100" cy="11785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23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957" r="1331"/>
          <a:stretch>
            <a:fillRect/>
          </a:stretch>
        </p:blipFill>
        <p:spPr bwMode="auto">
          <a:xfrm>
            <a:off x="655637" y="1843088"/>
            <a:ext cx="3421671" cy="937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6724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525" y="2780929"/>
            <a:ext cx="6576583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542775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1349896"/>
            <a:ext cx="7772400" cy="1143000"/>
          </a:xfrm>
        </p:spPr>
        <p:txBody>
          <a:bodyPr/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孟子对大丈夫的阐述精髓是什么？</a:t>
            </a:r>
          </a:p>
        </p:txBody>
      </p:sp>
      <p:sp>
        <p:nvSpPr>
          <p:cNvPr id="20484" name="AutoShape 4"/>
          <p:cNvSpPr>
            <a:spLocks noChangeArrowheads="1"/>
          </p:cNvSpPr>
          <p:nvPr/>
        </p:nvSpPr>
        <p:spPr bwMode="auto">
          <a:xfrm>
            <a:off x="827584" y="5301605"/>
            <a:ext cx="7920880" cy="791691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3600" b="1" dirty="0">
                <a:solidFill>
                  <a:srgbClr val="FF0066"/>
                </a:solidFill>
                <a:ea typeface="微软简魏碑" pitchFamily="2" charset="-122"/>
              </a:rPr>
              <a:t>威武不能</a:t>
            </a:r>
            <a:r>
              <a:rPr lang="zh-CN" altLang="en-US" sz="3600" b="1" dirty="0" smtClean="0">
                <a:solidFill>
                  <a:srgbClr val="FF0066"/>
                </a:solidFill>
                <a:ea typeface="微软简魏碑" pitchFamily="2" charset="-122"/>
              </a:rPr>
              <a:t>屈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66"/>
                </a:solidFill>
                <a:ea typeface="微软简魏碑" pitchFamily="2" charset="-122"/>
              </a:rPr>
              <a:t>威</a:t>
            </a:r>
            <a:r>
              <a:rPr lang="zh-CN" altLang="en-US" sz="2800" b="1" dirty="0">
                <a:solidFill>
                  <a:srgbClr val="FF0066"/>
                </a:solidFill>
                <a:ea typeface="微软简魏碑" pitchFamily="2" charset="-122"/>
              </a:rPr>
              <a:t>力相逼不能使我卑躬屈</a:t>
            </a:r>
            <a:r>
              <a:rPr lang="zh-CN" altLang="en-US" sz="2800" b="1" dirty="0" smtClean="0">
                <a:solidFill>
                  <a:srgbClr val="FF0066"/>
                </a:solidFill>
                <a:ea typeface="微软简魏碑" pitchFamily="2" charset="-122"/>
              </a:rPr>
              <a:t>膝</a:t>
            </a:r>
            <a:endParaRPr lang="zh-CN" altLang="en-US" sz="2800" dirty="0">
              <a:solidFill>
                <a:srgbClr val="FF0066"/>
              </a:solidFill>
              <a:ea typeface="微软简魏碑" pitchFamily="2" charset="-122"/>
            </a:endParaRPr>
          </a:p>
        </p:txBody>
      </p:sp>
      <p:sp>
        <p:nvSpPr>
          <p:cNvPr id="20486" name="AutoShape 6"/>
          <p:cNvSpPr>
            <a:spLocks noChangeArrowheads="1"/>
          </p:cNvSpPr>
          <p:nvPr/>
        </p:nvSpPr>
        <p:spPr bwMode="auto">
          <a:xfrm>
            <a:off x="827584" y="3933057"/>
            <a:ext cx="7776864" cy="792287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3600" b="1" dirty="0" smtClean="0">
                <a:solidFill>
                  <a:srgbClr val="FF0066"/>
                </a:solidFill>
                <a:ea typeface="微软简魏碑" pitchFamily="2" charset="-122"/>
              </a:rPr>
              <a:t>贫贱不能移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——</a:t>
            </a:r>
            <a:r>
              <a:rPr lang="zh-CN" altLang="en-US" sz="2800" b="1" dirty="0" smtClean="0">
                <a:solidFill>
                  <a:srgbClr val="FF0066"/>
                </a:solidFill>
                <a:ea typeface="微软简魏碑" pitchFamily="2" charset="-122"/>
              </a:rPr>
              <a:t>家贫位卑不能改变我志向</a:t>
            </a:r>
            <a:endParaRPr lang="zh-CN" altLang="en-US" sz="2800" dirty="0" smtClean="0">
              <a:solidFill>
                <a:srgbClr val="FF0066"/>
              </a:solidFill>
              <a:ea typeface="微软简魏碑" pitchFamily="2" charset="-122"/>
            </a:endParaRPr>
          </a:p>
        </p:txBody>
      </p:sp>
      <p:sp>
        <p:nvSpPr>
          <p:cNvPr id="20487" name="AutoShape 7"/>
          <p:cNvSpPr>
            <a:spLocks noChangeArrowheads="1"/>
          </p:cNvSpPr>
          <p:nvPr/>
        </p:nvSpPr>
        <p:spPr bwMode="auto">
          <a:xfrm>
            <a:off x="827584" y="2636195"/>
            <a:ext cx="7776864" cy="869950"/>
          </a:xfrm>
          <a:prstGeom prst="flowChartAlternateProcess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3600" b="1" dirty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富贵不能</a:t>
            </a:r>
            <a:r>
              <a:rPr lang="zh-CN" altLang="en-US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淫 </a:t>
            </a:r>
            <a:r>
              <a:rPr lang="en-US" altLang="zh-CN" sz="36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高</a:t>
            </a:r>
            <a:r>
              <a:rPr lang="zh-CN" altLang="en-US" sz="3200" b="1" dirty="0">
                <a:solidFill>
                  <a:srgbClr val="FF0066"/>
                </a:solidFill>
                <a:latin typeface="Arial" pitchFamily="34" charset="0"/>
                <a:ea typeface="微软简魏碑" pitchFamily="2" charset="-122"/>
              </a:rPr>
              <a:t>官厚禄不能乱我心</a:t>
            </a:r>
            <a:endParaRPr lang="zh-CN" altLang="en-US" sz="3200" dirty="0">
              <a:solidFill>
                <a:srgbClr val="FF0066"/>
              </a:solidFill>
              <a:ea typeface="微软简魏碑" pitchFamily="2" charset="-122"/>
              <a:hlinkClick r:id="rId3" action="ppaction://hlinksldjump"/>
            </a:endParaRPr>
          </a:p>
        </p:txBody>
      </p:sp>
      <p:sp>
        <p:nvSpPr>
          <p:cNvPr id="20501" name="Text Box 21"/>
          <p:cNvSpPr txBox="1">
            <a:spLocks noChangeArrowheads="1"/>
          </p:cNvSpPr>
          <p:nvPr/>
        </p:nvSpPr>
        <p:spPr bwMode="auto">
          <a:xfrm>
            <a:off x="1258888" y="2636194"/>
            <a:ext cx="1841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3200">
              <a:solidFill>
                <a:srgbClr val="FF0066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539552" y="694437"/>
            <a:ext cx="5801588" cy="646331"/>
          </a:xfrm>
          <a:prstGeom prst="rect">
            <a:avLst/>
          </a:prstGeom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zh-CN" altLang="en-US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（二）你思我想，理解精髓</a:t>
            </a:r>
            <a:endParaRPr lang="zh-CN" altLang="en-US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62058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0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20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4" grpId="0" animBg="1"/>
      <p:bldP spid="20486" grpId="0" animBg="1"/>
      <p:bldP spid="20487" grpId="0" animBg="1"/>
      <p:bldP spid="20501" grpId="0"/>
    </p:bldLst>
  </p:timing>
</p:sld>
</file>

<file path=ppt/theme/theme1.xml><?xml version="1.0" encoding="utf-8"?>
<a:theme xmlns:a="http://schemas.openxmlformats.org/drawingml/2006/main" name="雪莲花开">
  <a:themeElements>
    <a:clrScheme name="雪莲花开 1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雪莲花开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雪莲花开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雪莲花开 3">
        <a:dk1>
          <a:srgbClr val="000000"/>
        </a:dk1>
        <a:lt1>
          <a:srgbClr val="FFFFCC"/>
        </a:lt1>
        <a:dk2>
          <a:srgbClr val="808000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5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雪莲花开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Capsules">
  <a:themeElements>
    <a:clrScheme name="Capsules 1">
      <a:dk1>
        <a:srgbClr val="003366"/>
      </a:dk1>
      <a:lt1>
        <a:srgbClr val="FFFFFF"/>
      </a:lt1>
      <a:dk2>
        <a:srgbClr val="006666"/>
      </a:dk2>
      <a:lt2>
        <a:srgbClr val="666699"/>
      </a:lt2>
      <a:accent1>
        <a:srgbClr val="33CCCC"/>
      </a:accent1>
      <a:accent2>
        <a:srgbClr val="99CC99"/>
      </a:accent2>
      <a:accent3>
        <a:srgbClr val="FFFFFF"/>
      </a:accent3>
      <a:accent4>
        <a:srgbClr val="002A56"/>
      </a:accent4>
      <a:accent5>
        <a:srgbClr val="ADE2E2"/>
      </a:accent5>
      <a:accent6>
        <a:srgbClr val="8AB98A"/>
      </a:accent6>
      <a:hlink>
        <a:srgbClr val="003366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apsules 1">
        <a:dk1>
          <a:srgbClr val="003366"/>
        </a:dk1>
        <a:lt1>
          <a:srgbClr val="FFFFFF"/>
        </a:lt1>
        <a:dk2>
          <a:srgbClr val="006666"/>
        </a:dk2>
        <a:lt2>
          <a:srgbClr val="666699"/>
        </a:lt2>
        <a:accent1>
          <a:srgbClr val="33CCCC"/>
        </a:accent1>
        <a:accent2>
          <a:srgbClr val="99CC99"/>
        </a:accent2>
        <a:accent3>
          <a:srgbClr val="FFFFFF"/>
        </a:accent3>
        <a:accent4>
          <a:srgbClr val="002A56"/>
        </a:accent4>
        <a:accent5>
          <a:srgbClr val="ADE2E2"/>
        </a:accent5>
        <a:accent6>
          <a:srgbClr val="8AB98A"/>
        </a:accent6>
        <a:hlink>
          <a:srgbClr val="003366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2">
        <a:dk1>
          <a:srgbClr val="000000"/>
        </a:dk1>
        <a:lt1>
          <a:srgbClr val="FFFFFF"/>
        </a:lt1>
        <a:dk2>
          <a:srgbClr val="000000"/>
        </a:dk2>
        <a:lt2>
          <a:srgbClr val="808000"/>
        </a:lt2>
        <a:accent1>
          <a:srgbClr val="FFCC99"/>
        </a:accent1>
        <a:accent2>
          <a:srgbClr val="99CC00"/>
        </a:accent2>
        <a:accent3>
          <a:srgbClr val="FFFFFF"/>
        </a:accent3>
        <a:accent4>
          <a:srgbClr val="000000"/>
        </a:accent4>
        <a:accent5>
          <a:srgbClr val="FFE2CA"/>
        </a:accent5>
        <a:accent6>
          <a:srgbClr val="8AB900"/>
        </a:accent6>
        <a:hlink>
          <a:srgbClr val="3366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6699"/>
        </a:dk1>
        <a:lt1>
          <a:srgbClr val="FFFFFF"/>
        </a:lt1>
        <a:dk2>
          <a:srgbClr val="6699FF"/>
        </a:dk2>
        <a:lt2>
          <a:srgbClr val="FFFFFF"/>
        </a:lt2>
        <a:accent1>
          <a:srgbClr val="33CCCC"/>
        </a:accent1>
        <a:accent2>
          <a:srgbClr val="006699"/>
        </a:accent2>
        <a:accent3>
          <a:srgbClr val="B8CAFF"/>
        </a:accent3>
        <a:accent4>
          <a:srgbClr val="DADADA"/>
        </a:accent4>
        <a:accent5>
          <a:srgbClr val="ADE2E2"/>
        </a:accent5>
        <a:accent6>
          <a:srgbClr val="005C8A"/>
        </a:accent6>
        <a:hlink>
          <a:srgbClr val="99CC00"/>
        </a:hlink>
        <a:folHlink>
          <a:srgbClr val="FFFF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6600"/>
        </a:lt2>
        <a:accent1>
          <a:srgbClr val="33CC33"/>
        </a:accent1>
        <a:accent2>
          <a:srgbClr val="FFCC66"/>
        </a:accent2>
        <a:accent3>
          <a:srgbClr val="FFFFFF"/>
        </a:accent3>
        <a:accent4>
          <a:srgbClr val="000000"/>
        </a:accent4>
        <a:accent5>
          <a:srgbClr val="ADE2AD"/>
        </a:accent5>
        <a:accent6>
          <a:srgbClr val="E7B95C"/>
        </a:accent6>
        <a:hlink>
          <a:srgbClr val="0033CC"/>
        </a:hlink>
        <a:folHlink>
          <a:srgbClr val="CC00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5">
        <a:dk1>
          <a:srgbClr val="000066"/>
        </a:dk1>
        <a:lt1>
          <a:srgbClr val="FFFFFF"/>
        </a:lt1>
        <a:dk2>
          <a:srgbClr val="336699"/>
        </a:dk2>
        <a:lt2>
          <a:srgbClr val="FFFFEB"/>
        </a:lt2>
        <a:accent1>
          <a:srgbClr val="99CCFF"/>
        </a:accent1>
        <a:accent2>
          <a:srgbClr val="9999FF"/>
        </a:accent2>
        <a:accent3>
          <a:srgbClr val="ADB8CA"/>
        </a:accent3>
        <a:accent4>
          <a:srgbClr val="DADADA"/>
        </a:accent4>
        <a:accent5>
          <a:srgbClr val="CAE2FF"/>
        </a:accent5>
        <a:accent6>
          <a:srgbClr val="8A8A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6">
        <a:dk1>
          <a:srgbClr val="808000"/>
        </a:dk1>
        <a:lt1>
          <a:srgbClr val="FFFFFF"/>
        </a:lt1>
        <a:dk2>
          <a:srgbClr val="006666"/>
        </a:dk2>
        <a:lt2>
          <a:srgbClr val="FFFFFF"/>
        </a:lt2>
        <a:accent1>
          <a:srgbClr val="FFCC66"/>
        </a:accent1>
        <a:accent2>
          <a:srgbClr val="00ACA8"/>
        </a:accent2>
        <a:accent3>
          <a:srgbClr val="AAB8B8"/>
        </a:accent3>
        <a:accent4>
          <a:srgbClr val="DADADA"/>
        </a:accent4>
        <a:accent5>
          <a:srgbClr val="FFE2B8"/>
        </a:accent5>
        <a:accent6>
          <a:srgbClr val="009B98"/>
        </a:accent6>
        <a:hlink>
          <a:srgbClr val="CCCC00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7">
        <a:dk1>
          <a:srgbClr val="FFFFCC"/>
        </a:dk1>
        <a:lt1>
          <a:srgbClr val="FFFFFF"/>
        </a:lt1>
        <a:dk2>
          <a:srgbClr val="660033"/>
        </a:dk2>
        <a:lt2>
          <a:srgbClr val="FFFFFF"/>
        </a:lt2>
        <a:accent1>
          <a:srgbClr val="FF9900"/>
        </a:accent1>
        <a:accent2>
          <a:srgbClr val="CC3300"/>
        </a:accent2>
        <a:accent3>
          <a:srgbClr val="B8AAAD"/>
        </a:accent3>
        <a:accent4>
          <a:srgbClr val="DADADA"/>
        </a:accent4>
        <a:accent5>
          <a:srgbClr val="FFCAAA"/>
        </a:accent5>
        <a:accent6>
          <a:srgbClr val="B92D00"/>
        </a:accent6>
        <a:hlink>
          <a:srgbClr val="FFCC00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8">
        <a:dk1>
          <a:srgbClr val="FF0000"/>
        </a:dk1>
        <a:lt1>
          <a:srgbClr val="FFFFFF"/>
        </a:lt1>
        <a:dk2>
          <a:srgbClr val="000000"/>
        </a:dk2>
        <a:lt2>
          <a:srgbClr val="FFFFFF"/>
        </a:lt2>
        <a:accent1>
          <a:srgbClr val="FFCC00"/>
        </a:accent1>
        <a:accent2>
          <a:srgbClr val="CC3300"/>
        </a:accent2>
        <a:accent3>
          <a:srgbClr val="AA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FF6600"/>
        </a:hlink>
        <a:folHlink>
          <a:srgbClr val="FF7C8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诗情画意">
  <a:themeElements>
    <a:clrScheme name="诗情画意 1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765"/>
      </a:accent4>
      <a:accent5>
        <a:srgbClr val="F3FAFF"/>
      </a:accent5>
      <a:accent6>
        <a:srgbClr val="2D5CE7"/>
      </a:accent6>
      <a:hlink>
        <a:srgbClr val="DC5900"/>
      </a:hlink>
      <a:folHlink>
        <a:srgbClr val="7979A5"/>
      </a:folHlink>
    </a:clrScheme>
    <a:fontScheme name="诗情画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诗情画意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诗情画意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CDESIGNL">
  <a:themeElements>
    <a:clrScheme name="">
      <a:dk1>
        <a:srgbClr val="007A77"/>
      </a:dk1>
      <a:lt1>
        <a:srgbClr val="FFFFFF"/>
      </a:lt1>
      <a:dk2>
        <a:srgbClr val="003399"/>
      </a:dk2>
      <a:lt2>
        <a:srgbClr val="C0C0C0"/>
      </a:lt2>
      <a:accent1>
        <a:srgbClr val="EBF7FF"/>
      </a:accent1>
      <a:accent2>
        <a:srgbClr val="3366FF"/>
      </a:accent2>
      <a:accent3>
        <a:srgbClr val="FFFFFF"/>
      </a:accent3>
      <a:accent4>
        <a:srgbClr val="006866"/>
      </a:accent4>
      <a:accent5>
        <a:srgbClr val="F3FAFF"/>
      </a:accent5>
      <a:accent6>
        <a:srgbClr val="2D5BE5"/>
      </a:accent6>
      <a:hlink>
        <a:srgbClr val="DC5900"/>
      </a:hlink>
      <a:folHlink>
        <a:srgbClr val="7979A5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CDESIGNL 1">
        <a:dk1>
          <a:srgbClr val="007A77"/>
        </a:dk1>
        <a:lt1>
          <a:srgbClr val="FFFFFF"/>
        </a:lt1>
        <a:dk2>
          <a:srgbClr val="003399"/>
        </a:dk2>
        <a:lt2>
          <a:srgbClr val="C0C0C0"/>
        </a:lt2>
        <a:accent1>
          <a:srgbClr val="EBF7FF"/>
        </a:accent1>
        <a:accent2>
          <a:srgbClr val="3366FF"/>
        </a:accent2>
        <a:accent3>
          <a:srgbClr val="FFFFFF"/>
        </a:accent3>
        <a:accent4>
          <a:srgbClr val="006765"/>
        </a:accent4>
        <a:accent5>
          <a:srgbClr val="F3FAFF"/>
        </a:accent5>
        <a:accent6>
          <a:srgbClr val="2D5CE7"/>
        </a:accent6>
        <a:hlink>
          <a:srgbClr val="DC5900"/>
        </a:hlink>
        <a:folHlink>
          <a:srgbClr val="7979A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2">
        <a:dk1>
          <a:srgbClr val="005FBE"/>
        </a:dk1>
        <a:lt1>
          <a:srgbClr val="FFFFDD"/>
        </a:lt1>
        <a:dk2>
          <a:srgbClr val="2C5884"/>
        </a:dk2>
        <a:lt2>
          <a:srgbClr val="C0C0C0"/>
        </a:lt2>
        <a:accent1>
          <a:srgbClr val="E9F7FF"/>
        </a:accent1>
        <a:accent2>
          <a:srgbClr val="F89400"/>
        </a:accent2>
        <a:accent3>
          <a:srgbClr val="FFFFEB"/>
        </a:accent3>
        <a:accent4>
          <a:srgbClr val="0050A2"/>
        </a:accent4>
        <a:accent5>
          <a:srgbClr val="F2FAFF"/>
        </a:accent5>
        <a:accent6>
          <a:srgbClr val="E18600"/>
        </a:accent6>
        <a:hlink>
          <a:srgbClr val="B20048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3">
        <a:dk1>
          <a:srgbClr val="5D5D8B"/>
        </a:dk1>
        <a:lt1>
          <a:srgbClr val="DAEADE"/>
        </a:lt1>
        <a:dk2>
          <a:srgbClr val="A25269"/>
        </a:dk2>
        <a:lt2>
          <a:srgbClr val="C0C0C0"/>
        </a:lt2>
        <a:accent1>
          <a:srgbClr val="FFFFDD"/>
        </a:accent1>
        <a:accent2>
          <a:srgbClr val="3399FF"/>
        </a:accent2>
        <a:accent3>
          <a:srgbClr val="EAF3EC"/>
        </a:accent3>
        <a:accent4>
          <a:srgbClr val="4E4E76"/>
        </a:accent4>
        <a:accent5>
          <a:srgbClr val="FFFFEB"/>
        </a:accent5>
        <a:accent6>
          <a:srgbClr val="2D8AE7"/>
        </a:accent6>
        <a:hlink>
          <a:srgbClr val="336699"/>
        </a:hlink>
        <a:folHlink>
          <a:srgbClr val="F08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4">
        <a:dk1>
          <a:srgbClr val="006666"/>
        </a:dk1>
        <a:lt1>
          <a:srgbClr val="CCECFF"/>
        </a:lt1>
        <a:dk2>
          <a:srgbClr val="336699"/>
        </a:dk2>
        <a:lt2>
          <a:srgbClr val="C0C0C0"/>
        </a:lt2>
        <a:accent1>
          <a:srgbClr val="FFFFCC"/>
        </a:accent1>
        <a:accent2>
          <a:srgbClr val="FF6600"/>
        </a:accent2>
        <a:accent3>
          <a:srgbClr val="E2F4FF"/>
        </a:accent3>
        <a:accent4>
          <a:srgbClr val="005656"/>
        </a:accent4>
        <a:accent5>
          <a:srgbClr val="FFFFE2"/>
        </a:accent5>
        <a:accent6>
          <a:srgbClr val="E75C00"/>
        </a:accent6>
        <a:hlink>
          <a:srgbClr val="0066FF"/>
        </a:hlink>
        <a:folHlink>
          <a:srgbClr val="BE547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5">
        <a:dk1>
          <a:srgbClr val="0033CC"/>
        </a:dk1>
        <a:lt1>
          <a:srgbClr val="FFE9E9"/>
        </a:lt1>
        <a:dk2>
          <a:srgbClr val="000000"/>
        </a:dk2>
        <a:lt2>
          <a:srgbClr val="C0C0C0"/>
        </a:lt2>
        <a:accent1>
          <a:srgbClr val="D5E5DB"/>
        </a:accent1>
        <a:accent2>
          <a:srgbClr val="3366FF"/>
        </a:accent2>
        <a:accent3>
          <a:srgbClr val="FFF2F2"/>
        </a:accent3>
        <a:accent4>
          <a:srgbClr val="002AAE"/>
        </a:accent4>
        <a:accent5>
          <a:srgbClr val="E7F0EA"/>
        </a:accent5>
        <a:accent6>
          <a:srgbClr val="2D5CE7"/>
        </a:accent6>
        <a:hlink>
          <a:srgbClr val="FF9900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6">
        <a:dk1>
          <a:srgbClr val="336699"/>
        </a:dk1>
        <a:lt1>
          <a:srgbClr val="F4E9E0"/>
        </a:lt1>
        <a:dk2>
          <a:srgbClr val="DC5900"/>
        </a:dk2>
        <a:lt2>
          <a:srgbClr val="C0C0C0"/>
        </a:lt2>
        <a:accent1>
          <a:srgbClr val="E4E4E4"/>
        </a:accent1>
        <a:accent2>
          <a:srgbClr val="3399FF"/>
        </a:accent2>
        <a:accent3>
          <a:srgbClr val="F8F2ED"/>
        </a:accent3>
        <a:accent4>
          <a:srgbClr val="2A5682"/>
        </a:accent4>
        <a:accent5>
          <a:srgbClr val="EFEFEF"/>
        </a:accent5>
        <a:accent6>
          <a:srgbClr val="2D8AE7"/>
        </a:accent6>
        <a:hlink>
          <a:srgbClr val="CC0066"/>
        </a:hlink>
        <a:folHlink>
          <a:srgbClr val="00808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7">
        <a:dk1>
          <a:srgbClr val="CC3300"/>
        </a:dk1>
        <a:lt1>
          <a:srgbClr val="E5E5FF"/>
        </a:lt1>
        <a:dk2>
          <a:srgbClr val="565680"/>
        </a:dk2>
        <a:lt2>
          <a:srgbClr val="C0C0C0"/>
        </a:lt2>
        <a:accent1>
          <a:srgbClr val="E6E4EC"/>
        </a:accent1>
        <a:accent2>
          <a:srgbClr val="0066CC"/>
        </a:accent2>
        <a:accent3>
          <a:srgbClr val="F0F0FF"/>
        </a:accent3>
        <a:accent4>
          <a:srgbClr val="AE2A00"/>
        </a:accent4>
        <a:accent5>
          <a:srgbClr val="F0EFF4"/>
        </a:accent5>
        <a:accent6>
          <a:srgbClr val="005CB9"/>
        </a:accent6>
        <a:hlink>
          <a:srgbClr val="008080"/>
        </a:hlink>
        <a:folHlink>
          <a:srgbClr val="7B7B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DESIGNL 8">
        <a:dk1>
          <a:srgbClr val="000099"/>
        </a:dk1>
        <a:lt1>
          <a:srgbClr val="FFE2C5"/>
        </a:lt1>
        <a:dk2>
          <a:srgbClr val="007D7A"/>
        </a:dk2>
        <a:lt2>
          <a:srgbClr val="C0C0C0"/>
        </a:lt2>
        <a:accent1>
          <a:srgbClr val="EAEAEA"/>
        </a:accent1>
        <a:accent2>
          <a:srgbClr val="B26EB4"/>
        </a:accent2>
        <a:accent3>
          <a:srgbClr val="FFEEDF"/>
        </a:accent3>
        <a:accent4>
          <a:srgbClr val="000082"/>
        </a:accent4>
        <a:accent5>
          <a:srgbClr val="F3F3F3"/>
        </a:accent5>
        <a:accent6>
          <a:srgbClr val="A163A3"/>
        </a:accent6>
        <a:hlink>
          <a:srgbClr val="CC3300"/>
        </a:hlink>
        <a:folHlink>
          <a:srgbClr val="0088E4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CDESIGNE</Template>
  <TotalTime>579</TotalTime>
  <Words>952</Words>
  <PresentationFormat>全屏显示(4:3)</PresentationFormat>
  <Paragraphs>50</Paragraphs>
  <Slides>17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5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3" baseType="lpstr">
      <vt:lpstr>雪莲花开</vt:lpstr>
      <vt:lpstr>Capsules</vt:lpstr>
      <vt:lpstr>诗情画意</vt:lpstr>
      <vt:lpstr>默认设计模板</vt:lpstr>
      <vt:lpstr>CDESIGNL</vt:lpstr>
      <vt:lpstr>Bitmap Image</vt:lpstr>
      <vt:lpstr>富贵不能淫                          孟子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孟子对大丈夫的阐述精髓是什么？</vt:lpstr>
      <vt:lpstr>怎样才能做到有大丈夫之道呢？</vt:lpstr>
      <vt:lpstr>思考：每个人的心目中都有自己大丈夫的标准，肯定珍藏着许多大丈夫的名字，谈谈你所了解的大丈夫形象？请举例说明。</vt:lpstr>
      <vt:lpstr>PowerPoint 演示文稿</vt:lpstr>
      <vt:lpstr>PowerPoint 演示文稿</vt:lpstr>
      <vt:lpstr>PowerPoint 演示文稿</vt:lpstr>
      <vt:lpstr>PowerPoint 演示文稿</vt:lpstr>
      <vt:lpstr>课堂练习</vt:lpstr>
      <vt:lpstr>课堂练习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2012-11-20T02:20:28Z</dcterms:created>
  <dcterms:modified xsi:type="dcterms:W3CDTF">2017-11-08T09:00:17Z</dcterms:modified>
</cp:coreProperties>
</file>