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8"/>
  </p:notesMasterIdLst>
  <p:handoutMasterIdLst>
    <p:handoutMasterId r:id="rId49"/>
  </p:handoutMasterIdLst>
  <p:sldIdLst>
    <p:sldId id="323" r:id="rId3"/>
    <p:sldId id="523" r:id="rId4"/>
    <p:sldId id="1028" r:id="rId5"/>
    <p:sldId id="1007" r:id="rId6"/>
    <p:sldId id="632" r:id="rId7"/>
    <p:sldId id="925" r:id="rId8"/>
    <p:sldId id="996" r:id="rId9"/>
    <p:sldId id="639" r:id="rId10"/>
    <p:sldId id="997" r:id="rId11"/>
    <p:sldId id="928" r:id="rId12"/>
    <p:sldId id="1030" r:id="rId13"/>
    <p:sldId id="999" r:id="rId14"/>
    <p:sldId id="1029" r:id="rId15"/>
    <p:sldId id="1008" r:id="rId16"/>
    <p:sldId id="973" r:id="rId17"/>
    <p:sldId id="1032" r:id="rId18"/>
    <p:sldId id="936" r:id="rId19"/>
    <p:sldId id="1013" r:id="rId20"/>
    <p:sldId id="1014" r:id="rId21"/>
    <p:sldId id="1015" r:id="rId22"/>
    <p:sldId id="1016" r:id="rId23"/>
    <p:sldId id="1001" r:id="rId24"/>
    <p:sldId id="1002" r:id="rId25"/>
    <p:sldId id="1017" r:id="rId26"/>
    <p:sldId id="1079" r:id="rId27"/>
    <p:sldId id="1080" r:id="rId28"/>
    <p:sldId id="1021" r:id="rId29"/>
    <p:sldId id="1003" r:id="rId30"/>
    <p:sldId id="1022" r:id="rId31"/>
    <p:sldId id="1037" r:id="rId32"/>
    <p:sldId id="587" r:id="rId33"/>
    <p:sldId id="1081" r:id="rId34"/>
    <p:sldId id="984" r:id="rId35"/>
    <p:sldId id="1005" r:id="rId36"/>
    <p:sldId id="986" r:id="rId37"/>
    <p:sldId id="1004" r:id="rId38"/>
    <p:sldId id="1024" r:id="rId39"/>
    <p:sldId id="1026" r:id="rId40"/>
    <p:sldId id="1036" r:id="rId41"/>
    <p:sldId id="937" r:id="rId42"/>
    <p:sldId id="1027" r:id="rId43"/>
    <p:sldId id="938" r:id="rId44"/>
    <p:sldId id="939" r:id="rId45"/>
    <p:sldId id="940" r:id="rId46"/>
    <p:sldId id="971" r:id="rId47"/>
  </p:sldIdLst>
  <p:sldSz cx="9144000" cy="5143500" type="screen16x9"/>
  <p:notesSz cx="6858000" cy="9144000"/>
  <p:embeddedFontLst>
    <p:embeddedFont>
      <p:font typeface="楷体" pitchFamily="49" charset="-122"/>
      <p:regular r:id="rId50"/>
    </p:embeddedFont>
    <p:embeddedFont>
      <p:font typeface="微软雅黑" pitchFamily="34" charset="-122"/>
      <p:regular r:id="rId51"/>
      <p:bold r:id="rId52"/>
    </p:embeddedFont>
    <p:embeddedFont>
      <p:font typeface="黑体" pitchFamily="49" charset="-122"/>
      <p:regular r:id="rId53"/>
    </p:embeddedFont>
    <p:embeddedFont>
      <p:font typeface="幼圆" charset="-122"/>
      <p:regular r:id="rId54"/>
    </p:embeddedFont>
    <p:embeddedFont>
      <p:font typeface="Tahoma" pitchFamily="34" charset="0"/>
      <p:regular r:id="rId55"/>
      <p:bold r:id="rId56"/>
    </p:embeddedFont>
    <p:embeddedFont>
      <p:font typeface="汉语拼音" charset="0"/>
      <p:regular r:id="rId57"/>
    </p:embeddedFont>
    <p:embeddedFont>
      <p:font typeface="Calibri" pitchFamily="34" charset="0"/>
      <p:regular r:id="rId58"/>
      <p:bold r:id="rId59"/>
      <p:italic r:id="rId60"/>
      <p:boldItalic r:id="rId6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B050"/>
    <a:srgbClr val="FFFFFF"/>
    <a:srgbClr val="AAF208"/>
    <a:srgbClr val="FF00FF"/>
    <a:srgbClr val="FF6600"/>
    <a:srgbClr val="A38302"/>
    <a:srgbClr val="0066FF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89"/>
        <p:guide pos="57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5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3" name="矩形 2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106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14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古诗二首</a:t>
              </a:r>
            </a:p>
          </p:txBody>
        </p:sp>
      </p:grpSp>
      <p:pic>
        <p:nvPicPr>
          <p:cNvPr id="97283" name="Picture 3"/>
          <p:cNvPicPr>
            <a:picLocks noChangeAspect="1" noChangeArrowheads="1"/>
          </p:cNvPicPr>
          <p:nvPr userDrawn="1"/>
        </p:nvPicPr>
        <p:blipFill>
          <a:blip r:embed="rId10" cstate="print">
            <a:lum contrast="10000"/>
          </a:blip>
          <a:srcRect l="3186" r="3186" b="11425"/>
          <a:stretch>
            <a:fillRect/>
          </a:stretch>
        </p:blipFill>
        <p:spPr bwMode="auto">
          <a:xfrm>
            <a:off x="0" y="4376420"/>
            <a:ext cx="9144000" cy="7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2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4&#21476;&#35799;&#20108;&#39318;.mp4" TargetMode="External"/><Relationship Id="rId7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21548;&#20889;-14%20&#21476;&#35799;&#20108;&#39318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4&#21476;&#35799;&#20108;&#39318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img.pconline.com.cn/images/upload/upc/tx/itbbs/1204/02/c3/11127400_1333382356921_1_1024x1024it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92164" name="Picture 4" descr="http://imgsrc.baidu.com/imgad/pic/item/9d82d158ccbf6c8108bd013cb63eb13532fa405f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b="8814"/>
          <a:stretch>
            <a:fillRect/>
          </a:stretch>
        </p:blipFill>
        <p:spPr bwMode="auto">
          <a:xfrm>
            <a:off x="0" y="-8672"/>
            <a:ext cx="9144000" cy="5152172"/>
          </a:xfrm>
          <a:prstGeom prst="rect">
            <a:avLst/>
          </a:prstGeom>
          <a:noFill/>
        </p:spPr>
      </p:pic>
      <p:pic>
        <p:nvPicPr>
          <p:cNvPr id="92166" name="Picture 6" descr="http://img.pconline.com.cn/images/upload/upc/tx/itbbs/1204/02/c3/11127400_1333382356921_2_1024x1024it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0" y="-10795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0810" y="750570"/>
            <a:ext cx="3288030" cy="34150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春天是百花齐放的季节。今天，我们跟随两位诗人去诗中领略一下诱人的春景。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204405" y="1007044"/>
            <a:ext cx="4882515" cy="946150"/>
            <a:chOff x="1558527" y="2159541"/>
            <a:chExt cx="6299268" cy="1780904"/>
          </a:xfrm>
        </p:grpSpPr>
        <p:sp>
          <p:nvSpPr>
            <p:cNvPr id="11" name="文本框 6"/>
            <p:cNvSpPr txBox="1"/>
            <p:nvPr/>
          </p:nvSpPr>
          <p:spPr>
            <a:xfrm>
              <a:off x="1650694" y="2222335"/>
              <a:ext cx="6113933" cy="15293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诗歌题目该怎么理解？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2159541"/>
              <a:ext cx="6299268" cy="1780904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289214" y="199644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逢、遇到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9139" y="329742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没有遇到。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007013" y="2523222"/>
            <a:ext cx="29387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游园不值</a:t>
            </a:r>
          </a:p>
        </p:txBody>
      </p:sp>
      <p:sp>
        <p:nvSpPr>
          <p:cNvPr id="20" name="矩形 19"/>
          <p:cNvSpPr/>
          <p:nvPr/>
        </p:nvSpPr>
        <p:spPr>
          <a:xfrm>
            <a:off x="1152431" y="3958322"/>
            <a:ext cx="7160935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游园却没有遇到主人，不能进去观赏。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4" name="椭圆 3"/>
          <p:cNvSpPr/>
          <p:nvPr/>
        </p:nvSpPr>
        <p:spPr>
          <a:xfrm>
            <a:off x="5081905" y="2437130"/>
            <a:ext cx="981710" cy="100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 160"/>
          <p:cNvSpPr/>
          <p:nvPr/>
        </p:nvSpPr>
        <p:spPr>
          <a:xfrm>
            <a:off x="5791200" y="2581275"/>
            <a:ext cx="936625" cy="3600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" name="直接连接符 4"/>
          <p:cNvCxnSpPr>
            <a:endCxn id="4" idx="5"/>
          </p:cNvCxnSpPr>
          <p:nvPr/>
        </p:nvCxnSpPr>
        <p:spPr>
          <a:xfrm flipV="1">
            <a:off x="4564380" y="3297555"/>
            <a:ext cx="1355725" cy="2476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 bldLvl="0" animBg="1"/>
      <p:bldP spid="4" grpId="0" bldLvl="0" animBg="1"/>
      <p:bldP spid="1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580390" y="478155"/>
            <a:ext cx="4930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应怜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屐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印苍苔，</a:t>
            </a: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小扣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柴扉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久不开</a:t>
            </a:r>
            <a:r>
              <a:rPr lang="zh-CN" altLang="en-US" sz="4000" b="1" dirty="0" smtClean="0"/>
              <a:t>。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0830" y="1929130"/>
            <a:ext cx="57277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诗意：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应该爱惜这里的景物，不要让木屐下面的齿踏坏了这青苔。我轻轻地敲着柴门，可很长时间也没有人来开。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03245" y="4180205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  <p:pic>
        <p:nvPicPr>
          <p:cNvPr id="66564" name="Picture 4" descr="http://txt15-2.book118.com/2017/1124/book141321/14132047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776" t="288" r="50009" b="340"/>
          <a:stretch>
            <a:fillRect/>
          </a:stretch>
        </p:blipFill>
        <p:spPr bwMode="auto">
          <a:xfrm>
            <a:off x="6042660" y="478155"/>
            <a:ext cx="2973705" cy="37903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51wendang.com/pic/e1f8d945d0da9369a93391d6/10-810-jpg_6-1080-0-0-108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39863" b="751"/>
          <a:stretch>
            <a:fillRect/>
          </a:stretch>
        </p:blipFill>
        <p:spPr bwMode="auto">
          <a:xfrm>
            <a:off x="-3175" y="403225"/>
            <a:ext cx="3329940" cy="433705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470910" y="2108835"/>
            <a:ext cx="5665470" cy="160718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诗意：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满园的春色是关不住的，一枝红杏已经伸出墙外来。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4069080" y="641350"/>
            <a:ext cx="4930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春色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满园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关不住，</a:t>
            </a: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一枝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红杏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出墙来</a:t>
            </a:r>
            <a:r>
              <a:rPr lang="zh-CN" altLang="en-US" sz="4000" b="1" dirty="0" smtClean="0"/>
              <a:t>。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00033" y="706427"/>
            <a:ext cx="8143875" cy="1276351"/>
            <a:chOff x="-254829" y="697762"/>
            <a:chExt cx="13465883" cy="2723799"/>
          </a:xfrm>
        </p:grpSpPr>
        <p:sp>
          <p:nvSpPr>
            <p:cNvPr id="4" name="文本框 6"/>
            <p:cNvSpPr txBox="1"/>
            <p:nvPr/>
          </p:nvSpPr>
          <p:spPr>
            <a:xfrm>
              <a:off x="-136705" y="863089"/>
              <a:ext cx="13229732" cy="25584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作者来游园没有遇到园主人，却遇到什么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-254829" y="697762"/>
              <a:ext cx="13465883" cy="2723797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62760" y="413893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青苔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3490" name="Picture 2" descr="http://imgsrc.baidu.com/imgad/pic/item/6a600c338744ebf8300146cbd3f9d72a6159a7d5.jpg"/>
          <p:cNvPicPr>
            <a:picLocks noChangeAspect="1" noChangeArrowheads="1"/>
          </p:cNvPicPr>
          <p:nvPr/>
        </p:nvPicPr>
        <p:blipFill>
          <a:blip r:embed="rId2" cstate="print">
            <a:lum contrast="46000"/>
          </a:blip>
          <a:srcRect r="2021" b="7761"/>
          <a:stretch>
            <a:fillRect/>
          </a:stretch>
        </p:blipFill>
        <p:spPr bwMode="auto">
          <a:xfrm>
            <a:off x="805180" y="2206625"/>
            <a:ext cx="3012440" cy="1932305"/>
          </a:xfrm>
          <a:prstGeom prst="roundRect">
            <a:avLst/>
          </a:prstGeom>
          <a:noFill/>
        </p:spPr>
      </p:pic>
      <p:pic>
        <p:nvPicPr>
          <p:cNvPr id="125954" name="Picture 2" descr="http://imgsrc.baidu.com/image/c0%3Dpixel_huitu%2C0%2C0%2C294%2C40/sign=c3b252e67d094b36cf9f13adcab419b5/8d5494eef01f3a29dfea79f79225bc315c607ced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11421"/>
          <a:stretch>
            <a:fillRect/>
          </a:stretch>
        </p:blipFill>
        <p:spPr bwMode="auto">
          <a:xfrm>
            <a:off x="4576445" y="2165985"/>
            <a:ext cx="3409950" cy="2013585"/>
          </a:xfrm>
          <a:prstGeom prst="round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04230" y="4089400"/>
            <a:ext cx="1213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红杏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4677"/>
          <a:stretch>
            <a:fillRect/>
          </a:stretch>
        </p:blipFill>
        <p:spPr>
          <a:xfrm>
            <a:off x="0" y="-21590"/>
            <a:ext cx="9142730" cy="51581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96553" y="444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红杏：</a:t>
            </a:r>
          </a:p>
        </p:txBody>
      </p:sp>
      <p:sp>
        <p:nvSpPr>
          <p:cNvPr id="12" name="矩形 11"/>
          <p:cNvSpPr/>
          <p:nvPr/>
        </p:nvSpPr>
        <p:spPr>
          <a:xfrm>
            <a:off x="602751" y="690876"/>
            <a:ext cx="5669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早春二月即开，十分美丽。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642924"/>
            <a:ext cx="792961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中，你感受到了什么？诗句表达了诗人什么样的心情？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790" y="1959608"/>
            <a:ext cx="800105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中，能感受到一种蓬蓬勃勃、关锁不住的生命力度。表达了作者意外的喜悦之情。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8805" y="4006850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理解表达第二题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1251237" y="962333"/>
            <a:ext cx="6415405" cy="857250"/>
            <a:chOff x="-254831" y="558186"/>
            <a:chExt cx="10607860" cy="1829416"/>
          </a:xfrm>
        </p:grpSpPr>
        <p:sp>
          <p:nvSpPr>
            <p:cNvPr id="4" name="文本框 6"/>
            <p:cNvSpPr txBox="1"/>
            <p:nvPr/>
          </p:nvSpPr>
          <p:spPr>
            <a:xfrm>
              <a:off x="453900" y="863089"/>
              <a:ext cx="9418242" cy="13768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诗人告诉了我们什么道理？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-254831" y="558186"/>
              <a:ext cx="10607860" cy="1829416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71472" y="2285998"/>
            <a:ext cx="76438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诗人含蓄地告诉了我们，一切新生事物，是任何力量都阻挡不了的。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14414" y="1000114"/>
            <a:ext cx="7073283" cy="33689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14546" y="1857370"/>
            <a:ext cx="569387" cy="150554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游园不值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1643056"/>
            <a:ext cx="192882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满园春色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3214692"/>
            <a:ext cx="178595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赞美之情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714612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02" name="Picture 2" descr="http://img.pconline.com.cn/images/upload/upc/tx/photoblog/1703/17/c12/39732632_1489757372001_mthumb.jpg"/>
          <p:cNvPicPr>
            <a:picLocks noChangeAspect="1" noChangeArrowheads="1"/>
          </p:cNvPicPr>
          <p:nvPr/>
        </p:nvPicPr>
        <p:blipFill>
          <a:blip r:embed="rId2" cstate="print"/>
          <a:srcRect t="4536" r="24394" b="24394"/>
          <a:stretch>
            <a:fillRect/>
          </a:stretch>
        </p:blipFill>
        <p:spPr bwMode="auto">
          <a:xfrm>
            <a:off x="5929322" y="1142990"/>
            <a:ext cx="2165939" cy="1357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2910" y="1142990"/>
            <a:ext cx="735811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这首七言绝句描写了作者游园未遂，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的动人情景。表现了春天有压抑不了的生机，流露出作者对春天的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171449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红杏出墙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8992" y="2786064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喜爱之情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0" y="1071880"/>
            <a:ext cx="5112385" cy="329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江畔独步寻花　</a:t>
            </a:r>
          </a:p>
          <a:p>
            <a:pPr algn="ctr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黄四娘家花满蹊，</a:t>
            </a: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千朵万朵压枝低。</a:t>
            </a: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留连戏蝶时时舞，</a:t>
            </a: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自在娇莺恰恰啼。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8495" y="1255395"/>
            <a:ext cx="4500245" cy="298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img8.zol.com.cn/bbs/upload/18000/1799916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等腰三角形 8"/>
          <p:cNvSpPr/>
          <p:nvPr/>
        </p:nvSpPr>
        <p:spPr>
          <a:xfrm>
            <a:off x="1071538" y="0"/>
            <a:ext cx="6929485" cy="3143272"/>
          </a:xfrm>
          <a:prstGeom prst="triangle">
            <a:avLst/>
          </a:prstGeom>
          <a:solidFill>
            <a:srgbClr val="FFFFFF">
              <a:alpha val="69804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42791" y="1701786"/>
            <a:ext cx="4857784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14</a:t>
            </a:r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古诗二首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596" y="1071552"/>
            <a:ext cx="735811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一、给下面变色字选择正确的读音。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齿（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jī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zhī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　柴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fěi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fēi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94247" y="2180269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9773" y="21148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14282" y="526445"/>
            <a:ext cx="8715436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810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二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、根据意思，把诗句写在横线上。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lvl="0" indent="3810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轻轻地敲柴门，久久没有人来开。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lvl="0" indent="3810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____________________</a:t>
            </a:r>
          </a:p>
          <a:p>
            <a:pPr lvl="0" indent="3810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可是这满园的春色毕竟是关不住的。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lvl="0" indent="3810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___________________</a:t>
            </a:r>
          </a:p>
        </p:txBody>
      </p:sp>
      <p:sp>
        <p:nvSpPr>
          <p:cNvPr id="16" name="矩形 15"/>
          <p:cNvSpPr/>
          <p:nvPr/>
        </p:nvSpPr>
        <p:spPr>
          <a:xfrm>
            <a:off x="928344" y="212629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小扣柴扉久不开。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6292" y="361347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春色满园关不住。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txt22263.book118.com/2017/0510/book105801/10580084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9360"/>
          <a:stretch>
            <a:fillRect/>
          </a:stretch>
        </p:blipFill>
        <p:spPr bwMode="auto">
          <a:xfrm>
            <a:off x="1270" y="-20320"/>
            <a:ext cx="9154160" cy="5163820"/>
          </a:xfrm>
          <a:prstGeom prst="rect">
            <a:avLst/>
          </a:prstGeom>
          <a:noFill/>
          <a:effectLst/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3634" y="742621"/>
            <a:ext cx="8929718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上节课我们学习了叶绍翁的《游园不值》，这节课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我们来学习杨万里的一首诗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10765" y="2378710"/>
            <a:ext cx="4813300" cy="1014730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宿新市徐公店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322" y="31010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261435" y="29937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8265" y="452120"/>
            <a:ext cx="5174615" cy="4030980"/>
          </a:xfrm>
          <a:prstGeom prst="rect">
            <a:avLst/>
          </a:prstGeom>
          <a:solidFill>
            <a:srgbClr val="FFFFFF">
              <a:alpha val="65098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zh-CN" altLang="en-US" sz="32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杨万里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1127—1206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），字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廷秀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，号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著名文学家、爱国诗人，与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陆游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尤袤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范成大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并称“南宋四大家”（又作“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中兴四大诗人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”）。因宋光宗曾为其亲书“诚斋”二字，故学者称其为“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诚斋先生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34" name="Picture 2" descr="http://www.zmdtvw.cn/d/file/p/2016/11/21/27ce01ca0eb102de46c8f6645757a338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r="624" b="15297"/>
          <a:stretch>
            <a:fillRect/>
          </a:stretch>
        </p:blipFill>
        <p:spPr bwMode="auto">
          <a:xfrm>
            <a:off x="111730" y="452424"/>
            <a:ext cx="3786214" cy="39290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2714612" y="1858321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714613" y="1867608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4057812" y="1894516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</a:p>
        </p:txBody>
      </p:sp>
      <p:grpSp>
        <p:nvGrpSpPr>
          <p:cNvPr id="7" name="组合 7"/>
          <p:cNvGrpSpPr/>
          <p:nvPr/>
        </p:nvGrpSpPr>
        <p:grpSpPr>
          <a:xfrm>
            <a:off x="4009228" y="1876418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" name="文本框 64"/>
          <p:cNvSpPr txBox="1"/>
          <p:nvPr/>
        </p:nvSpPr>
        <p:spPr>
          <a:xfrm>
            <a:off x="5357818" y="1858321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</a:p>
        </p:txBody>
      </p:sp>
      <p:grpSp>
        <p:nvGrpSpPr>
          <p:cNvPr id="20" name="组合 7"/>
          <p:cNvGrpSpPr/>
          <p:nvPr/>
        </p:nvGrpSpPr>
        <p:grpSpPr>
          <a:xfrm>
            <a:off x="5309234" y="1840223"/>
            <a:ext cx="1095518" cy="1139190"/>
            <a:chOff x="2437" y="2032"/>
            <a:chExt cx="1244" cy="1264"/>
          </a:xfrm>
        </p:grpSpPr>
        <p:sp>
          <p:nvSpPr>
            <p:cNvPr id="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5056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6034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0655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17325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67544" y="138461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9176" y="1143948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199151" y="2071719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05" y="1143948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420208" y="1636405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5439638" y="163640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171759" y="2071719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4"/>
          <p:cNvSpPr txBox="1"/>
          <p:nvPr/>
        </p:nvSpPr>
        <p:spPr>
          <a:xfrm>
            <a:off x="1427460" y="250031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2356154" y="250031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6013619" y="242903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236156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反义词识字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6695" y="303565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5612765" y="3402330"/>
            <a:ext cx="690245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蝶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b="3833"/>
          <a:stretch>
            <a:fillRect/>
          </a:stretch>
        </p:blipFill>
        <p:spPr>
          <a:xfrm>
            <a:off x="3215005" y="1203960"/>
            <a:ext cx="2129155" cy="1831975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519295" y="150431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5550" y="2479040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222"/>
          <a:stretch>
            <a:fillRect/>
          </a:stretch>
        </p:blipFill>
        <p:spPr>
          <a:xfrm>
            <a:off x="3215005" y="3001010"/>
            <a:ext cx="2078990" cy="1886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28860" y="1228812"/>
            <a:ext cx="928694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sù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2560" y="2280667"/>
            <a:ext cx="4375055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上下结构，不要写成左右结构。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4925" y="2211070"/>
            <a:ext cx="514350" cy="33718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4484"/>
              <a:gd name="adj6" fmla="val -5354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不要少写“丶”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15140" y="916608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篱落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89980" y="1887855"/>
            <a:ext cx="2767965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就是围园子的篱笆。</a:t>
            </a:r>
            <a:endParaRPr lang="zh-CN" altLang="en-US" sz="34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lum bright="12000" contrast="18000"/>
          </a:blip>
          <a:srcRect t="8630" b="6856"/>
          <a:stretch>
            <a:fillRect/>
          </a:stretch>
        </p:blipFill>
        <p:spPr>
          <a:xfrm>
            <a:off x="635000" y="1212850"/>
            <a:ext cx="5182235" cy="31032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00958" y="428610"/>
            <a:ext cx="1446550" cy="854080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疏疏</a:t>
            </a:r>
            <a:endParaRPr lang="zh-CN" altLang="en-US" sz="51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81570" y="1541780"/>
            <a:ext cx="150114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指围篱笆的竹棍隔得很开。</a:t>
            </a:r>
          </a:p>
        </p:txBody>
      </p:sp>
      <p:pic>
        <p:nvPicPr>
          <p:cNvPr id="33794" name="Picture 2" descr="http://www.zhsc.net/ueditor/php/upload/image/20180810/1533892156991510.jpg"/>
          <p:cNvPicPr>
            <a:picLocks noChangeAspect="1" noChangeArrowheads="1"/>
          </p:cNvPicPr>
          <p:nvPr/>
        </p:nvPicPr>
        <p:blipFill>
          <a:blip r:embed="rId2" cstate="print"/>
          <a:srcRect r="567" b="10786"/>
          <a:stretch>
            <a:fillRect/>
          </a:stretch>
        </p:blipFill>
        <p:spPr bwMode="auto">
          <a:xfrm>
            <a:off x="406371" y="428474"/>
            <a:ext cx="6858048" cy="3853570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4286248" y="1000114"/>
            <a:ext cx="2786082" cy="92869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游园不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830" y="-3175"/>
            <a:ext cx="9201785" cy="5149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5160" y="966470"/>
            <a:ext cx="928370" cy="3784600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游园不值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49" y="238471"/>
            <a:ext cx="1629583" cy="400110"/>
            <a:chOff x="160049" y="525491"/>
            <a:chExt cx="1629583" cy="4001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946887" y="1055670"/>
            <a:ext cx="4882515" cy="956604"/>
            <a:chOff x="1558527" y="2222335"/>
            <a:chExt cx="6299268" cy="1800581"/>
          </a:xfrm>
        </p:grpSpPr>
        <p:sp>
          <p:nvSpPr>
            <p:cNvPr id="11" name="文本框 6"/>
            <p:cNvSpPr txBox="1"/>
            <p:nvPr/>
          </p:nvSpPr>
          <p:spPr>
            <a:xfrm>
              <a:off x="1650694" y="2222335"/>
              <a:ext cx="6113933" cy="15293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诗歌题目该怎么理解？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2291017"/>
              <a:ext cx="6299268" cy="1731899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857356" y="2143122"/>
            <a:ext cx="29375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宿新市徐公店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1928794" y="2714626"/>
            <a:ext cx="49457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857356" y="2143122"/>
            <a:ext cx="642942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4282" y="314325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222222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住宿、投宿。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500298" y="2143122"/>
            <a:ext cx="857256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下箭头 24"/>
          <p:cNvSpPr/>
          <p:nvPr/>
        </p:nvSpPr>
        <p:spPr>
          <a:xfrm>
            <a:off x="2928926" y="2786064"/>
            <a:ext cx="49457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428860" y="321469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地名。</a:t>
            </a:r>
          </a:p>
        </p:txBody>
      </p:sp>
      <p:sp>
        <p:nvSpPr>
          <p:cNvPr id="27" name="椭圆 26"/>
          <p:cNvSpPr/>
          <p:nvPr/>
        </p:nvSpPr>
        <p:spPr>
          <a:xfrm>
            <a:off x="3357554" y="2143122"/>
            <a:ext cx="1357322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/>
          <p:cNvSpPr/>
          <p:nvPr/>
        </p:nvSpPr>
        <p:spPr>
          <a:xfrm>
            <a:off x="3929058" y="2786064"/>
            <a:ext cx="49457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428992" y="3214692"/>
            <a:ext cx="3840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222222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姓徐的男子开的店。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 animBg="1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6"/>
          <p:cNvSpPr txBox="1"/>
          <p:nvPr/>
        </p:nvSpPr>
        <p:spPr>
          <a:xfrm>
            <a:off x="1928794" y="2000246"/>
            <a:ext cx="1785950" cy="6294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一条小路。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428625" y="857250"/>
            <a:ext cx="7610475" cy="6775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篱落疏疏一径深，树头花落未成阴。</a:t>
            </a:r>
          </a:p>
        </p:txBody>
      </p:sp>
      <p:sp>
        <p:nvSpPr>
          <p:cNvPr id="2" name="椭圆 1"/>
          <p:cNvSpPr/>
          <p:nvPr/>
        </p:nvSpPr>
        <p:spPr>
          <a:xfrm>
            <a:off x="5929322" y="857238"/>
            <a:ext cx="1500198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2714612" y="1571618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6643702" y="1500180"/>
            <a:ext cx="71438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6"/>
          <p:cNvSpPr txBox="1"/>
          <p:nvPr/>
        </p:nvSpPr>
        <p:spPr>
          <a:xfrm>
            <a:off x="4500562" y="2000246"/>
            <a:ext cx="4286280" cy="111011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指树枝上绿叶刚刚长出来，还不茂盛，不能遮挡太阳。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AutoShape 2" descr="http://img2.imgtn.bdimg.com/it/u=1174494352,389971464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57422" y="857238"/>
            <a:ext cx="928694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bldLvl="0"/>
      <p:bldP spid="2" grpId="0" animBg="1"/>
      <p:bldP spid="3" grpId="0" animBg="1"/>
      <p:bldP spid="12" grpId="0" animBg="1"/>
      <p:bldP spid="13" grpId="0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529080"/>
            <a:ext cx="7780020" cy="192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80440" y="1704975"/>
            <a:ext cx="70485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疏疏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要读得轻；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要读得慢来表现小路很长很长；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未成阴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要重读。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9834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840" y="1736090"/>
            <a:ext cx="4667250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篱笆稀稀疏疏地围着园子，旁边有一条很长很长的小路伸向远方。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0766" y="903273"/>
            <a:ext cx="1357322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诗意：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8786" name="Picture 2" descr="http://pic11.photophoto.cn/20090515/0006019026531013_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649" b="3225"/>
          <a:stretch>
            <a:fillRect/>
          </a:stretch>
        </p:blipFill>
        <p:spPr bwMode="auto">
          <a:xfrm>
            <a:off x="4857115" y="241935"/>
            <a:ext cx="4228465" cy="46596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14362"/>
            <a:ext cx="7358114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儿童急走追黄蝶，飞入菜花无处寻。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1214414" y="1857370"/>
            <a:ext cx="1857388" cy="6294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飞快地跑。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43042" y="785800"/>
            <a:ext cx="928694" cy="7195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2000232" y="1500180"/>
            <a:ext cx="71438" cy="35719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472" y="2572197"/>
            <a:ext cx="785818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儿童奔跑着追逐黄色的蝴蝶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，蝴蝶飞入菜花丛中，无处寻找了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62020" y="4036695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 animBg="1"/>
      <p:bldP spid="8" grpId="0" animBg="1"/>
      <p:bldP spid="24577" grpId="0" bldLvl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609" y="2060889"/>
            <a:ext cx="55007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黄蝶和油菜花都是金黄色的，地里到处是金灿灿的油菜花，黄蝶飞进花丛中躲起来，所以没地方找到。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332387" y="962746"/>
            <a:ext cx="4025431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为什么会无处寻？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 flipH="1">
            <a:off x="929005" y="937260"/>
            <a:ext cx="4286250" cy="955040"/>
          </a:xfrm>
          <a:prstGeom prst="snipRound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http://img.pconline.com.cn/images/upload/upc/tx/photoblog/1504/16/c16/5515497_5515497_1429188608515_mthum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467170" y="1073137"/>
            <a:ext cx="2143140" cy="285752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.mp.itc.cn/upload/20170307/f64fbf7434074e7aa9ed41983c254218_th.jpe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175" y="-14605"/>
            <a:ext cx="9148445" cy="5156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714348" y="1714494"/>
            <a:ext cx="7572428" cy="198818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这是一首描写暮春农村景色的诗歌，描绘了一幅春意盎然的景象和天真可爱的儿童。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928370" y="785495"/>
            <a:ext cx="1822450" cy="730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诗歌赏析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9745" y="1377315"/>
            <a:ext cx="8215630" cy="28384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一天清晨，杨万里推开窗户一看，旁有一条弯曲的小路，小路旁开了许许多多的金黄色油菜花，油菜花旁有一颗大树，树叶还没有成荫，树上的花已经飘落下来，有一个穿红衣服并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梳着两个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428610"/>
            <a:ext cx="821537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宿新市徐公店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改写成一个小故事。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8330" y="650875"/>
            <a:ext cx="8156575" cy="33921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辫的小女孩，看见树下有一只黄蝴蝶，刚要抓住它，蝴蝶就飞进了油菜花里。由于蝴蝶的颜色和油菜花的颜色相同，小女孩分不清哪个是蝴蝶、哪个是油菜花了，她心想：既然蝴蝶飞进花丛中，它一定很快乐，我就不再捉它了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315" y="4130040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理解表达第三题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37769" y="691034"/>
            <a:ext cx="4715522" cy="36861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2800" b="1" u="sng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叶绍翁</a:t>
            </a:r>
            <a:r>
              <a:rPr kumimoji="1" lang="zh-CN" altLang="en-US" sz="28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kumimoji="1" lang="zh-CN" altLang="en-US" sz="28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嗣宗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，号</a:t>
            </a:r>
            <a:r>
              <a:rPr kumimoji="1" lang="zh-CN" altLang="en-US" sz="28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靖逸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，龙泉（今浙江丽水市龙泉市）人，</a:t>
            </a:r>
            <a:r>
              <a:rPr kumimoji="1" lang="zh-CN" altLang="en-US" sz="28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南宋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中期文学家、诗人。祖籍建阳。叶绍翁是</a:t>
            </a:r>
            <a:r>
              <a:rPr kumimoji="1" lang="zh-CN" altLang="en-US" sz="28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江湖派诗人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，他的诗</a:t>
            </a:r>
            <a:r>
              <a:rPr kumimoji="1" lang="zh-CN" altLang="en-US" sz="280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以七言绝句最佳</a:t>
            </a:r>
            <a:r>
              <a:rPr kumimoji="1" lang="zh-CN" altLang="en-US" sz="28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。代表作有《游园不值》《夜书所见》等。</a:t>
            </a:r>
          </a:p>
        </p:txBody>
      </p:sp>
      <p:pic>
        <p:nvPicPr>
          <p:cNvPr id="86018" name="Picture 2" descr="https://gss2.bdstatic.com/-fo3dSag_xI4khGkpoWK1HF6hhy/baike/c0%3Dbaike92%2C5%2C5%2C92%2C30/sign=b06b8c373387e950561afb3e71513826/f9dcd100baa1cd1174e0f1d4b012c8fcc2ce2deb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r="1673" b="10240"/>
          <a:stretch>
            <a:fillRect/>
          </a:stretch>
        </p:blipFill>
        <p:spPr bwMode="auto">
          <a:xfrm>
            <a:off x="374576" y="563652"/>
            <a:ext cx="3048273" cy="401580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/>
          <p:nvPr/>
        </p:nvSpPr>
        <p:spPr bwMode="auto">
          <a:xfrm>
            <a:off x="5433060" y="1977390"/>
            <a:ext cx="143510" cy="1191260"/>
          </a:xfrm>
          <a:prstGeom prst="rightBrace">
            <a:avLst>
              <a:gd name="adj1" fmla="val 69299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075157" y="1786566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篱落 一径 枝头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5157" y="2715260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儿童 黄蝶 菜花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8495" y="228663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喜爱之情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3" descr="http://pic.baike.soso.com/p/20131220/20131220172112-1071624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571486"/>
            <a:ext cx="2286016" cy="1519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3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7" name="TextBox 4"/>
          <p:cNvSpPr txBox="1"/>
          <p:nvPr/>
        </p:nvSpPr>
        <p:spPr>
          <a:xfrm>
            <a:off x="1278348" y="1427475"/>
            <a:ext cx="567690" cy="2202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宿新市徐公店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1848485" y="1977390"/>
            <a:ext cx="226060" cy="122110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18" grpId="0"/>
      <p:bldP spid="19" grpId="0"/>
      <p:bldP spid="21" grpId="0"/>
      <p:bldP spid="7" grpId="0"/>
      <p:bldP spid="2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1142990"/>
            <a:ext cx="8143932" cy="2725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诗歌选取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等意象，刻画出农村恬淡自然、宁静清新的早春风光，体现了万物勃发的生命力。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7554" y="1214745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篱落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3504" y="1248083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菜花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1929125"/>
            <a:ext cx="128588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3702" y="1252845"/>
            <a:ext cx="121444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857238"/>
            <a:ext cx="7929618" cy="33896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有关蝴蝶的诗句</a:t>
            </a:r>
            <a:endParaRPr lang="en-US" altLang="zh-CN" sz="3600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庄生晓梦迷蝴蝶,望帝春心托杜鹃。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李商隐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锦瑟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飒飒西风满院栽，蕊寒香冷蝶难来。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——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黄巢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题菊花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348" y="916139"/>
            <a:ext cx="7215238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一、辨字组词。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宿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疏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蝶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  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缩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梳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碟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1604" y="1785932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住宿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43042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缩小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43306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疏远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643306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梳头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643570" y="1785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蝴蝶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643570" y="25003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碗碟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/>
      <p:bldP spid="13" grpId="0"/>
      <p:bldP spid="14" grpId="0"/>
      <p:bldP spid="15" grpId="0"/>
      <p:bldP spid="16" grpId="0"/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07944" y="401640"/>
            <a:ext cx="8653777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二、《宿新市徐公店》中描写了几种景物？分别是什么？</a:t>
            </a:r>
          </a:p>
        </p:txBody>
      </p:sp>
      <p:sp>
        <p:nvSpPr>
          <p:cNvPr id="8" name="矩形 7"/>
          <p:cNvSpPr/>
          <p:nvPr/>
        </p:nvSpPr>
        <p:spPr>
          <a:xfrm>
            <a:off x="998554" y="2517453"/>
            <a:ext cx="133159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种。</a:t>
            </a:r>
          </a:p>
        </p:txBody>
      </p:sp>
      <p:sp>
        <p:nvSpPr>
          <p:cNvPr id="7" name="矩形 6"/>
          <p:cNvSpPr/>
          <p:nvPr/>
        </p:nvSpPr>
        <p:spPr>
          <a:xfrm>
            <a:off x="2496494" y="2578090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篱落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3669" y="2550468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菜花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9245" y="2555235"/>
            <a:ext cx="128588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3867" y="2555230"/>
            <a:ext cx="121444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8" grpId="0"/>
      <p:bldP spid="7" grpId="0"/>
      <p:bldP spid="2" grpId="0"/>
      <p:bldP spid="3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50" y="500380"/>
            <a:ext cx="8214360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、试想一下，当黄蝶飞入菜花后，追蝶的儿童会怎样呢？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789" y="2117084"/>
            <a:ext cx="800105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会东张西望，对突然消失的黄蝶感到疑惑不解。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935" y="399161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85733" y="2073586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屐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6919" y="163476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860285" y="2066429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柴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扉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1471" y="1627603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fēi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49407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560835"/>
            <a:ext cx="366860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48804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862506" y="21653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0861" y="21285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3" grpId="0"/>
      <p:bldP spid="13" grpId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src.baidu.com/imgad/pic/item/a044ad345982b2b74775c2e63badcbef76099b2e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7536" t="8458" r="9070" b="7761"/>
          <a:stretch>
            <a:fillRect/>
          </a:stretch>
        </p:blipFill>
        <p:spPr bwMode="auto">
          <a:xfrm>
            <a:off x="5709920" y="995680"/>
            <a:ext cx="3141345" cy="235013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67966" y="2080884"/>
            <a:ext cx="418066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屐齿：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48" name="AutoShape 4" descr="http://img2.imgtn.bdimg.com/it/u=701852918,398267876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350" name="AutoShape 6" descr="http://img2.imgtn.bdimg.com/it/u=701852918,398267876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8" name="AutoShape 4" descr="http://img3.imgtn.bdimg.com/it/u=1864349628,208001897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0" name="AutoShape 6" descr="http://img3.imgtn.bdimg.com/it/u=1864349628,208001897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32500" y="2473325"/>
            <a:ext cx="2495550" cy="1008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0375" y="91630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应：</a:t>
            </a:r>
            <a:endParaRPr lang="en-US" altLang="zh-CN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怜：</a:t>
            </a:r>
          </a:p>
        </p:txBody>
      </p:sp>
      <p:sp>
        <p:nvSpPr>
          <p:cNvPr id="12" name="矩形 11"/>
          <p:cNvSpPr/>
          <p:nvPr/>
        </p:nvSpPr>
        <p:spPr>
          <a:xfrm>
            <a:off x="1356656" y="99726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应该。</a:t>
            </a:r>
          </a:p>
        </p:txBody>
      </p:sp>
      <p:sp>
        <p:nvSpPr>
          <p:cNvPr id="3" name="矩形 2"/>
          <p:cNvSpPr/>
          <p:nvPr/>
        </p:nvSpPr>
        <p:spPr>
          <a:xfrm>
            <a:off x="1356656" y="1497327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爱惜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7995" y="2759075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印：</a:t>
            </a:r>
          </a:p>
        </p:txBody>
      </p:sp>
      <p:sp>
        <p:nvSpPr>
          <p:cNvPr id="14" name="矩形 13"/>
          <p:cNvSpPr/>
          <p:nvPr/>
        </p:nvSpPr>
        <p:spPr>
          <a:xfrm>
            <a:off x="1304290" y="2830830"/>
            <a:ext cx="38671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本意指痕迹，本诗作动词用，踏坏。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51686" y="35488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65275" y="2115185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木头鞋鞋底的前后跟。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3" grpId="0"/>
      <p:bldP spid="1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877" y="2758747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柴扉：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柴门。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4754" name="Picture 2" descr="http://s6.sinaimg.cn/middle/4b5fdd4ag8634abe48055&amp;690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7383" t="20845" r="19319" b="2744"/>
          <a:stretch>
            <a:fillRect/>
          </a:stretch>
        </p:blipFill>
        <p:spPr bwMode="auto">
          <a:xfrm>
            <a:off x="3765550" y="2665095"/>
            <a:ext cx="2580005" cy="19335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94638" y="790568"/>
            <a:ext cx="1285884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苍苔：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2110" y="833120"/>
            <a:ext cx="52533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绿色的苔藓，丛生于人迹罕到的潮湿处。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780521" y="1984448"/>
            <a:ext cx="4493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轻轻地敲，缓缓地敲。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905" y="195389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小扣：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contrast="18000"/>
          </a:blip>
          <a:srcRect r="11521"/>
          <a:stretch>
            <a:fillRect/>
          </a:stretch>
        </p:blipFill>
        <p:spPr>
          <a:xfrm>
            <a:off x="6693535" y="857885"/>
            <a:ext cx="2397760" cy="180721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6" grpId="0"/>
      <p:bldP spid="1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1143927" y="2288217"/>
            <a:ext cx="6858048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诗歌描写的是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的景色。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02259" y="2288217"/>
            <a:ext cx="106182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早春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1135380" y="1206500"/>
            <a:ext cx="6865620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/>
              <a:t>这首诗描写的是什么季节的景色？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42651" y="45647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216025" y="930910"/>
            <a:ext cx="5770880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诗歌主要写了什么内容？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525" y="2209800"/>
            <a:ext cx="76993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这首小诗写诗人春日游园的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4497" y="22096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所见所感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1897</Words>
  <Application>Microsoft Office PowerPoint</Application>
  <PresentationFormat>全屏显示(16:9)</PresentationFormat>
  <Paragraphs>196</Paragraphs>
  <Slides>45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楷体</vt:lpstr>
      <vt:lpstr>Times New Roman</vt:lpstr>
      <vt:lpstr>微软雅黑</vt:lpstr>
      <vt:lpstr>Kaiti SC</vt:lpstr>
      <vt:lpstr>Heiti SC Light</vt:lpstr>
      <vt:lpstr>黑体</vt:lpstr>
      <vt:lpstr>幼圆</vt:lpstr>
      <vt:lpstr>Tahoma</vt:lpstr>
      <vt:lpstr>华文楷体</vt:lpstr>
      <vt:lpstr>汉语拼音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2019-01-21T06:56:17Z</dcterms:modified>
  <cp:category>语文备课大师【全免费】</cp:category>
</cp:coreProperties>
</file>