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0" r:id="rId2"/>
  </p:sldMasterIdLst>
  <p:notesMasterIdLst>
    <p:notesMasterId r:id="rId19"/>
  </p:notesMasterIdLst>
  <p:sldIdLst>
    <p:sldId id="256" r:id="rId3"/>
    <p:sldId id="264" r:id="rId4"/>
    <p:sldId id="262" r:id="rId5"/>
    <p:sldId id="265" r:id="rId6"/>
    <p:sldId id="266" r:id="rId7"/>
    <p:sldId id="270" r:id="rId8"/>
    <p:sldId id="260" r:id="rId9"/>
    <p:sldId id="263" r:id="rId10"/>
    <p:sldId id="267" r:id="rId11"/>
    <p:sldId id="268" r:id="rId12"/>
    <p:sldId id="269" r:id="rId13"/>
    <p:sldId id="276" r:id="rId14"/>
    <p:sldId id="274" r:id="rId15"/>
    <p:sldId id="279" r:id="rId16"/>
    <p:sldId id="271" r:id="rId17"/>
    <p:sldId id="278" r:id="rId18"/>
  </p:sldIdLst>
  <p:sldSz cx="9144000" cy="6858000" type="screen4x3"/>
  <p:notesSz cx="6858000" cy="9144000"/>
  <p:embeddedFontLst>
    <p:embeddedFont>
      <p:font typeface="Arial Unicode MS" panose="020B0604020202020204" pitchFamily="34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华文楷体" panose="02010600040101010101" pitchFamily="2" charset="-122"/>
      <p:regular r:id="rId23"/>
    </p:embeddedFont>
    <p:embeddedFont>
      <p:font typeface="MS UI Gothic" panose="020B0600070205080204" pitchFamily="34" charset="-128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华文行楷" panose="02010800040101010101" pitchFamily="2" charset="-122"/>
      <p:regular r:id="rId29"/>
    </p:embeddedFont>
    <p:embeddedFont>
      <p:font typeface="华文新魏" panose="02010800040101010101" pitchFamily="2" charset="-122"/>
      <p:regular r:id="rId30"/>
    </p:embeddedFont>
    <p:embeddedFont>
      <p:font typeface="Bookman Old Style" panose="02050604050505020204" pitchFamily="18" charset="0"/>
      <p:regular r:id="rId31"/>
      <p:bold r:id="rId32"/>
      <p:italic r:id="rId33"/>
      <p:boldItalic r:id="rId34"/>
    </p:embeddedFont>
    <p:embeddedFont>
      <p:font typeface="隶书" panose="02010509060101010101" pitchFamily="49" charset="-122"/>
      <p:regular r:id="rId35"/>
    </p:embeddedFont>
    <p:embeddedFont>
      <p:font typeface="Verdana" panose="020B0604030504040204" pitchFamily="34" charset="0"/>
      <p:regular r:id="rId36"/>
      <p:bold r:id="rId37"/>
      <p:italic r:id="rId38"/>
      <p:boldItalic r:id="rId39"/>
    </p:embeddedFont>
    <p:embeddedFont>
      <p:font typeface="方正姚体" panose="02010601030101010101" pitchFamily="2" charset="-122"/>
      <p:regular r:id="rId40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88971" autoAdjust="0"/>
  </p:normalViewPr>
  <p:slideViewPr>
    <p:cSldViewPr>
      <p:cViewPr varScale="1">
        <p:scale>
          <a:sx n="67" d="100"/>
          <a:sy n="67" d="100"/>
        </p:scale>
        <p:origin x="145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C2078F2-2998-4587-9745-9AE5F30D422E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8F6B5D58-986E-4EC2-A019-982DFEB13D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4544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1EBD253-D764-4221-B0B0-D03AE98446AF}" type="slidenum">
              <a:rPr lang="zh-CN" altLang="en-US">
                <a:latin typeface="Calibri" panose="020F0502020204030204" pitchFamily="34" charset="0"/>
              </a:rPr>
              <a:pPr eaLnBrk="1" hangingPunct="1"/>
              <a:t>6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15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smtClean="0">
                <a:solidFill>
                  <a:srgbClr val="FF0066"/>
                </a:solidFill>
              </a:rPr>
              <a:t>图片或视频</a:t>
            </a:r>
            <a:r>
              <a:rPr lang="en-US" altLang="zh-CN" sz="1800" smtClean="0">
                <a:solidFill>
                  <a:srgbClr val="FF0066"/>
                </a:solidFill>
              </a:rPr>
              <a:t>《</a:t>
            </a:r>
            <a:r>
              <a:rPr lang="zh-CN" altLang="en-US" sz="1800" smtClean="0">
                <a:solidFill>
                  <a:srgbClr val="FF0066"/>
                </a:solidFill>
              </a:rPr>
              <a:t>读书</a:t>
            </a:r>
            <a:r>
              <a:rPr lang="en-US" altLang="zh-CN" sz="1800" smtClean="0">
                <a:solidFill>
                  <a:srgbClr val="FF0066"/>
                </a:solidFill>
              </a:rPr>
              <a:t>》</a:t>
            </a:r>
            <a:r>
              <a:rPr lang="zh-CN" altLang="en-US" sz="1800" smtClean="0">
                <a:solidFill>
                  <a:srgbClr val="FF0066"/>
                </a:solidFill>
              </a:rPr>
              <a:t>、</a:t>
            </a:r>
            <a:r>
              <a:rPr lang="en-US" altLang="zh-CN" sz="1800" smtClean="0">
                <a:solidFill>
                  <a:srgbClr val="FF0066"/>
                </a:solidFill>
              </a:rPr>
              <a:t>《</a:t>
            </a:r>
            <a:r>
              <a:rPr lang="zh-CN" altLang="en-US" sz="1800" smtClean="0">
                <a:solidFill>
                  <a:srgbClr val="FF0066"/>
                </a:solidFill>
              </a:rPr>
              <a:t>我的一本课外书</a:t>
            </a:r>
            <a:r>
              <a:rPr lang="en-US" altLang="zh-CN" sz="1800" smtClean="0">
                <a:solidFill>
                  <a:srgbClr val="FF0066"/>
                </a:solidFill>
              </a:rPr>
              <a:t>》</a:t>
            </a:r>
            <a:endParaRPr lang="zh-CN" altLang="en-US" sz="1800" smtClean="0">
              <a:solidFill>
                <a:srgbClr val="FF0066"/>
              </a:solidFill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AE5D8E8-683B-43A5-9E38-018A0D00D3AB}" type="slidenum">
              <a:rPr lang="zh-CN" altLang="en-US">
                <a:latin typeface="Calibri" panose="020F0502020204030204" pitchFamily="34" charset="0"/>
              </a:rPr>
              <a:pPr eaLnBrk="1" hangingPunct="1"/>
              <a:t>7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429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插入照片，“我最爱的一本书”推荐表</a:t>
            </a:r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D3EAA02-A79F-4F52-839C-671E6243589F}" type="slidenum">
              <a:rPr lang="zh-CN" altLang="en-US">
                <a:latin typeface="Calibri" panose="020F0502020204030204" pitchFamily="34" charset="0"/>
              </a:rPr>
              <a:pPr eaLnBrk="1" hangingPunct="1"/>
              <a:t>8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142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每个俱乐部名称的图片</a:t>
            </a:r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AF5929D-BB78-426D-A66D-F9A5067BACAA}" type="slidenum">
              <a:rPr lang="zh-CN" altLang="en-US">
                <a:latin typeface="Calibri" panose="020F0502020204030204" pitchFamily="34" charset="0"/>
              </a:rPr>
              <a:pPr eaLnBrk="1" hangingPunct="1"/>
              <a:t>9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9710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各俱乐部推介图书照片</a:t>
            </a:r>
            <a:r>
              <a:rPr lang="en-US" altLang="zh-CN" smtClean="0"/>
              <a:t>+</a:t>
            </a:r>
            <a:r>
              <a:rPr lang="zh-CN" altLang="en-US" smtClean="0"/>
              <a:t>演讲现场照片</a:t>
            </a: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7928FE6-3EE7-4D7A-AD9C-1BF4806F5598}" type="slidenum">
              <a:rPr lang="zh-CN" altLang="en-US">
                <a:latin typeface="Calibri" panose="020F0502020204030204" pitchFamily="34" charset="0"/>
              </a:rPr>
              <a:pPr eaLnBrk="1" hangingPunct="1"/>
              <a:t>10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540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与演讲学生交流的照片</a:t>
            </a:r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02DAD76-50D3-464E-AFDE-838A2F3F5A38}" type="slidenum">
              <a:rPr lang="zh-CN" altLang="en-US">
                <a:latin typeface="Calibri" panose="020F0502020204030204" pitchFamily="34" charset="0"/>
              </a:rPr>
              <a:pPr eaLnBrk="1" hangingPunct="1"/>
              <a:t>11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046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1588" y="0"/>
            <a:ext cx="9144001" cy="6858000"/>
            <a:chOff x="-1574" y="0"/>
            <a:chExt cx="9144000" cy="6858000"/>
          </a:xfrm>
        </p:grpSpPr>
        <p:pic>
          <p:nvPicPr>
            <p:cNvPr id="5" name="Rectangle 6"/>
            <p:cNvPicPr>
              <a:picLocks noChangeAspect="1"/>
            </p:cNvPicPr>
            <p:nvPr/>
          </p:nvPicPr>
          <p:blipFill>
            <a:blip r:embed="rId2">
              <a:lum bright="-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4" y="381000"/>
              <a:ext cx="9144000" cy="6093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10"/>
            <p:cNvSpPr/>
            <p:nvPr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7" name="Rectangle 11"/>
            <p:cNvSpPr/>
            <p:nvPr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ea typeface="宋体" pitchFamily="2" charset="-122"/>
              </a:endParaRPr>
            </a:p>
          </p:txBody>
        </p:sp>
        <p:cxnSp>
          <p:nvCxnSpPr>
            <p:cNvPr id="8" name="Straight Connector 14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Shape 20"/>
          <p:cNvSpPr>
            <a:spLocks noGrp="1"/>
          </p:cNvSpPr>
          <p:nvPr>
            <p:ph type="title"/>
          </p:nvPr>
        </p:nvSpPr>
        <p:spPr>
          <a:xfrm>
            <a:off x="704850" y="4495800"/>
            <a:ext cx="7772400" cy="1362075"/>
          </a:xfrm>
          <a:prstGeom prst="rect">
            <a:avLst/>
          </a:prstGeom>
        </p:spPr>
        <p:txBody>
          <a:bodyPr anchor="t"/>
          <a:lstStyle>
            <a:lvl1pPr algn="ctr" latinLnBrk="0">
              <a:defRPr lang="zh-CN"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 anchor="b" anchorCtr="0"/>
          <a:lstStyle>
            <a:lvl1pPr marL="0" indent="0" algn="ctr" latinLnBrk="0">
              <a:buNone/>
              <a:defRPr lang="zh-CN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229518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038600"/>
            <a:ext cx="4800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051175"/>
            <a:ext cx="7924800" cy="682625"/>
          </a:xfrm>
          <a:extLst/>
        </p:spPr>
        <p:txBody>
          <a:bodyPr/>
          <a:lstStyle>
            <a:lvl1pPr algn="ctr">
              <a:defRPr sz="4400" b="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629400" y="6537325"/>
            <a:ext cx="2133600" cy="244475"/>
          </a:xfrm>
        </p:spPr>
        <p:txBody>
          <a:bodyPr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454400" y="6526213"/>
            <a:ext cx="2133600" cy="244475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5DDB691F-8ED1-4CAB-A577-4BCE6FCCF2C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1660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8A178F-DE92-406B-B0B0-6A993F6680EB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CCFF0-CD97-4397-A6B7-33107B153E03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150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82"/>
          <p:cNvGraphicFramePr>
            <a:graphicFrameLocks noChangeAspect="1"/>
          </p:cNvGraphicFramePr>
          <p:nvPr/>
        </p:nvGraphicFramePr>
        <p:xfrm>
          <a:off x="304800" y="228600"/>
          <a:ext cx="8610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8" name="Image" r:id="rId3" imgW="12050794" imgH="2374603" progId="">
                  <p:embed/>
                </p:oleObj>
              </mc:Choice>
              <mc:Fallback>
                <p:oleObj name="Image" r:id="rId3" imgW="12050794" imgH="237460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28600"/>
                        <a:ext cx="86106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2353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80"/>
          <p:cNvGrpSpPr>
            <a:grpSpLocks/>
          </p:cNvGrpSpPr>
          <p:nvPr/>
        </p:nvGrpSpPr>
        <p:grpSpPr bwMode="auto">
          <a:xfrm>
            <a:off x="304800" y="3175"/>
            <a:ext cx="8686800" cy="1577975"/>
            <a:chOff x="192" y="2"/>
            <a:chExt cx="5472" cy="994"/>
          </a:xfrm>
        </p:grpSpPr>
        <p:pic>
          <p:nvPicPr>
            <p:cNvPr id="6" name="Picture 78" descr="p11_a"/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2"/>
              <a:ext cx="1224" cy="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79"/>
            <p:cNvSpPr>
              <a:spLocks noChangeArrowheads="1"/>
            </p:cNvSpPr>
            <p:nvPr userDrawn="1"/>
          </p:nvSpPr>
          <p:spPr bwMode="gray">
            <a:xfrm>
              <a:off x="192" y="480"/>
              <a:ext cx="5472" cy="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+mn-lt"/>
                  <a:ea typeface="+mn-ea"/>
                </a:rPr>
                <a:t>                                                                                                                </a:t>
              </a:r>
              <a:r>
                <a:rPr lang="zh-CN" altLang="en-US" b="1" dirty="0">
                  <a:solidFill>
                    <a:srgbClr val="0070C0"/>
                  </a:solidFill>
                  <a:latin typeface="华文新魏" pitchFamily="2" charset="-122"/>
                  <a:ea typeface="华文新魏" pitchFamily="2" charset="-122"/>
                </a:rPr>
                <a:t>优秀图书推介会</a:t>
              </a:r>
            </a:p>
          </p:txBody>
        </p:sp>
      </p:grpSp>
      <p:graphicFrame>
        <p:nvGraphicFramePr>
          <p:cNvPr id="8" name="Object 83"/>
          <p:cNvGraphicFramePr>
            <a:graphicFrameLocks noChangeAspect="1"/>
          </p:cNvGraphicFramePr>
          <p:nvPr/>
        </p:nvGraphicFramePr>
        <p:xfrm>
          <a:off x="381000" y="6477000"/>
          <a:ext cx="6877050" cy="6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9" name="Image" r:id="rId6" imgW="9168254" imgH="88545" progId="">
                  <p:embed/>
                </p:oleObj>
              </mc:Choice>
              <mc:Fallback>
                <p:oleObj name="Image" r:id="rId6" imgW="9168254" imgH="8854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6477000"/>
                        <a:ext cx="6877050" cy="6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2353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F4FADE5-CB8C-4E57-8F01-363F928E1B10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84233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11313"/>
            <a:ext cx="4057650" cy="4713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11313"/>
            <a:ext cx="4057650" cy="4713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F305BA-C419-40E6-ABCE-A4DC6839374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3E73B-B861-42D0-8EF5-13DA3BA3C302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409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B66805-95BB-489E-B028-A8F7B9D24F8D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CA054-34C4-44DD-AF68-45E579B4EE79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531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470D5-47F0-4F2F-9411-A79B12F35A27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94774-379A-4B74-91D6-BB9EDC5F834F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0785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CBABC6-9970-47C9-ADFF-53906F537310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5B009-B11C-493E-B216-51FFEB3786CF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80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372B2D-E4EE-454D-B969-E911BC8F3C9F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3140B-E6DA-4580-8BDD-77420B223C74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0223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8A56BA-F930-4766-81E0-7A60F2558D47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3C34F-CBC5-4518-8903-1532052CB3FC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662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D125C8-D3A1-41B0-B8F4-9215A6D14719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1B585-D46D-4D21-87D7-9B7F319E6FF1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173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7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4837C-DD1D-4754-B6DF-8B108AA16B72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8AD162-171C-4EE5-92CA-115961F63F8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597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57975" y="269875"/>
            <a:ext cx="2066925" cy="6054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69875"/>
            <a:ext cx="6048375" cy="6054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B3A08E-294C-434B-A637-E84B452CCEF1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3614D-D77E-44D4-8850-492A11B0F9C3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6642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69875"/>
            <a:ext cx="5867400" cy="4873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11313"/>
            <a:ext cx="8267700" cy="4713287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2D341B-1AE8-4167-9BEA-D3CAC51A8108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543D6-E156-4A27-8C9F-3D84974B7DA2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2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-1574" y="0"/>
            <a:chExt cx="9145574" cy="6858000"/>
          </a:xfrm>
        </p:grpSpPr>
        <p:sp>
          <p:nvSpPr>
            <p:cNvPr id="5" name="Rectangle 17"/>
            <p:cNvSpPr/>
            <p:nvPr/>
          </p:nvSpPr>
          <p:spPr>
            <a:xfrm>
              <a:off x="0" y="381000"/>
              <a:ext cx="9144000" cy="6096000"/>
            </a:xfrm>
            <a:prstGeom prst="rect">
              <a:avLst/>
            </a:prstGeom>
            <a:gradFill>
              <a:gsLst>
                <a:gs pos="0">
                  <a:schemeClr val="accent1">
                    <a:tint val="40000"/>
                  </a:schemeClr>
                </a:gs>
                <a:gs pos="100000">
                  <a:schemeClr val="accent1">
                    <a:shade val="75000"/>
                  </a:schemeClr>
                </a:gs>
              </a:gsLst>
              <a:path path="circle">
                <a:fillToRect l="100000" t="100000" r="100000" b="100000"/>
              </a:path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6" name="Rectangle 9"/>
            <p:cNvSpPr/>
            <p:nvPr/>
          </p:nvSpPr>
          <p:spPr>
            <a:xfrm>
              <a:off x="-1574" y="0"/>
              <a:ext cx="9143987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7" name="Rectangle 14"/>
            <p:cNvSpPr/>
            <p:nvPr/>
          </p:nvSpPr>
          <p:spPr>
            <a:xfrm>
              <a:off x="-1574" y="6553200"/>
              <a:ext cx="9143987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ea typeface="宋体" pitchFamily="2" charset="-122"/>
              </a:endParaRPr>
            </a:p>
          </p:txBody>
        </p:sp>
        <p:cxnSp>
          <p:nvCxnSpPr>
            <p:cNvPr id="8" name="Straight Connector 15"/>
            <p:cNvCxnSpPr/>
            <p:nvPr/>
          </p:nvCxnSpPr>
          <p:spPr>
            <a:xfrm>
              <a:off x="-1574" y="381000"/>
              <a:ext cx="9143987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6"/>
            <p:cNvCxnSpPr/>
            <p:nvPr/>
          </p:nvCxnSpPr>
          <p:spPr>
            <a:xfrm>
              <a:off x="-1574" y="6477000"/>
              <a:ext cx="9143987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722313" y="4505325"/>
            <a:ext cx="7772400" cy="1362075"/>
          </a:xfrm>
          <a:prstGeom prst="rect">
            <a:avLst/>
          </a:prstGeom>
        </p:spPr>
        <p:txBody>
          <a:bodyPr anchor="t"/>
          <a:lstStyle>
            <a:lvl1pPr algn="ctr" latinLnBrk="0">
              <a:defRPr lang="zh-CN"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ctr" latinLnBrk="0">
              <a:buNone/>
              <a:defRPr lang="zh-CN" sz="2800">
                <a:solidFill>
                  <a:schemeClr val="tx1"/>
                </a:solidFill>
              </a:defRPr>
            </a:lvl1pPr>
            <a:lvl2pPr marL="457200" indent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16281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zh-CN" sz="2800"/>
            </a:lvl1pPr>
            <a:lvl2pPr>
              <a:defRPr lang="zh-CN" sz="2400"/>
            </a:lvl2pPr>
            <a:lvl3pPr>
              <a:defRPr lang="zh-CN" sz="2000"/>
            </a:lvl3pPr>
            <a:lvl4pPr>
              <a:defRPr lang="zh-CN" sz="1800"/>
            </a:lvl4pPr>
            <a:lvl5pPr>
              <a:defRPr lang="zh-CN" sz="1800"/>
            </a:lvl5pPr>
            <a:lvl6pPr>
              <a:defRPr lang="zh-CN" sz="1800"/>
            </a:lvl6pPr>
            <a:lvl7pPr>
              <a:defRPr lang="zh-CN" sz="1800"/>
            </a:lvl7pPr>
            <a:lvl8pPr>
              <a:defRPr lang="zh-CN" sz="1800"/>
            </a:lvl8pPr>
            <a:lvl9pPr>
              <a:defRPr lang="zh-CN"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Shap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zh-CN" sz="2800"/>
            </a:lvl1pPr>
            <a:lvl2pPr>
              <a:defRPr lang="zh-CN" sz="2400"/>
            </a:lvl2pPr>
            <a:lvl3pPr>
              <a:defRPr lang="zh-CN" sz="2000"/>
            </a:lvl3pPr>
            <a:lvl4pPr>
              <a:defRPr lang="zh-CN" sz="1800"/>
            </a:lvl4pPr>
            <a:lvl5pPr>
              <a:defRPr lang="zh-CN" sz="1800"/>
            </a:lvl5pPr>
            <a:lvl6pPr>
              <a:defRPr lang="zh-CN" sz="1800"/>
            </a:lvl6pPr>
            <a:lvl7pPr>
              <a:defRPr lang="zh-CN" sz="1800"/>
            </a:lvl7pPr>
            <a:lvl8pPr>
              <a:defRPr lang="zh-CN" sz="1800"/>
            </a:lvl8pPr>
            <a:lvl9pPr>
              <a:defRPr lang="zh-CN"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8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5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86649-391E-4B5E-858B-DF3021189D8F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  <p:sp>
        <p:nvSpPr>
          <p:cNvPr id="6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FD117-0B2D-4E20-8EF7-FFFF948F18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333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关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latinLnBrk="0">
              <a:buNone/>
              <a:defRPr lang="zh-CN" sz="2400" b="0">
                <a:solidFill>
                  <a:schemeClr val="tx2"/>
                </a:solidFill>
              </a:defRPr>
            </a:lvl1pPr>
            <a:lvl2pPr marL="457200" indent="0">
              <a:buNone/>
              <a:defRPr lang="zh-CN" sz="2000" b="1"/>
            </a:lvl2pPr>
            <a:lvl3pPr marL="914400" indent="0">
              <a:buNone/>
              <a:defRPr lang="zh-CN" sz="1800" b="1"/>
            </a:lvl3pPr>
            <a:lvl4pPr marL="1371600" indent="0">
              <a:buNone/>
              <a:defRPr lang="zh-CN" sz="1600" b="1"/>
            </a:lvl4pPr>
            <a:lvl5pPr marL="1828800" indent="0">
              <a:buNone/>
              <a:defRPr lang="zh-CN" sz="1600" b="1"/>
            </a:lvl5pPr>
            <a:lvl6pPr marL="2286000" indent="0">
              <a:buNone/>
              <a:defRPr lang="zh-CN" sz="1600" b="1"/>
            </a:lvl6pPr>
            <a:lvl7pPr marL="2743200" indent="0">
              <a:buNone/>
              <a:defRPr lang="zh-CN" sz="1600" b="1"/>
            </a:lvl7pPr>
            <a:lvl8pPr marL="3200400" indent="0">
              <a:buNone/>
              <a:defRPr lang="zh-CN" sz="1600" b="1"/>
            </a:lvl8pPr>
            <a:lvl9pPr marL="3657600" indent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Shap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latinLnBrk="0">
              <a:defRPr lang="zh-CN" sz="2400"/>
            </a:lvl1pPr>
            <a:lvl2pPr>
              <a:defRPr lang="zh-CN" sz="2000"/>
            </a:lvl2pPr>
            <a:lvl3pPr>
              <a:defRPr lang="zh-CN" sz="1800"/>
            </a:lvl3pPr>
            <a:lvl4pPr>
              <a:defRPr lang="zh-CN" sz="1600"/>
            </a:lvl4pPr>
            <a:lvl5pPr>
              <a:defRPr lang="zh-CN" sz="1600"/>
            </a:lvl5pPr>
            <a:lvl6pPr>
              <a:defRPr lang="zh-CN" sz="1600"/>
            </a:lvl6pPr>
            <a:lvl7pPr>
              <a:defRPr lang="zh-CN" sz="1600"/>
            </a:lvl7pPr>
            <a:lvl8pPr>
              <a:defRPr lang="zh-CN" sz="1600"/>
            </a:lvl8pPr>
            <a:lvl9pPr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latinLnBrk="0">
              <a:buNone/>
              <a:defRPr lang="zh-CN" sz="2400" b="0">
                <a:solidFill>
                  <a:schemeClr val="tx2"/>
                </a:solidFill>
              </a:defRPr>
            </a:lvl1pPr>
            <a:lvl2pPr marL="457200" indent="0">
              <a:buNone/>
              <a:defRPr lang="zh-CN" sz="2000" b="1"/>
            </a:lvl2pPr>
            <a:lvl3pPr marL="914400" indent="0">
              <a:buNone/>
              <a:defRPr lang="zh-CN" sz="1800" b="1"/>
            </a:lvl3pPr>
            <a:lvl4pPr marL="1371600" indent="0">
              <a:buNone/>
              <a:defRPr lang="zh-CN" sz="1600" b="1"/>
            </a:lvl4pPr>
            <a:lvl5pPr marL="1828800" indent="0">
              <a:buNone/>
              <a:defRPr lang="zh-CN" sz="1600" b="1"/>
            </a:lvl5pPr>
            <a:lvl6pPr marL="2286000" indent="0">
              <a:buNone/>
              <a:defRPr lang="zh-CN" sz="1600" b="1"/>
            </a:lvl6pPr>
            <a:lvl7pPr marL="2743200" indent="0">
              <a:buNone/>
              <a:defRPr lang="zh-CN" sz="1600" b="1"/>
            </a:lvl7pPr>
            <a:lvl8pPr marL="3200400" indent="0">
              <a:buNone/>
              <a:defRPr lang="zh-CN" sz="1600" b="1"/>
            </a:lvl8pPr>
            <a:lvl9pPr marL="3657600" indent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Shap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 latinLnBrk="0">
              <a:defRPr lang="zh-CN" sz="2400"/>
            </a:lvl1pPr>
            <a:lvl2pPr>
              <a:defRPr lang="zh-CN" sz="2000"/>
            </a:lvl2pPr>
            <a:lvl3pPr>
              <a:defRPr lang="zh-CN" sz="1800"/>
            </a:lvl3pPr>
            <a:lvl4pPr>
              <a:defRPr lang="zh-CN" sz="1600"/>
            </a:lvl4pPr>
            <a:lvl5pPr>
              <a:defRPr lang="zh-CN" sz="1600"/>
            </a:lvl5pPr>
            <a:lvl6pPr>
              <a:defRPr lang="zh-CN" sz="1600"/>
            </a:lvl6pPr>
            <a:lvl7pPr>
              <a:defRPr lang="zh-CN" sz="1600"/>
            </a:lvl7pPr>
            <a:lvl8pPr>
              <a:defRPr lang="zh-CN" sz="1600"/>
            </a:lvl8pPr>
            <a:lvl9pPr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7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F29CF-B685-470A-8A76-715F82DCD844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  <p:sp>
        <p:nvSpPr>
          <p:cNvPr id="8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B2E4F4-5189-4756-948D-069EB20689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51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BC256-1F9C-41D2-B5CF-8381B40A268D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55D98C-95B2-49D2-97D6-5922AE7673F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012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615C0-9502-46DD-BA00-FF61D78AE5B8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  <p:sp>
        <p:nvSpPr>
          <p:cNvPr id="3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6D435B-D495-4FC8-8BB2-38A62C9DB29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396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idx="1"/>
          </p:nvPr>
        </p:nvSpPr>
        <p:spPr>
          <a:xfrm>
            <a:off x="3575050" y="1600201"/>
            <a:ext cx="5111750" cy="4525963"/>
          </a:xfrm>
        </p:spPr>
        <p:txBody>
          <a:bodyPr/>
          <a:lstStyle>
            <a:lvl1pPr latinLnBrk="0">
              <a:defRPr lang="zh-CN" sz="3200">
                <a:solidFill>
                  <a:schemeClr val="tx1"/>
                </a:solidFill>
              </a:defRPr>
            </a:lvl1pPr>
            <a:lvl2pPr>
              <a:defRPr lang="zh-CN" sz="2800"/>
            </a:lvl2pPr>
            <a:lvl3pPr>
              <a:defRPr lang="zh-CN" sz="2400"/>
            </a:lvl3pPr>
            <a:lvl4pPr>
              <a:defRPr lang="zh-CN" sz="2000"/>
            </a:lvl4pPr>
            <a:lvl5pPr>
              <a:defRPr lang="zh-CN" sz="2000"/>
            </a:lvl5pPr>
            <a:lvl6pPr>
              <a:defRPr lang="zh-CN" sz="2000"/>
            </a:lvl6pPr>
            <a:lvl7pPr>
              <a:defRPr lang="zh-CN" sz="2000"/>
            </a:lvl7pPr>
            <a:lvl8pPr>
              <a:defRPr lang="zh-CN" sz="2000"/>
            </a:lvl8pPr>
            <a:lvl9pPr>
              <a:defRPr lang="zh-CN"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Shape 3"/>
          <p:cNvSpPr>
            <a:spLocks noGrp="1"/>
          </p:cNvSpPr>
          <p:nvPr>
            <p:ph type="body" sz="half" idx="2"/>
          </p:nvPr>
        </p:nvSpPr>
        <p:spPr>
          <a:xfrm>
            <a:off x="457201" y="1600201"/>
            <a:ext cx="3008313" cy="4525963"/>
          </a:xfrm>
        </p:spPr>
        <p:txBody>
          <a:bodyPr/>
          <a:lstStyle>
            <a:lvl1pPr marL="0" indent="0" latinLnBrk="0">
              <a:buNone/>
              <a:defRPr lang="zh-CN" sz="1400"/>
            </a:lvl1pPr>
            <a:lvl2pPr marL="457200" indent="0">
              <a:buNone/>
              <a:defRPr lang="zh-CN" sz="1200"/>
            </a:lvl2pPr>
            <a:lvl3pPr marL="914400" indent="0">
              <a:buNone/>
              <a:defRPr lang="zh-CN" sz="1000"/>
            </a:lvl3pPr>
            <a:lvl4pPr marL="1371600" indent="0">
              <a:buNone/>
              <a:defRPr lang="zh-CN" sz="900"/>
            </a:lvl4pPr>
            <a:lvl5pPr marL="1828800" indent="0">
              <a:buNone/>
              <a:defRPr lang="zh-CN" sz="900"/>
            </a:lvl5pPr>
            <a:lvl6pPr marL="2286000" indent="0">
              <a:buNone/>
              <a:defRPr lang="zh-CN" sz="900"/>
            </a:lvl6pPr>
            <a:lvl7pPr marL="2743200" indent="0">
              <a:buNone/>
              <a:defRPr lang="zh-CN" sz="900"/>
            </a:lvl7pPr>
            <a:lvl8pPr marL="3200400" indent="0">
              <a:buNone/>
              <a:defRPr lang="zh-CN" sz="900"/>
            </a:lvl8pPr>
            <a:lvl9pPr marL="3657600" indent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5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8415B-C1F5-4015-8BCB-08E8A90131A9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  <p:sp>
        <p:nvSpPr>
          <p:cNvPr id="6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F07C08-411B-40C9-B073-9D5959377B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936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 latinLnBrk="0">
              <a:defRPr lang="zh-CN" sz="2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zh-CN" sz="3200"/>
            </a:lvl1pPr>
            <a:lvl2pPr marL="457200" indent="0">
              <a:buNone/>
              <a:defRPr lang="zh-CN" sz="2800"/>
            </a:lvl2pPr>
            <a:lvl3pPr marL="914400" indent="0">
              <a:buNone/>
              <a:defRPr lang="zh-CN" sz="2400"/>
            </a:lvl3pPr>
            <a:lvl4pPr marL="1371600" indent="0">
              <a:buNone/>
              <a:defRPr lang="zh-CN" sz="2000"/>
            </a:lvl4pPr>
            <a:lvl5pPr marL="1828800" indent="0">
              <a:buNone/>
              <a:defRPr lang="zh-CN" sz="2000"/>
            </a:lvl5pPr>
            <a:lvl6pPr marL="2286000" indent="0">
              <a:buNone/>
              <a:defRPr lang="zh-CN" sz="2000"/>
            </a:lvl6pPr>
            <a:lvl7pPr marL="2743200" indent="0">
              <a:buNone/>
              <a:defRPr lang="zh-CN" sz="2000"/>
            </a:lvl7pPr>
            <a:lvl8pPr marL="3200400" indent="0">
              <a:buNone/>
              <a:defRPr lang="zh-CN" sz="2000"/>
            </a:lvl8pPr>
            <a:lvl9pPr marL="3657600" indent="0">
              <a:buNone/>
              <a:defRPr lang="zh-CN"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noProof="0"/>
          </a:p>
        </p:txBody>
      </p:sp>
      <p:sp>
        <p:nvSpPr>
          <p:cNvPr id="4" name="Shap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zh-CN" sz="1400"/>
            </a:lvl1pPr>
            <a:lvl2pPr marL="457200" indent="0">
              <a:buNone/>
              <a:defRPr lang="zh-CN" sz="1200"/>
            </a:lvl2pPr>
            <a:lvl3pPr marL="914400" indent="0">
              <a:buNone/>
              <a:defRPr lang="zh-CN" sz="1000"/>
            </a:lvl3pPr>
            <a:lvl4pPr marL="1371600" indent="0">
              <a:buNone/>
              <a:defRPr lang="zh-CN" sz="900"/>
            </a:lvl4pPr>
            <a:lvl5pPr marL="1828800" indent="0">
              <a:buNone/>
              <a:defRPr lang="zh-CN" sz="900"/>
            </a:lvl5pPr>
            <a:lvl6pPr marL="2286000" indent="0">
              <a:buNone/>
              <a:defRPr lang="zh-CN" sz="900"/>
            </a:lvl6pPr>
            <a:lvl7pPr marL="2743200" indent="0">
              <a:buNone/>
              <a:defRPr lang="zh-CN" sz="900"/>
            </a:lvl7pPr>
            <a:lvl8pPr marL="3200400" indent="0">
              <a:buNone/>
              <a:defRPr lang="zh-CN" sz="900"/>
            </a:lvl8pPr>
            <a:lvl9pPr marL="3657600" indent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1230B-2EC6-4C5F-BD13-1E4958FE39ED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  <p:sp>
        <p:nvSpPr>
          <p:cNvPr id="6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C36970-4CDF-45C5-B64E-AF8853EC7F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122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18" Type="http://schemas.openxmlformats.org/officeDocument/2006/relationships/oleObject" Target="../embeddings/oleObject2.bin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9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13"/>
          <p:cNvGrpSpPr>
            <a:grpSpLocks/>
          </p:cNvGrpSpPr>
          <p:nvPr/>
        </p:nvGrpSpPr>
        <p:grpSpPr bwMode="auto">
          <a:xfrm>
            <a:off x="0" y="0"/>
            <a:ext cx="9144000" cy="1506538"/>
            <a:chOff x="0" y="0"/>
            <a:chExt cx="9144000" cy="1506538"/>
          </a:xfrm>
        </p:grpSpPr>
        <p:pic>
          <p:nvPicPr>
            <p:cNvPr id="5128" name="Rectangle 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9144000" cy="1419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/>
            <p:nvPr/>
          </p:nvSpPr>
          <p:spPr>
            <a:xfrm>
              <a:off x="0" y="0"/>
              <a:ext cx="9144000" cy="144780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49000">
                  <a:schemeClr val="accent1">
                    <a:tint val="20000"/>
                    <a:alpha val="0"/>
                  </a:schemeClr>
                </a:gs>
              </a:gsLst>
              <a:lin ang="0" scaled="1"/>
              <a:tileRect/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ea typeface="宋体" pitchFamily="2" charset="-122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0" y="142875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504950"/>
              <a:ext cx="9144000" cy="1588"/>
            </a:xfrm>
            <a:prstGeom prst="line">
              <a:avLst/>
            </a:prstGeom>
            <a:ln w="15875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latin typeface="Segoe Condensed"/>
              </a:defRPr>
            </a:lvl1pPr>
          </a:lstStyle>
          <a:p>
            <a:pPr>
              <a:defRPr/>
            </a:pPr>
            <a:fld id="{E7983097-B37F-4442-9455-8602F472D039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Segoe Condensed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Segoe Condensed"/>
              </a:defRPr>
            </a:lvl1pPr>
          </a:lstStyle>
          <a:p>
            <a:fld id="{B1A93298-6059-4515-8F7C-B7781A8F275A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13" name="Rectangle 1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12" r:id="rId2"/>
    <p:sldLayoutId id="2147483830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sz="4000" kern="12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Bookman Old Styl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Bookman Old Styl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Bookman Old Styl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Bookman Old Styl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400"/>
        </a:spcAft>
        <a:buFont typeface="Arial" panose="020B0604020202020204" pitchFamily="34" charset="0"/>
        <a:buChar char="•"/>
        <a:defRPr lang="zh-CN" sz="2800" kern="12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zh-CN" sz="2400" kern="12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zh-CN" sz="2000" kern="12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zh-CN" sz="2000" kern="12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zh-CN" sz="2000" kern="1200">
          <a:solidFill>
            <a:schemeClr val="tx1"/>
          </a:solidFill>
          <a:effectLst>
            <a:outerShdw blurRad="38100" dist="38100" dir="2700000" algn="tl">
              <a:srgbClr val="4F271C"/>
            </a:outerShdw>
          </a:effectLst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82"/>
          <p:cNvGraphicFramePr>
            <a:graphicFrameLocks noChangeAspect="1"/>
          </p:cNvGraphicFramePr>
          <p:nvPr/>
        </p:nvGraphicFramePr>
        <p:xfrm>
          <a:off x="304800" y="228600"/>
          <a:ext cx="8610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Image" r:id="rId15" imgW="12050794" imgH="2374603" progId="">
                  <p:embed/>
                </p:oleObj>
              </mc:Choice>
              <mc:Fallback>
                <p:oleObj name="Image" r:id="rId15" imgW="12050794" imgH="2374603" progId="">
                  <p:embed/>
                  <p:pic>
                    <p:nvPicPr>
                      <p:cNvPr id="0" name="Object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28600"/>
                        <a:ext cx="86106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2353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29" name="Group 80"/>
          <p:cNvGrpSpPr>
            <a:grpSpLocks/>
          </p:cNvGrpSpPr>
          <p:nvPr/>
        </p:nvGrpSpPr>
        <p:grpSpPr bwMode="auto">
          <a:xfrm>
            <a:off x="304800" y="3175"/>
            <a:ext cx="8686800" cy="1577975"/>
            <a:chOff x="192" y="2"/>
            <a:chExt cx="5472" cy="994"/>
          </a:xfrm>
        </p:grpSpPr>
        <p:pic>
          <p:nvPicPr>
            <p:cNvPr id="1034" name="Picture 78" descr="p11_a"/>
            <p:cNvPicPr>
              <a:picLocks noChangeAspect="1" noChangeArrowheads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176" y="2"/>
              <a:ext cx="1224" cy="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03" name="Rectangle 79"/>
            <p:cNvSpPr>
              <a:spLocks noChangeArrowheads="1"/>
            </p:cNvSpPr>
            <p:nvPr userDrawn="1"/>
          </p:nvSpPr>
          <p:spPr bwMode="gray">
            <a:xfrm>
              <a:off x="192" y="480"/>
              <a:ext cx="5472" cy="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+mn-lt"/>
                  <a:ea typeface="+mn-ea"/>
                </a:rPr>
                <a:t>                                                                                                                </a:t>
              </a:r>
              <a:r>
                <a:rPr lang="zh-CN" altLang="en-US" b="1" dirty="0">
                  <a:solidFill>
                    <a:srgbClr val="0070C0"/>
                  </a:solidFill>
                  <a:latin typeface="华文新魏" pitchFamily="2" charset="-122"/>
                  <a:ea typeface="华文新魏" pitchFamily="2" charset="-122"/>
                </a:rPr>
                <a:t>优秀图书推介会</a:t>
              </a:r>
            </a:p>
          </p:txBody>
        </p:sp>
      </p:grp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11313"/>
            <a:ext cx="8267700" cy="471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553200"/>
            <a:ext cx="838200" cy="2619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89D0B0D-048C-48D0-8A31-932C160EEA32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609600" y="269875"/>
            <a:ext cx="586740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293688" y="6553200"/>
            <a:ext cx="1905000" cy="2619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26BEDFE-8FA7-450A-969E-8E176CB40C16}" type="datetimeFigureOut">
              <a:rPr lang="zh-CN" altLang="en-US"/>
              <a:pPr>
                <a:defRPr/>
              </a:pPr>
              <a:t>2016/8/11</a:t>
            </a:fld>
            <a:endParaRPr lang="zh-CN" altLang="en-US"/>
          </a:p>
        </p:txBody>
      </p:sp>
      <p:graphicFrame>
        <p:nvGraphicFramePr>
          <p:cNvPr id="1027" name="Object 83"/>
          <p:cNvGraphicFramePr>
            <a:graphicFrameLocks noChangeAspect="1"/>
          </p:cNvGraphicFramePr>
          <p:nvPr/>
        </p:nvGraphicFramePr>
        <p:xfrm>
          <a:off x="381000" y="6477000"/>
          <a:ext cx="6877050" cy="6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Image" r:id="rId18" imgW="9168254" imgH="88545" progId="">
                  <p:embed/>
                </p:oleObj>
              </mc:Choice>
              <mc:Fallback>
                <p:oleObj name="Image" r:id="rId18" imgW="9168254" imgH="88545" progId="">
                  <p:embed/>
                  <p:pic>
                    <p:nvPicPr>
                      <p:cNvPr id="0" name="Object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6477000"/>
                        <a:ext cx="6877050" cy="6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2353D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19" r:id="rId2"/>
    <p:sldLayoutId id="2147483832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pn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14414" y="1142984"/>
            <a:ext cx="6929486" cy="204007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prstTxWarp prst="textArchDow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gradFill>
                  <a:gsLst>
                    <a:gs pos="22000">
                      <a:schemeClr val="accent2">
                        <a:tint val="70000"/>
                        <a:satMod val="245000"/>
                        <a:alpha val="99000"/>
                      </a:schemeClr>
                    </a:gs>
                    <a:gs pos="8000">
                      <a:srgbClr val="FF0000">
                        <a:alpha val="71000"/>
                      </a:srgbClr>
                    </a:gs>
                    <a:gs pos="92000">
                      <a:srgbClr val="FF6600"/>
                    </a:gs>
                    <a:gs pos="78000">
                      <a:srgbClr val="0070C0">
                        <a:alpha val="59000"/>
                      </a:srgbClr>
                    </a:gs>
                    <a:gs pos="29000">
                      <a:srgbClr val="FF8000"/>
                    </a:gs>
                    <a:gs pos="59000">
                      <a:srgbClr val="FFFF00"/>
                    </a:gs>
                  </a:gsLst>
                  <a:lin ang="4800000" scaled="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/>
                  </a:outerShdw>
                </a:effectLst>
                <a:latin typeface="+mn-ea"/>
                <a:ea typeface="+mn-ea"/>
              </a:rPr>
              <a:t>好书伴我成长</a:t>
            </a:r>
            <a:endParaRPr lang="en-US" altLang="zh-CN" sz="5400" b="1" dirty="0">
              <a:ln w="11430"/>
              <a:gradFill>
                <a:gsLst>
                  <a:gs pos="22000">
                    <a:schemeClr val="accent2">
                      <a:tint val="70000"/>
                      <a:satMod val="245000"/>
                      <a:alpha val="99000"/>
                    </a:schemeClr>
                  </a:gs>
                  <a:gs pos="8000">
                    <a:srgbClr val="FF0000">
                      <a:alpha val="71000"/>
                    </a:srgbClr>
                  </a:gs>
                  <a:gs pos="92000">
                    <a:srgbClr val="FF6600"/>
                  </a:gs>
                  <a:gs pos="78000">
                    <a:srgbClr val="0070C0">
                      <a:alpha val="59000"/>
                    </a:srgbClr>
                  </a:gs>
                  <a:gs pos="29000">
                    <a:srgbClr val="FF8000"/>
                  </a:gs>
                  <a:gs pos="59000">
                    <a:srgbClr val="FFFF00"/>
                  </a:gs>
                </a:gsLst>
                <a:lin ang="4800000" scaled="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63500" dir="2700000" algn="tl" rotWithShape="0">
                  <a:prstClr val="black"/>
                </a:outerShdw>
              </a:effectLst>
              <a:latin typeface="+mn-e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1430"/>
                <a:gradFill>
                  <a:gsLst>
                    <a:gs pos="22000">
                      <a:schemeClr val="accent2">
                        <a:tint val="70000"/>
                        <a:satMod val="245000"/>
                        <a:alpha val="99000"/>
                      </a:schemeClr>
                    </a:gs>
                    <a:gs pos="8000">
                      <a:srgbClr val="FF0000">
                        <a:alpha val="71000"/>
                      </a:srgbClr>
                    </a:gs>
                    <a:gs pos="92000">
                      <a:srgbClr val="FF6600"/>
                    </a:gs>
                    <a:gs pos="78000">
                      <a:srgbClr val="0070C0">
                        <a:alpha val="59000"/>
                      </a:srgbClr>
                    </a:gs>
                    <a:gs pos="29000">
                      <a:srgbClr val="FF8000"/>
                    </a:gs>
                    <a:gs pos="59000">
                      <a:srgbClr val="FFFF00"/>
                    </a:gs>
                  </a:gsLst>
                  <a:lin ang="4800000" scaled="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/>
                  </a:outerShdw>
                </a:effectLst>
                <a:latin typeface="+mn-ea"/>
                <a:ea typeface="+mn-ea"/>
              </a:rPr>
              <a:t>——</a:t>
            </a:r>
            <a:r>
              <a:rPr lang="zh-CN" altLang="en-US" sz="5400" b="1" dirty="0">
                <a:ln w="11430"/>
                <a:gradFill>
                  <a:gsLst>
                    <a:gs pos="22000">
                      <a:schemeClr val="accent2">
                        <a:tint val="70000"/>
                        <a:satMod val="245000"/>
                        <a:alpha val="99000"/>
                      </a:schemeClr>
                    </a:gs>
                    <a:gs pos="8000">
                      <a:srgbClr val="FF0000">
                        <a:alpha val="71000"/>
                      </a:srgbClr>
                    </a:gs>
                    <a:gs pos="92000">
                      <a:srgbClr val="FF6600"/>
                    </a:gs>
                    <a:gs pos="78000">
                      <a:srgbClr val="0070C0">
                        <a:alpha val="59000"/>
                      </a:srgbClr>
                    </a:gs>
                    <a:gs pos="29000">
                      <a:srgbClr val="FF8000"/>
                    </a:gs>
                    <a:gs pos="59000">
                      <a:srgbClr val="FFFF00"/>
                    </a:gs>
                  </a:gsLst>
                  <a:lin ang="4800000" scaled="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63500" dir="2700000" algn="tl" rotWithShape="0">
                    <a:prstClr val="black"/>
                  </a:outerShdw>
                </a:effectLst>
                <a:latin typeface="+mn-ea"/>
                <a:ea typeface="+mn-ea"/>
              </a:rPr>
              <a:t>优秀图书推介会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t="35300" r="18255" b="36350"/>
          <a:stretch/>
        </p:blipFill>
        <p:spPr>
          <a:xfrm>
            <a:off x="8503929" y="0"/>
            <a:ext cx="640071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928688" y="285750"/>
            <a:ext cx="3248025" cy="4873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活动过程</a:t>
            </a:r>
          </a:p>
        </p:txBody>
      </p:sp>
      <p:sp>
        <p:nvSpPr>
          <p:cNvPr id="6" name="心形 5"/>
          <p:cNvSpPr/>
          <p:nvPr/>
        </p:nvSpPr>
        <p:spPr>
          <a:xfrm>
            <a:off x="500034" y="357166"/>
            <a:ext cx="357190" cy="342896"/>
          </a:xfrm>
          <a:prstGeom prst="hear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  <a:ea typeface="宋体" pitchFamily="2" charset="-122"/>
            </a:endParaRPr>
          </a:p>
        </p:txBody>
      </p:sp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395288" y="1557338"/>
            <a:ext cx="84248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</a:rPr>
              <a:t>二、各俱乐部抽签决定演讲顺序，演讲同学代表本俱乐部向全班同学推荐书籍。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8313" y="2420938"/>
            <a:ext cx="8135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latin typeface="方正姚体" panose="02010601030101010101" pitchFamily="2" charset="-122"/>
                <a:ea typeface="方正姚体" panose="02010601030101010101" pitchFamily="2" charset="-122"/>
              </a:rPr>
              <a:t>设计设想：通过演讲者的演讲介绍，既向全班同学介绍了图书，激起其他同学的阅读兴趣，同时又锻炼了学生的口语表达能力。</a:t>
            </a:r>
            <a:endParaRPr lang="en-US" altLang="zh-CN" sz="200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9" name="图片 8" descr="CIMG8644_副本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163"/>
            <a:ext cx="3238500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CIMG8647_副本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349500"/>
            <a:ext cx="3132138" cy="229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CIMG8640_副本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619625"/>
            <a:ext cx="284480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CIMG8650_副本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349500"/>
            <a:ext cx="2916238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李佳静_副本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186113"/>
            <a:ext cx="5040313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t="35300" r="18255" b="36350"/>
          <a:stretch/>
        </p:blipFill>
        <p:spPr>
          <a:xfrm>
            <a:off x="7476232" y="5229200"/>
            <a:ext cx="1472817" cy="1325536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7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928688" y="285750"/>
            <a:ext cx="3248025" cy="4873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活动过程</a:t>
            </a:r>
          </a:p>
        </p:txBody>
      </p:sp>
      <p:sp>
        <p:nvSpPr>
          <p:cNvPr id="5" name="心形 4"/>
          <p:cNvSpPr/>
          <p:nvPr/>
        </p:nvSpPr>
        <p:spPr>
          <a:xfrm>
            <a:off x="500034" y="357166"/>
            <a:ext cx="357190" cy="342896"/>
          </a:xfrm>
          <a:prstGeom prst="hear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  <a:ea typeface="宋体" pitchFamily="2" charset="-122"/>
            </a:endParaRPr>
          </a:p>
        </p:txBody>
      </p:sp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395288" y="1557338"/>
            <a:ext cx="84248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</a:rPr>
              <a:t>三、每名代表演讲后，我都依据演讲介绍的内容提出问题，在交流中提问，学生在交流中回答。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8313" y="2420938"/>
            <a:ext cx="8135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latin typeface="方正姚体" panose="02010601030101010101" pitchFamily="2" charset="-122"/>
                <a:ea typeface="方正姚体" panose="02010601030101010101" pitchFamily="2" charset="-122"/>
              </a:rPr>
              <a:t>设计设想：此环节可以有效的检验学生对书中内容的理解程度，同时也锻炼了她们随机应变的能力。</a:t>
            </a:r>
            <a:endParaRPr lang="en-US" altLang="zh-CN" sz="200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8" name="图片 7" descr="CIMG8676_副本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141663"/>
            <a:ext cx="417512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CIMG8680_副本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35488"/>
            <a:ext cx="3095625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标注 10"/>
          <p:cNvSpPr/>
          <p:nvPr/>
        </p:nvSpPr>
        <p:spPr>
          <a:xfrm>
            <a:off x="4932363" y="3141663"/>
            <a:ext cx="4032250" cy="3024187"/>
          </a:xfrm>
          <a:prstGeom prst="wedgeRoundRectCallout">
            <a:avLst>
              <a:gd name="adj1" fmla="val -69374"/>
              <a:gd name="adj2" fmla="val 1840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zh-CN" altLang="en-US">
                <a:solidFill>
                  <a:srgbClr val="000000"/>
                </a:solidFill>
                <a:ea typeface="宋体" pitchFamily="2" charset="-122"/>
              </a:rPr>
              <a:t>“</a:t>
            </a:r>
            <a:r>
              <a:rPr lang="zh-CN" altLang="en-US" sz="2000">
                <a:solidFill>
                  <a:srgbClr val="B500B5"/>
                </a:solidFill>
                <a:ea typeface="宋体" pitchFamily="2" charset="-122"/>
              </a:rPr>
              <a:t>这本书忧伤的笔调，</a:t>
            </a:r>
            <a:r>
              <a:rPr lang="zh-CN" altLang="zh-CN" sz="2000">
                <a:solidFill>
                  <a:srgbClr val="B500B5"/>
                </a:solidFill>
                <a:ea typeface="宋体" pitchFamily="2" charset="-122"/>
              </a:rPr>
              <a:t>总让我掉眼泪。但是所讽刺的事实，却总让我陷入深思。我一直在幻想，我遨游在小王子的星球上，与那一朵他深爱的玫瑰一起生活该多好，多么和睦呀。微笑就总是会不经意间，挂上我的嘴角。”</a:t>
            </a:r>
            <a:r>
              <a:rPr lang="zh-CN" altLang="en-US" sz="2000">
                <a:solidFill>
                  <a:srgbClr val="B500B5"/>
                </a:solidFill>
                <a:ea typeface="宋体" pitchFamily="2" charset="-122"/>
              </a:rPr>
              <a:t> 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t="35300" r="18255" b="36350"/>
          <a:stretch/>
        </p:blipFill>
        <p:spPr>
          <a:xfrm>
            <a:off x="7656513" y="5532464"/>
            <a:ext cx="1472817" cy="1325536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/>
          <p:cNvGrpSpPr/>
          <p:nvPr/>
        </p:nvGrpSpPr>
        <p:grpSpPr>
          <a:xfrm>
            <a:off x="2666501" y="3103611"/>
            <a:ext cx="1552870" cy="1552870"/>
            <a:chOff x="4491587" y="2586427"/>
            <a:chExt cx="1735787" cy="1735787"/>
          </a:xfrm>
          <a:scene3d>
            <a:camera prst="perspectiveContrastingRightFacing"/>
            <a:lightRig rig="threePt" dir="t"/>
          </a:scene3d>
        </p:grpSpPr>
        <p:grpSp>
          <p:nvGrpSpPr>
            <p:cNvPr id="3" name="组合 25"/>
            <p:cNvGrpSpPr/>
            <p:nvPr/>
          </p:nvGrpSpPr>
          <p:grpSpPr>
            <a:xfrm flipH="1">
              <a:off x="4491587" y="2586427"/>
              <a:ext cx="1735787" cy="1735787"/>
              <a:chOff x="1187624" y="4077072"/>
              <a:chExt cx="1728192" cy="172819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泪滴形 38"/>
              <p:cNvSpPr/>
              <p:nvPr/>
            </p:nvSpPr>
            <p:spPr>
              <a:xfrm>
                <a:off x="1187624" y="4077072"/>
                <a:ext cx="1728192" cy="1728192"/>
              </a:xfrm>
              <a:prstGeom prst="teardrop">
                <a:avLst/>
              </a:prstGeom>
              <a:solidFill>
                <a:srgbClr val="92D050"/>
              </a:solidFill>
              <a:ln>
                <a:noFill/>
              </a:ln>
              <a:sp3d extrusionH="3238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椭圆​​ 7"/>
              <p:cNvSpPr/>
              <p:nvPr/>
            </p:nvSpPr>
            <p:spPr>
              <a:xfrm>
                <a:off x="1369741" y="4577646"/>
                <a:ext cx="1045501" cy="104550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p3d extrusionH="3238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1" name="矩形​​ 46"/>
            <p:cNvSpPr>
              <a:spLocks noChangeArrowheads="1"/>
            </p:cNvSpPr>
            <p:nvPr/>
          </p:nvSpPr>
          <p:spPr bwMode="auto">
            <a:xfrm>
              <a:off x="4930145" y="3340023"/>
              <a:ext cx="1123832" cy="653657"/>
            </a:xfrm>
            <a:prstGeom prst="rect">
              <a:avLst/>
            </a:prstGeom>
            <a:noFill/>
            <a:ln>
              <a:noFill/>
            </a:ln>
            <a:sp3d extrusionH="323850"/>
            <a:extLst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综合印象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20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分</a:t>
              </a:r>
            </a:p>
          </p:txBody>
        </p:sp>
      </p:grpSp>
      <p:sp>
        <p:nvSpPr>
          <p:cNvPr id="4" name="矩形​​ 3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5949280"/>
            <a:ext cx="89644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设计设想：此环节的设置是为了更好的激发学生读书与参与的热情，激励学生继续阅读与分享。</a:t>
            </a:r>
          </a:p>
        </p:txBody>
      </p:sp>
      <p:sp>
        <p:nvSpPr>
          <p:cNvPr id="8" name="椭圆 7"/>
          <p:cNvSpPr/>
          <p:nvPr/>
        </p:nvSpPr>
        <p:spPr>
          <a:xfrm rot="10800000">
            <a:off x="539552" y="5301208"/>
            <a:ext cx="3553859" cy="50365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8000">
                <a:srgbClr val="535353">
                  <a:alpha val="52000"/>
                </a:srgb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5" name="组合 43"/>
          <p:cNvGrpSpPr/>
          <p:nvPr/>
        </p:nvGrpSpPr>
        <p:grpSpPr>
          <a:xfrm>
            <a:off x="2560708" y="1778509"/>
            <a:ext cx="1328380" cy="1328380"/>
            <a:chOff x="4483080" y="926049"/>
            <a:chExt cx="1574757" cy="1574757"/>
          </a:xfrm>
          <a:scene3d>
            <a:camera prst="perspectiveContrastingRightFacing"/>
            <a:lightRig rig="threePt" dir="t"/>
          </a:scene3d>
        </p:grpSpPr>
        <p:grpSp>
          <p:nvGrpSpPr>
            <p:cNvPr id="6" name="组合 27"/>
            <p:cNvGrpSpPr/>
            <p:nvPr/>
          </p:nvGrpSpPr>
          <p:grpSpPr>
            <a:xfrm rot="16200000" flipH="1">
              <a:off x="4483080" y="926049"/>
              <a:ext cx="1574757" cy="1574757"/>
              <a:chOff x="1187624" y="4077072"/>
              <a:chExt cx="1728192" cy="172819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泪滴形 36"/>
              <p:cNvSpPr/>
              <p:nvPr/>
            </p:nvSpPr>
            <p:spPr>
              <a:xfrm>
                <a:off x="1187624" y="4077072"/>
                <a:ext cx="1728192" cy="1728192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sp3d extrusionH="3238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8" name="椭圆​​ 13"/>
              <p:cNvSpPr/>
              <p:nvPr/>
            </p:nvSpPr>
            <p:spPr>
              <a:xfrm>
                <a:off x="1369740" y="4567120"/>
                <a:ext cx="1056027" cy="1056027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p3d extrusionH="3238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9" name="矩形​​ 44"/>
            <p:cNvSpPr>
              <a:spLocks noChangeArrowheads="1"/>
            </p:cNvSpPr>
            <p:nvPr/>
          </p:nvSpPr>
          <p:spPr bwMode="auto">
            <a:xfrm>
              <a:off x="4808812" y="1288973"/>
              <a:ext cx="1191877" cy="693234"/>
            </a:xfrm>
            <a:prstGeom prst="rect">
              <a:avLst/>
            </a:prstGeom>
            <a:noFill/>
            <a:ln>
              <a:noFill/>
            </a:ln>
            <a:sp3d extrusionH="323850"/>
            <a:extLst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演讲内容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30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分</a:t>
              </a:r>
            </a:p>
          </p:txBody>
        </p:sp>
      </p:grpSp>
      <p:grpSp>
        <p:nvGrpSpPr>
          <p:cNvPr id="10" name="组合 45"/>
          <p:cNvGrpSpPr/>
          <p:nvPr/>
        </p:nvGrpSpPr>
        <p:grpSpPr>
          <a:xfrm rot="21540000">
            <a:off x="1133057" y="3374434"/>
            <a:ext cx="2016291" cy="2016291"/>
            <a:chOff x="2877135" y="2586428"/>
            <a:chExt cx="1520552" cy="1520552"/>
          </a:xfrm>
          <a:scene3d>
            <a:camera prst="perspectiveContrastingRightFacing"/>
            <a:lightRig rig="threePt" dir="t"/>
          </a:scene3d>
        </p:grpSpPr>
        <p:grpSp>
          <p:nvGrpSpPr>
            <p:cNvPr id="11" name="组合 24"/>
            <p:cNvGrpSpPr/>
            <p:nvPr/>
          </p:nvGrpSpPr>
          <p:grpSpPr>
            <a:xfrm>
              <a:off x="2877135" y="2586428"/>
              <a:ext cx="1520552" cy="1520552"/>
              <a:chOff x="1187624" y="4077072"/>
              <a:chExt cx="1728192" cy="172819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泪滴形 40"/>
              <p:cNvSpPr/>
              <p:nvPr/>
            </p:nvSpPr>
            <p:spPr>
              <a:xfrm>
                <a:off x="1187624" y="4077072"/>
                <a:ext cx="1728192" cy="1728192"/>
              </a:xfrm>
              <a:prstGeom prst="teardrop">
                <a:avLst/>
              </a:prstGeom>
              <a:solidFill>
                <a:srgbClr val="00B0F0"/>
              </a:solidFill>
              <a:ln>
                <a:noFill/>
              </a:ln>
              <a:sp3d extrusionH="3238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2" name="椭圆​​ 3"/>
              <p:cNvSpPr/>
              <p:nvPr/>
            </p:nvSpPr>
            <p:spPr>
              <a:xfrm>
                <a:off x="1369740" y="4495805"/>
                <a:ext cx="1127342" cy="112734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p3d extrusionH="3238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0" name="矩形​​ 45"/>
            <p:cNvSpPr>
              <a:spLocks noChangeArrowheads="1"/>
            </p:cNvSpPr>
            <p:nvPr/>
          </p:nvSpPr>
          <p:spPr bwMode="auto">
            <a:xfrm>
              <a:off x="3177794" y="3233824"/>
              <a:ext cx="758208" cy="440998"/>
            </a:xfrm>
            <a:prstGeom prst="rect">
              <a:avLst/>
            </a:prstGeom>
            <a:noFill/>
            <a:ln>
              <a:noFill/>
            </a:ln>
            <a:sp3d extrusionH="323850"/>
            <a:extLst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形象风度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20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分</a:t>
              </a:r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689725" y="1714500"/>
            <a:ext cx="2454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要求演讲内容紧扣推荐书籍主题，主题鲜明深刻，格调积极向上，语言自然流畅，富有真情实感。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42"/>
          <p:cNvGrpSpPr/>
          <p:nvPr/>
        </p:nvGrpSpPr>
        <p:grpSpPr>
          <a:xfrm>
            <a:off x="1094957" y="1531752"/>
            <a:ext cx="1863767" cy="1863767"/>
            <a:chOff x="3013973" y="1171498"/>
            <a:chExt cx="1358900" cy="1358900"/>
          </a:xfrm>
          <a:scene3d>
            <a:camera prst="perspectiveContrastingRightFacing" fov="3900000">
              <a:rot lat="324354" lon="18945005" rev="210641"/>
            </a:camera>
            <a:lightRig rig="threePt" dir="t"/>
          </a:scene3d>
        </p:grpSpPr>
        <p:sp>
          <p:nvSpPr>
            <p:cNvPr id="27" name="泪滴形 26"/>
            <p:cNvSpPr/>
            <p:nvPr/>
          </p:nvSpPr>
          <p:spPr>
            <a:xfrm rot="10800000" flipH="1">
              <a:off x="3013973" y="1171498"/>
              <a:ext cx="1358900" cy="1358900"/>
            </a:xfrm>
            <a:prstGeom prst="teardrop">
              <a:avLst/>
            </a:prstGeom>
            <a:solidFill>
              <a:srgbClr val="92D050"/>
            </a:solidFill>
            <a:ln>
              <a:noFill/>
            </a:ln>
            <a:sp3d extrusionH="3238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椭圆​​ 10"/>
            <p:cNvSpPr/>
            <p:nvPr/>
          </p:nvSpPr>
          <p:spPr>
            <a:xfrm rot="10800000" flipH="1">
              <a:off x="3156848" y="1314373"/>
              <a:ext cx="812800" cy="8128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sp3d extrusionH="3238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矩形​​ 43"/>
            <p:cNvSpPr>
              <a:spLocks noChangeArrowheads="1"/>
            </p:cNvSpPr>
            <p:nvPr/>
          </p:nvSpPr>
          <p:spPr bwMode="auto">
            <a:xfrm>
              <a:off x="3227772" y="1495348"/>
              <a:ext cx="658253" cy="381487"/>
            </a:xfrm>
            <a:prstGeom prst="rect">
              <a:avLst/>
            </a:prstGeom>
            <a:noFill/>
            <a:ln>
              <a:noFill/>
            </a:ln>
            <a:sp3d extrusionH="323850"/>
            <a:extLst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语言表达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30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分</a:t>
              </a:r>
            </a:p>
          </p:txBody>
        </p:sp>
      </p:grpSp>
      <p:sp>
        <p:nvSpPr>
          <p:cNvPr id="47" name="任意多边形 46"/>
          <p:cNvSpPr/>
          <p:nvPr/>
        </p:nvSpPr>
        <p:spPr>
          <a:xfrm>
            <a:off x="3649663" y="1917700"/>
            <a:ext cx="2374900" cy="250825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 flipV="1">
            <a:off x="3646488" y="4551363"/>
            <a:ext cx="2374900" cy="250825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6689725" y="4676775"/>
            <a:ext cx="2203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根据演讲选手的思想、临场表现做出综合素质评价。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5646738" y="2693988"/>
            <a:ext cx="21653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要求脱稿演讲，声音洪亮，口吃清晰，普通话标准，语速适当，表达流畅，反应机制。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5646738" y="3643313"/>
            <a:ext cx="22383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要求衣着整洁，仪态端庄大方，举止自然、得体，体现朝气蓬勃的精神风貌，上下场致意、答谢。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2439988" y="2817813"/>
            <a:ext cx="2808287" cy="263525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  <a:gd name="connsiteX0" fmla="*/ 0 w 3262106"/>
              <a:gd name="connsiteY0" fmla="*/ 526845 h 526845"/>
              <a:gd name="connsiteX1" fmla="*/ 373626 w 3262106"/>
              <a:gd name="connsiteY1" fmla="*/ 25400 h 526845"/>
              <a:gd name="connsiteX2" fmla="*/ 3262106 w 3262106"/>
              <a:gd name="connsiteY2" fmla="*/ 0 h 52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62106" h="526845">
                <a:moveTo>
                  <a:pt x="0" y="526845"/>
                </a:moveTo>
                <a:lnTo>
                  <a:pt x="373626" y="25400"/>
                </a:lnTo>
                <a:lnTo>
                  <a:pt x="3262106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flipV="1">
            <a:off x="2471738" y="3646488"/>
            <a:ext cx="2806700" cy="263525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  <a:gd name="connsiteX0" fmla="*/ 0 w 3262106"/>
              <a:gd name="connsiteY0" fmla="*/ 526845 h 526845"/>
              <a:gd name="connsiteX1" fmla="*/ 373626 w 3262106"/>
              <a:gd name="connsiteY1" fmla="*/ 25400 h 526845"/>
              <a:gd name="connsiteX2" fmla="*/ 3262106 w 3262106"/>
              <a:gd name="connsiteY2" fmla="*/ 0 h 52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62106" h="526845">
                <a:moveTo>
                  <a:pt x="0" y="526845"/>
                </a:moveTo>
                <a:lnTo>
                  <a:pt x="373626" y="25400"/>
                </a:lnTo>
                <a:lnTo>
                  <a:pt x="3262106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标题 1"/>
          <p:cNvSpPr>
            <a:spLocks noGrp="1"/>
          </p:cNvSpPr>
          <p:nvPr>
            <p:ph type="title"/>
          </p:nvPr>
        </p:nvSpPr>
        <p:spPr>
          <a:xfrm>
            <a:off x="928688" y="285750"/>
            <a:ext cx="3248025" cy="4873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活动过程</a:t>
            </a:r>
          </a:p>
        </p:txBody>
      </p:sp>
      <p:sp>
        <p:nvSpPr>
          <p:cNvPr id="104" name="心形 103"/>
          <p:cNvSpPr/>
          <p:nvPr/>
        </p:nvSpPr>
        <p:spPr>
          <a:xfrm>
            <a:off x="500034" y="357166"/>
            <a:ext cx="357190" cy="342896"/>
          </a:xfrm>
          <a:prstGeom prst="hear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  <a:ea typeface="宋体" pitchFamily="2" charset="-122"/>
            </a:endParaRPr>
          </a:p>
        </p:txBody>
      </p:sp>
      <p:sp>
        <p:nvSpPr>
          <p:cNvPr id="19479" name="TextBox 34"/>
          <p:cNvSpPr txBox="1">
            <a:spLocks noChangeArrowheads="1"/>
          </p:cNvSpPr>
          <p:nvPr/>
        </p:nvSpPr>
        <p:spPr bwMode="auto">
          <a:xfrm>
            <a:off x="250825" y="1052513"/>
            <a:ext cx="8713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latin typeface="隶书" panose="02010509060101010101" pitchFamily="49" charset="-122"/>
                <a:ea typeface="隶书" panose="02010509060101010101" pitchFamily="49" charset="-122"/>
              </a:rPr>
              <a:t>四、各俱乐部依据演讲同学表现及演讲者对老师的提问回答情况打分。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9" grpId="0"/>
      <p:bldP spid="50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IMG8661_副本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133600"/>
            <a:ext cx="4392612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928688" y="285750"/>
            <a:ext cx="3248025" cy="4873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活动过程</a:t>
            </a:r>
          </a:p>
        </p:txBody>
      </p:sp>
      <p:sp>
        <p:nvSpPr>
          <p:cNvPr id="5" name="心形 4"/>
          <p:cNvSpPr/>
          <p:nvPr/>
        </p:nvSpPr>
        <p:spPr>
          <a:xfrm>
            <a:off x="500034" y="357166"/>
            <a:ext cx="357190" cy="342896"/>
          </a:xfrm>
          <a:prstGeom prst="hear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  <a:ea typeface="宋体" pitchFamily="2" charset="-122"/>
            </a:endParaRPr>
          </a:p>
        </p:txBody>
      </p:sp>
      <p:pic>
        <p:nvPicPr>
          <p:cNvPr id="20487" name="图片 5" descr="200898163051965_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6021388"/>
            <a:ext cx="173831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4561a458-5259-4693-ba38-6f0282e771c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349500"/>
            <a:ext cx="3455987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9" name="TextBox 7"/>
          <p:cNvSpPr txBox="1">
            <a:spLocks noChangeArrowheads="1"/>
          </p:cNvSpPr>
          <p:nvPr/>
        </p:nvSpPr>
        <p:spPr bwMode="auto">
          <a:xfrm>
            <a:off x="395288" y="1557338"/>
            <a:ext cx="84248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</a:rPr>
              <a:t>五、各俱乐部演讲结束后，我也向学生们推荐书籍。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t="35300" r="18255" b="36350"/>
          <a:stretch/>
        </p:blipFill>
        <p:spPr>
          <a:xfrm>
            <a:off x="0" y="5026845"/>
            <a:ext cx="1472817" cy="1325536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75 -4.44444E-6 L -0.32275 -4.44444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928688" y="285750"/>
            <a:ext cx="3248025" cy="4873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活动过程</a:t>
            </a:r>
          </a:p>
        </p:txBody>
      </p:sp>
      <p:sp>
        <p:nvSpPr>
          <p:cNvPr id="5" name="心形 4"/>
          <p:cNvSpPr/>
          <p:nvPr/>
        </p:nvSpPr>
        <p:spPr>
          <a:xfrm>
            <a:off x="500034" y="357166"/>
            <a:ext cx="357190" cy="342896"/>
          </a:xfrm>
          <a:prstGeom prst="hear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  <a:ea typeface="宋体" pitchFamily="2" charset="-122"/>
            </a:endParaRPr>
          </a:p>
        </p:txBody>
      </p:sp>
      <p:pic>
        <p:nvPicPr>
          <p:cNvPr id="7" name="图片 6" descr="cdbf6c81800a19d80cc64a3b32fa828ba71e46c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675"/>
            <a:ext cx="4008438" cy="338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t0163eda8832db94af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989138"/>
            <a:ext cx="228600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135042n134ce553h8henh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1773238"/>
            <a:ext cx="270510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mza_1709052533436371064.170x170-75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437063"/>
            <a:ext cx="126682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20120907120636447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508500"/>
            <a:ext cx="164782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5288" y="2420938"/>
            <a:ext cx="799306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B500B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我引用温家宝总理在世界读书日与广大读者交流时说过的话，结束本节课。“书籍本身不能改变世界，但人通过读书可以改变自己，而人又是可以改变世界的。”建议同学们养成每天读书的好习惯。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500563" y="2781300"/>
            <a:ext cx="4498975" cy="2705100"/>
            <a:chOff x="299" y="960"/>
            <a:chExt cx="5236" cy="2792"/>
          </a:xfrm>
        </p:grpSpPr>
        <p:sp>
          <p:nvSpPr>
            <p:cNvPr id="22539" name="Freeform 4"/>
            <p:cNvSpPr>
              <a:spLocks/>
            </p:cNvSpPr>
            <p:nvPr/>
          </p:nvSpPr>
          <p:spPr bwMode="gray">
            <a:xfrm>
              <a:off x="5089" y="960"/>
              <a:ext cx="441" cy="705"/>
            </a:xfrm>
            <a:custGeom>
              <a:avLst/>
              <a:gdLst>
                <a:gd name="T0" fmla="*/ 5432 w 308"/>
                <a:gd name="T1" fmla="*/ 4856 h 444"/>
                <a:gd name="T2" fmla="*/ 0 w 308"/>
                <a:gd name="T3" fmla="*/ 17938 h 444"/>
                <a:gd name="T4" fmla="*/ 0 w 308"/>
                <a:gd name="T5" fmla="*/ 11558 h 444"/>
                <a:gd name="T6" fmla="*/ 5432 w 308"/>
                <a:gd name="T7" fmla="*/ 0 h 444"/>
                <a:gd name="T8" fmla="*/ 5432 w 308"/>
                <a:gd name="T9" fmla="*/ 4856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8"/>
                <a:gd name="T16" fmla="*/ 0 h 444"/>
                <a:gd name="T17" fmla="*/ 308 w 308"/>
                <a:gd name="T18" fmla="*/ 444 h 4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00281D"/>
                </a:gs>
                <a:gs pos="50000">
                  <a:srgbClr val="00563F"/>
                </a:gs>
                <a:gs pos="100000">
                  <a:srgbClr val="00281D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40" name="Freeform 5"/>
            <p:cNvSpPr>
              <a:spLocks/>
            </p:cNvSpPr>
            <p:nvPr/>
          </p:nvSpPr>
          <p:spPr bwMode="gray">
            <a:xfrm>
              <a:off x="2976" y="960"/>
              <a:ext cx="2559" cy="451"/>
            </a:xfrm>
            <a:custGeom>
              <a:avLst/>
              <a:gdLst>
                <a:gd name="T0" fmla="*/ 26262 w 1786"/>
                <a:gd name="T1" fmla="*/ 11485 h 284"/>
                <a:gd name="T2" fmla="*/ 0 w 1786"/>
                <a:gd name="T3" fmla="*/ 11485 h 284"/>
                <a:gd name="T4" fmla="*/ 7925 w 1786"/>
                <a:gd name="T5" fmla="*/ 0 h 284"/>
                <a:gd name="T6" fmla="*/ 31727 w 1786"/>
                <a:gd name="T7" fmla="*/ 0 h 284"/>
                <a:gd name="T8" fmla="*/ 26262 w 1786"/>
                <a:gd name="T9" fmla="*/ 11485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6"/>
                <a:gd name="T16" fmla="*/ 0 h 284"/>
                <a:gd name="T17" fmla="*/ 1786 w 1786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rgbClr val="00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41" name="Freeform 6"/>
            <p:cNvSpPr>
              <a:spLocks/>
            </p:cNvSpPr>
            <p:nvPr/>
          </p:nvSpPr>
          <p:spPr bwMode="gray">
            <a:xfrm>
              <a:off x="4645" y="1660"/>
              <a:ext cx="441" cy="701"/>
            </a:xfrm>
            <a:custGeom>
              <a:avLst/>
              <a:gdLst>
                <a:gd name="T0" fmla="*/ 5432 w 308"/>
                <a:gd name="T1" fmla="*/ 4791 h 442"/>
                <a:gd name="T2" fmla="*/ 0 w 308"/>
                <a:gd name="T3" fmla="*/ 17706 h 442"/>
                <a:gd name="T4" fmla="*/ 0 w 308"/>
                <a:gd name="T5" fmla="*/ 11457 h 442"/>
                <a:gd name="T6" fmla="*/ 5432 w 308"/>
                <a:gd name="T7" fmla="*/ 0 h 442"/>
                <a:gd name="T8" fmla="*/ 5432 w 308"/>
                <a:gd name="T9" fmla="*/ 4791 h 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8"/>
                <a:gd name="T16" fmla="*/ 0 h 442"/>
                <a:gd name="T17" fmla="*/ 308 w 308"/>
                <a:gd name="T18" fmla="*/ 442 h 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230744"/>
                </a:gs>
                <a:gs pos="50000">
                  <a:srgbClr val="4B1092"/>
                </a:gs>
                <a:gs pos="100000">
                  <a:srgbClr val="23074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42" name="Freeform 7"/>
            <p:cNvSpPr>
              <a:spLocks/>
            </p:cNvSpPr>
            <p:nvPr/>
          </p:nvSpPr>
          <p:spPr bwMode="gray">
            <a:xfrm>
              <a:off x="2340" y="1660"/>
              <a:ext cx="2751" cy="450"/>
            </a:xfrm>
            <a:custGeom>
              <a:avLst/>
              <a:gdLst>
                <a:gd name="T0" fmla="*/ 28640 w 1920"/>
                <a:gd name="T1" fmla="*/ 11283 h 284"/>
                <a:gd name="T2" fmla="*/ 0 w 1920"/>
                <a:gd name="T3" fmla="*/ 11283 h 284"/>
                <a:gd name="T4" fmla="*/ 7925 w 1920"/>
                <a:gd name="T5" fmla="*/ 0 h 284"/>
                <a:gd name="T6" fmla="*/ 34110 w 1920"/>
                <a:gd name="T7" fmla="*/ 0 h 284"/>
                <a:gd name="T8" fmla="*/ 28640 w 1920"/>
                <a:gd name="T9" fmla="*/ 11283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0"/>
                <a:gd name="T16" fmla="*/ 0 h 284"/>
                <a:gd name="T17" fmla="*/ 1920 w 192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rgbClr val="A7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43" name="Freeform 8"/>
            <p:cNvSpPr>
              <a:spLocks/>
            </p:cNvSpPr>
            <p:nvPr/>
          </p:nvSpPr>
          <p:spPr bwMode="gray">
            <a:xfrm>
              <a:off x="4200" y="2353"/>
              <a:ext cx="439" cy="704"/>
            </a:xfrm>
            <a:custGeom>
              <a:avLst/>
              <a:gdLst>
                <a:gd name="T0" fmla="*/ 5495 w 306"/>
                <a:gd name="T1" fmla="*/ 4860 h 444"/>
                <a:gd name="T2" fmla="*/ 0 w 306"/>
                <a:gd name="T3" fmla="*/ 17735 h 444"/>
                <a:gd name="T4" fmla="*/ 0 w 306"/>
                <a:gd name="T5" fmla="*/ 11402 h 444"/>
                <a:gd name="T6" fmla="*/ 5495 w 306"/>
                <a:gd name="T7" fmla="*/ 0 h 444"/>
                <a:gd name="T8" fmla="*/ 5495 w 306"/>
                <a:gd name="T9" fmla="*/ 4860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6"/>
                <a:gd name="T16" fmla="*/ 0 h 444"/>
                <a:gd name="T17" fmla="*/ 306 w 306"/>
                <a:gd name="T18" fmla="*/ 444 h 4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rgbClr val="431805"/>
                </a:gs>
                <a:gs pos="50000">
                  <a:srgbClr val="90330A"/>
                </a:gs>
                <a:gs pos="100000">
                  <a:srgbClr val="431805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44" name="Freeform 9"/>
            <p:cNvSpPr>
              <a:spLocks/>
            </p:cNvSpPr>
            <p:nvPr/>
          </p:nvSpPr>
          <p:spPr bwMode="gray">
            <a:xfrm>
              <a:off x="3758" y="3047"/>
              <a:ext cx="442" cy="705"/>
            </a:xfrm>
            <a:custGeom>
              <a:avLst/>
              <a:gdLst>
                <a:gd name="T0" fmla="*/ 5538 w 308"/>
                <a:gd name="T1" fmla="*/ 4932 h 444"/>
                <a:gd name="T2" fmla="*/ 0 w 308"/>
                <a:gd name="T3" fmla="*/ 17938 h 444"/>
                <a:gd name="T4" fmla="*/ 0 w 308"/>
                <a:gd name="T5" fmla="*/ 11558 h 444"/>
                <a:gd name="T6" fmla="*/ 5538 w 308"/>
                <a:gd name="T7" fmla="*/ 0 h 444"/>
                <a:gd name="T8" fmla="*/ 5538 w 308"/>
                <a:gd name="T9" fmla="*/ 4932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8"/>
                <a:gd name="T16" fmla="*/ 0 h 444"/>
                <a:gd name="T17" fmla="*/ 308 w 308"/>
                <a:gd name="T18" fmla="*/ 444 h 4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rgbClr val="433206"/>
                </a:gs>
                <a:gs pos="50000">
                  <a:srgbClr val="906B0E"/>
                </a:gs>
                <a:gs pos="100000">
                  <a:srgbClr val="433206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45" name="Freeform 10"/>
            <p:cNvSpPr>
              <a:spLocks/>
            </p:cNvSpPr>
            <p:nvPr/>
          </p:nvSpPr>
          <p:spPr bwMode="gray">
            <a:xfrm>
              <a:off x="1076" y="3051"/>
              <a:ext cx="3124" cy="450"/>
            </a:xfrm>
            <a:custGeom>
              <a:avLst/>
              <a:gdLst>
                <a:gd name="T0" fmla="*/ 33299 w 2180"/>
                <a:gd name="T1" fmla="*/ 11283 h 284"/>
                <a:gd name="T2" fmla="*/ 0 w 2180"/>
                <a:gd name="T3" fmla="*/ 11283 h 284"/>
                <a:gd name="T4" fmla="*/ 7938 w 2180"/>
                <a:gd name="T5" fmla="*/ 0 h 284"/>
                <a:gd name="T6" fmla="*/ 38772 w 2180"/>
                <a:gd name="T7" fmla="*/ 0 h 284"/>
                <a:gd name="T8" fmla="*/ 33299 w 2180"/>
                <a:gd name="T9" fmla="*/ 11283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80"/>
                <a:gd name="T16" fmla="*/ 0 h 284"/>
                <a:gd name="T17" fmla="*/ 2180 w 218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F2E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46" name="Freeform 20"/>
            <p:cNvSpPr>
              <a:spLocks/>
            </p:cNvSpPr>
            <p:nvPr/>
          </p:nvSpPr>
          <p:spPr bwMode="gray">
            <a:xfrm>
              <a:off x="1529" y="1096"/>
              <a:ext cx="1407" cy="2268"/>
            </a:xfrm>
            <a:custGeom>
              <a:avLst/>
              <a:gdLst>
                <a:gd name="T0" fmla="*/ 2 w 1824"/>
                <a:gd name="T1" fmla="*/ 713 h 2648"/>
                <a:gd name="T2" fmla="*/ 7 w 1824"/>
                <a:gd name="T3" fmla="*/ 614 h 2648"/>
                <a:gd name="T4" fmla="*/ 15 w 1824"/>
                <a:gd name="T5" fmla="*/ 524 h 2648"/>
                <a:gd name="T6" fmla="*/ 27 w 1824"/>
                <a:gd name="T7" fmla="*/ 442 h 2648"/>
                <a:gd name="T8" fmla="*/ 39 w 1824"/>
                <a:gd name="T9" fmla="*/ 367 h 2648"/>
                <a:gd name="T10" fmla="*/ 53 w 1824"/>
                <a:gd name="T11" fmla="*/ 302 h 2648"/>
                <a:gd name="T12" fmla="*/ 69 w 1824"/>
                <a:gd name="T13" fmla="*/ 246 h 2648"/>
                <a:gd name="T14" fmla="*/ 85 w 1824"/>
                <a:gd name="T15" fmla="*/ 195 h 2648"/>
                <a:gd name="T16" fmla="*/ 100 w 1824"/>
                <a:gd name="T17" fmla="*/ 152 h 2648"/>
                <a:gd name="T18" fmla="*/ 113 w 1824"/>
                <a:gd name="T19" fmla="*/ 118 h 2648"/>
                <a:gd name="T20" fmla="*/ 127 w 1824"/>
                <a:gd name="T21" fmla="*/ 89 h 2648"/>
                <a:gd name="T22" fmla="*/ 137 w 1824"/>
                <a:gd name="T23" fmla="*/ 69 h 2648"/>
                <a:gd name="T24" fmla="*/ 147 w 1824"/>
                <a:gd name="T25" fmla="*/ 54 h 2648"/>
                <a:gd name="T26" fmla="*/ 152 w 1824"/>
                <a:gd name="T27" fmla="*/ 45 h 2648"/>
                <a:gd name="T28" fmla="*/ 154 w 1824"/>
                <a:gd name="T29" fmla="*/ 42 h 2648"/>
                <a:gd name="T30" fmla="*/ 217 w 1824"/>
                <a:gd name="T31" fmla="*/ 16 h 2648"/>
                <a:gd name="T32" fmla="*/ 197 w 1824"/>
                <a:gd name="T33" fmla="*/ 94 h 2648"/>
                <a:gd name="T34" fmla="*/ 195 w 1824"/>
                <a:gd name="T35" fmla="*/ 95 h 2648"/>
                <a:gd name="T36" fmla="*/ 190 w 1824"/>
                <a:gd name="T37" fmla="*/ 100 h 2648"/>
                <a:gd name="T38" fmla="*/ 181 w 1824"/>
                <a:gd name="T39" fmla="*/ 107 h 2648"/>
                <a:gd name="T40" fmla="*/ 171 w 1824"/>
                <a:gd name="T41" fmla="*/ 119 h 2648"/>
                <a:gd name="T42" fmla="*/ 160 w 1824"/>
                <a:gd name="T43" fmla="*/ 135 h 2648"/>
                <a:gd name="T44" fmla="*/ 145 w 1824"/>
                <a:gd name="T45" fmla="*/ 156 h 2648"/>
                <a:gd name="T46" fmla="*/ 130 w 1824"/>
                <a:gd name="T47" fmla="*/ 185 h 2648"/>
                <a:gd name="T48" fmla="*/ 113 w 1824"/>
                <a:gd name="T49" fmla="*/ 219 h 2648"/>
                <a:gd name="T50" fmla="*/ 96 w 1824"/>
                <a:gd name="T51" fmla="*/ 260 h 2648"/>
                <a:gd name="T52" fmla="*/ 79 w 1824"/>
                <a:gd name="T53" fmla="*/ 313 h 2648"/>
                <a:gd name="T54" fmla="*/ 62 w 1824"/>
                <a:gd name="T55" fmla="*/ 371 h 2648"/>
                <a:gd name="T56" fmla="*/ 46 w 1824"/>
                <a:gd name="T57" fmla="*/ 439 h 2648"/>
                <a:gd name="T58" fmla="*/ 31 w 1824"/>
                <a:gd name="T59" fmla="*/ 519 h 2648"/>
                <a:gd name="T60" fmla="*/ 17 w 1824"/>
                <a:gd name="T61" fmla="*/ 610 h 2648"/>
                <a:gd name="T62" fmla="*/ 5 w 1824"/>
                <a:gd name="T63" fmla="*/ 712 h 26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24"/>
                <a:gd name="T97" fmla="*/ 0 h 2648"/>
                <a:gd name="T98" fmla="*/ 1824 w 1824"/>
                <a:gd name="T99" fmla="*/ 2648 h 26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rgbClr val="D11364"/>
                </a:gs>
                <a:gs pos="100000">
                  <a:srgbClr val="6109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47" name="Rectangle 21"/>
            <p:cNvSpPr>
              <a:spLocks noChangeArrowheads="1"/>
            </p:cNvSpPr>
            <p:nvPr/>
          </p:nvSpPr>
          <p:spPr bwMode="gray">
            <a:xfrm>
              <a:off x="2980" y="1411"/>
              <a:ext cx="2119" cy="253"/>
            </a:xfrm>
            <a:prstGeom prst="rect">
              <a:avLst/>
            </a:prstGeom>
            <a:gradFill rotWithShape="1">
              <a:gsLst>
                <a:gs pos="0">
                  <a:srgbClr val="00684D"/>
                </a:gs>
                <a:gs pos="50000">
                  <a:srgbClr val="00906A"/>
                </a:gs>
                <a:gs pos="100000">
                  <a:srgbClr val="00684D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b="1">
                  <a:latin typeface="Verdana" panose="020B0604030504040204" pitchFamily="34" charset="0"/>
                </a:rPr>
                <a:t>读书是个持久</a:t>
              </a:r>
              <a:endParaRPr lang="en-US" altLang="zh-CN" b="1">
                <a:latin typeface="Verdana" panose="020B0604030504040204" pitchFamily="34" charset="0"/>
              </a:endParaRPr>
            </a:p>
          </p:txBody>
        </p:sp>
        <p:sp>
          <p:nvSpPr>
            <p:cNvPr id="22548" name="Rectangle 22"/>
            <p:cNvSpPr>
              <a:spLocks noChangeArrowheads="1"/>
            </p:cNvSpPr>
            <p:nvPr/>
          </p:nvSpPr>
          <p:spPr bwMode="gray">
            <a:xfrm>
              <a:off x="2341" y="2110"/>
              <a:ext cx="2309" cy="248"/>
            </a:xfrm>
            <a:prstGeom prst="rect">
              <a:avLst/>
            </a:prstGeom>
            <a:gradFill rotWithShape="1">
              <a:gsLst>
                <a:gs pos="0">
                  <a:srgbClr val="5D2FB9"/>
                </a:gs>
                <a:gs pos="50000">
                  <a:srgbClr val="8041FF"/>
                </a:gs>
                <a:gs pos="100000">
                  <a:srgbClr val="5D2FB9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b="1">
                  <a:latin typeface="Verdana" panose="020B0604030504040204" pitchFamily="34" charset="0"/>
                </a:rPr>
                <a:t>给每个学生展示的舞台</a:t>
              </a:r>
              <a:endParaRPr lang="en-US" altLang="zh-CN" b="1">
                <a:latin typeface="Verdana" panose="020B0604030504040204" pitchFamily="34" charset="0"/>
              </a:endParaRPr>
            </a:p>
          </p:txBody>
        </p:sp>
        <p:sp>
          <p:nvSpPr>
            <p:cNvPr id="22549" name="Freeform 23"/>
            <p:cNvSpPr>
              <a:spLocks/>
            </p:cNvSpPr>
            <p:nvPr/>
          </p:nvSpPr>
          <p:spPr bwMode="gray">
            <a:xfrm>
              <a:off x="1709" y="2353"/>
              <a:ext cx="2935" cy="454"/>
            </a:xfrm>
            <a:custGeom>
              <a:avLst/>
              <a:gdLst>
                <a:gd name="T0" fmla="*/ 30988 w 2048"/>
                <a:gd name="T1" fmla="*/ 11544 h 286"/>
                <a:gd name="T2" fmla="*/ 0 w 2048"/>
                <a:gd name="T3" fmla="*/ 11544 h 286"/>
                <a:gd name="T4" fmla="*/ 7938 w 2048"/>
                <a:gd name="T5" fmla="*/ 0 h 286"/>
                <a:gd name="T6" fmla="*/ 36441 w 2048"/>
                <a:gd name="T7" fmla="*/ 0 h 286"/>
                <a:gd name="T8" fmla="*/ 30988 w 2048"/>
                <a:gd name="T9" fmla="*/ 11544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48"/>
                <a:gd name="T16" fmla="*/ 0 h 286"/>
                <a:gd name="T17" fmla="*/ 2048 w 2048"/>
                <a:gd name="T18" fmla="*/ 286 h 2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rgbClr val="FF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50" name="Rectangle 24"/>
            <p:cNvSpPr>
              <a:spLocks noChangeArrowheads="1"/>
            </p:cNvSpPr>
            <p:nvPr/>
          </p:nvSpPr>
          <p:spPr bwMode="gray">
            <a:xfrm>
              <a:off x="1711" y="2806"/>
              <a:ext cx="2499" cy="248"/>
            </a:xfrm>
            <a:prstGeom prst="rect">
              <a:avLst/>
            </a:prstGeom>
            <a:gradFill rotWithShape="1">
              <a:gsLst>
                <a:gs pos="0">
                  <a:srgbClr val="A0523A"/>
                </a:gs>
                <a:gs pos="50000">
                  <a:srgbClr val="DC7150"/>
                </a:gs>
                <a:gs pos="100000">
                  <a:srgbClr val="A0523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b="1">
                  <a:latin typeface="Verdana" panose="020B0604030504040204" pitchFamily="34" charset="0"/>
                </a:rPr>
                <a:t>注重读书方法渗透</a:t>
              </a:r>
              <a:endParaRPr lang="en-US" altLang="zh-CN" b="1">
                <a:latin typeface="Verdana" panose="020B0604030504040204" pitchFamily="34" charset="0"/>
              </a:endParaRPr>
            </a:p>
          </p:txBody>
        </p:sp>
        <p:sp>
          <p:nvSpPr>
            <p:cNvPr id="22551" name="Rectangle 25"/>
            <p:cNvSpPr>
              <a:spLocks noChangeArrowheads="1"/>
            </p:cNvSpPr>
            <p:nvPr/>
          </p:nvSpPr>
          <p:spPr bwMode="gray">
            <a:xfrm>
              <a:off x="1075" y="3502"/>
              <a:ext cx="2689" cy="248"/>
            </a:xfrm>
            <a:prstGeom prst="rect">
              <a:avLst/>
            </a:prstGeom>
            <a:gradFill rotWithShape="1">
              <a:gsLst>
                <a:gs pos="0">
                  <a:srgbClr val="977514"/>
                </a:gs>
                <a:gs pos="50000">
                  <a:srgbClr val="D0A11C"/>
                </a:gs>
                <a:gs pos="100000">
                  <a:srgbClr val="97751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b="1">
                  <a:latin typeface="Verdana" panose="020B0604030504040204" pitchFamily="34" charset="0"/>
                </a:rPr>
                <a:t>平等和谐的课堂氛围</a:t>
              </a:r>
              <a:endParaRPr lang="en-US" altLang="zh-CN" b="1">
                <a:latin typeface="Verdana" panose="020B0604030504040204" pitchFamily="34" charset="0"/>
              </a:endParaRPr>
            </a:p>
          </p:txBody>
        </p:sp>
        <p:sp>
          <p:nvSpPr>
            <p:cNvPr id="22552" name="Text Box 27"/>
            <p:cNvSpPr txBox="1">
              <a:spLocks noChangeArrowheads="1"/>
            </p:cNvSpPr>
            <p:nvPr/>
          </p:nvSpPr>
          <p:spPr bwMode="gray">
            <a:xfrm>
              <a:off x="299" y="1918"/>
              <a:ext cx="18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 sz="1400">
                <a:solidFill>
                  <a:schemeClr val="tx2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22553" name="Text Box 28"/>
            <p:cNvSpPr txBox="1">
              <a:spLocks noChangeArrowheads="1"/>
            </p:cNvSpPr>
            <p:nvPr/>
          </p:nvSpPr>
          <p:spPr bwMode="gray">
            <a:xfrm>
              <a:off x="299" y="2638"/>
              <a:ext cx="18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 sz="1400">
                <a:solidFill>
                  <a:schemeClr val="tx2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928688" y="285750"/>
            <a:ext cx="3248025" cy="4873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教学反思</a:t>
            </a:r>
          </a:p>
        </p:txBody>
      </p:sp>
      <p:sp>
        <p:nvSpPr>
          <p:cNvPr id="5" name="心形 4"/>
          <p:cNvSpPr/>
          <p:nvPr/>
        </p:nvSpPr>
        <p:spPr>
          <a:xfrm>
            <a:off x="500034" y="357166"/>
            <a:ext cx="357190" cy="342896"/>
          </a:xfrm>
          <a:prstGeom prst="hear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288" y="1773238"/>
            <a:ext cx="5668962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、创造了平等和谐的课堂交流氛围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8313" y="2708275"/>
            <a:ext cx="426243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、注重了读书方法的渗透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8313" y="3789363"/>
            <a:ext cx="5033962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、给每个学生展示自己的舞台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8313" y="4797425"/>
            <a:ext cx="4621212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sz="2800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、读书应当是个持久的过程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3"/>
          <p:cNvSpPr>
            <a:spLocks noChangeArrowheads="1" noChangeShapeType="1" noTextEdit="1"/>
          </p:cNvSpPr>
          <p:nvPr/>
        </p:nvSpPr>
        <p:spPr bwMode="gray">
          <a:xfrm>
            <a:off x="2133600" y="3124200"/>
            <a:ext cx="46482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5400" b="1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 !</a:t>
            </a:r>
            <a:endParaRPr lang="zh-CN" altLang="en-US" sz="5400" b="1" kern="1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tx1"/>
                  </a:gs>
                </a:gsLst>
                <a:lin ang="5400000" scaled="1"/>
              </a:gradFill>
              <a:effectLst>
                <a:outerShdw dist="71842" dir="2700000" algn="ctr" rotWithShape="0">
                  <a:schemeClr val="bg2">
                    <a:alpha val="50000"/>
                  </a:schemeClr>
                </a:outerShdw>
              </a:effectLst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t="35300" r="18255" b="36350"/>
          <a:stretch/>
        </p:blipFill>
        <p:spPr>
          <a:xfrm>
            <a:off x="3981213" y="5528502"/>
            <a:ext cx="1472817" cy="1325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37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1981200" y="2643188"/>
            <a:ext cx="5334000" cy="584200"/>
            <a:chOff x="1209" y="2340"/>
            <a:chExt cx="3360" cy="368"/>
          </a:xfrm>
        </p:grpSpPr>
        <p:grpSp>
          <p:nvGrpSpPr>
            <p:cNvPr id="9274" name="Group 36"/>
            <p:cNvGrpSpPr>
              <a:grpSpLocks/>
            </p:cNvGrpSpPr>
            <p:nvPr/>
          </p:nvGrpSpPr>
          <p:grpSpPr bwMode="auto">
            <a:xfrm>
              <a:off x="1209" y="2355"/>
              <a:ext cx="3360" cy="323"/>
              <a:chOff x="1543" y="1728"/>
              <a:chExt cx="3493" cy="323"/>
            </a:xfrm>
          </p:grpSpPr>
          <p:sp>
            <p:nvSpPr>
              <p:cNvPr id="40997" name="AutoShape 37"/>
              <p:cNvSpPr>
                <a:spLocks noChangeArrowheads="1"/>
              </p:cNvSpPr>
              <p:nvPr/>
            </p:nvSpPr>
            <p:spPr bwMode="gray">
              <a:xfrm>
                <a:off x="1543" y="1728"/>
                <a:ext cx="3493" cy="3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8BE67"/>
                  </a:gs>
                  <a:gs pos="100000">
                    <a:srgbClr val="48BE67">
                      <a:gamma/>
                      <a:tint val="36471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outerShdw dist="35921" dir="2700000" algn="ctr" rotWithShape="0">
                  <a:srgbClr val="B2B2B2"/>
                </a:outerShdw>
              </a:effectLst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284" name="AutoShape 38"/>
              <p:cNvSpPr>
                <a:spLocks noChangeArrowheads="1"/>
              </p:cNvSpPr>
              <p:nvPr/>
            </p:nvSpPr>
            <p:spPr bwMode="gray">
              <a:xfrm>
                <a:off x="1573" y="1965"/>
                <a:ext cx="3443" cy="8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82F094">
                      <a:alpha val="0"/>
                    </a:srgbClr>
                  </a:gs>
                  <a:gs pos="100000">
                    <a:srgbClr val="91F2A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85" name="AutoShape 39"/>
              <p:cNvSpPr>
                <a:spLocks noChangeArrowheads="1"/>
              </p:cNvSpPr>
              <p:nvPr/>
            </p:nvSpPr>
            <p:spPr bwMode="gray">
              <a:xfrm>
                <a:off x="1573" y="1735"/>
                <a:ext cx="3443" cy="8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5F1FB"/>
                  </a:gs>
                  <a:gs pos="100000">
                    <a:srgbClr val="80D4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5419" name="Text Box 40"/>
            <p:cNvSpPr txBox="1">
              <a:spLocks noChangeArrowheads="1"/>
            </p:cNvSpPr>
            <p:nvPr/>
          </p:nvSpPr>
          <p:spPr bwMode="gray">
            <a:xfrm>
              <a:off x="1806" y="2340"/>
              <a:ext cx="20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itchFamily="2" charset="-122"/>
                  <a:ea typeface="华文行楷" pitchFamily="2" charset="-122"/>
                </a:rPr>
                <a:t>学 情 分 析</a:t>
              </a:r>
              <a:endPara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  <p:grpSp>
          <p:nvGrpSpPr>
            <p:cNvPr id="9276" name="Group 41"/>
            <p:cNvGrpSpPr>
              <a:grpSpLocks/>
            </p:cNvGrpSpPr>
            <p:nvPr/>
          </p:nvGrpSpPr>
          <p:grpSpPr bwMode="auto">
            <a:xfrm>
              <a:off x="1449" y="2355"/>
              <a:ext cx="336" cy="333"/>
              <a:chOff x="1289" y="582"/>
              <a:chExt cx="668" cy="668"/>
            </a:xfrm>
          </p:grpSpPr>
          <p:sp>
            <p:nvSpPr>
              <p:cNvPr id="9278" name="Oval 42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79" name="Oval 43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80" name="Oval 44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81" name="Oval 45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82" name="Oval 46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9277" name="Text Box 47"/>
            <p:cNvSpPr txBox="1">
              <a:spLocks noChangeArrowheads="1"/>
            </p:cNvSpPr>
            <p:nvPr/>
          </p:nvSpPr>
          <p:spPr bwMode="gray">
            <a:xfrm>
              <a:off x="1497" y="2363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</a:rPr>
                <a:t>2</a:t>
              </a:r>
            </a:p>
          </p:txBody>
        </p:sp>
      </p:grpSp>
      <p:grpSp>
        <p:nvGrpSpPr>
          <p:cNvPr id="5" name="Group 48"/>
          <p:cNvGrpSpPr>
            <a:grpSpLocks/>
          </p:cNvGrpSpPr>
          <p:nvPr/>
        </p:nvGrpSpPr>
        <p:grpSpPr bwMode="auto">
          <a:xfrm>
            <a:off x="1981200" y="3357563"/>
            <a:ext cx="5334000" cy="584200"/>
            <a:chOff x="1200" y="2784"/>
            <a:chExt cx="3360" cy="368"/>
          </a:xfrm>
        </p:grpSpPr>
        <p:grpSp>
          <p:nvGrpSpPr>
            <p:cNvPr id="9262" name="Group 49"/>
            <p:cNvGrpSpPr>
              <a:grpSpLocks/>
            </p:cNvGrpSpPr>
            <p:nvPr/>
          </p:nvGrpSpPr>
          <p:grpSpPr bwMode="auto">
            <a:xfrm>
              <a:off x="1200" y="2813"/>
              <a:ext cx="3360" cy="323"/>
              <a:chOff x="1543" y="1728"/>
              <a:chExt cx="3493" cy="323"/>
            </a:xfrm>
          </p:grpSpPr>
          <p:sp>
            <p:nvSpPr>
              <p:cNvPr id="41010" name="AutoShape 50"/>
              <p:cNvSpPr>
                <a:spLocks noChangeArrowheads="1"/>
              </p:cNvSpPr>
              <p:nvPr/>
            </p:nvSpPr>
            <p:spPr bwMode="gray">
              <a:xfrm>
                <a:off x="1543" y="1728"/>
                <a:ext cx="3493" cy="3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0D4F2"/>
                  </a:gs>
                  <a:gs pos="100000">
                    <a:srgbClr val="3CA1E6"/>
                  </a:gs>
                </a:gsLst>
                <a:lin ang="5400000" scaled="1"/>
              </a:gradFill>
              <a:ln>
                <a:noFill/>
              </a:ln>
              <a:effectLst>
                <a:outerShdw dist="35921" dir="2700000" algn="ctr" rotWithShape="0">
                  <a:srgbClr val="B2B2B2"/>
                </a:outerShdw>
              </a:effectLst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272" name="AutoShape 51"/>
              <p:cNvSpPr>
                <a:spLocks noChangeArrowheads="1"/>
              </p:cNvSpPr>
              <p:nvPr/>
            </p:nvSpPr>
            <p:spPr bwMode="gray">
              <a:xfrm>
                <a:off x="1573" y="1965"/>
                <a:ext cx="3443" cy="8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80D4F2">
                      <a:alpha val="0"/>
                    </a:srgbClr>
                  </a:gs>
                  <a:gs pos="100000">
                    <a:srgbClr val="8FD9F4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73" name="AutoShape 52"/>
              <p:cNvSpPr>
                <a:spLocks noChangeArrowheads="1"/>
              </p:cNvSpPr>
              <p:nvPr/>
            </p:nvSpPr>
            <p:spPr bwMode="gray">
              <a:xfrm>
                <a:off x="1573" y="1735"/>
                <a:ext cx="3443" cy="8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5F1FB"/>
                  </a:gs>
                  <a:gs pos="100000">
                    <a:srgbClr val="80D4F2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5407" name="Text Box 53"/>
            <p:cNvSpPr txBox="1">
              <a:spLocks noChangeArrowheads="1"/>
            </p:cNvSpPr>
            <p:nvPr/>
          </p:nvSpPr>
          <p:spPr bwMode="gray">
            <a:xfrm>
              <a:off x="1797" y="2784"/>
              <a:ext cx="20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itchFamily="2" charset="-122"/>
                  <a:ea typeface="华文行楷" pitchFamily="2" charset="-122"/>
                </a:rPr>
                <a:t>活 动 策 略</a:t>
              </a:r>
              <a:endPara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  <p:grpSp>
          <p:nvGrpSpPr>
            <p:cNvPr id="9264" name="Group 54"/>
            <p:cNvGrpSpPr>
              <a:grpSpLocks/>
            </p:cNvGrpSpPr>
            <p:nvPr/>
          </p:nvGrpSpPr>
          <p:grpSpPr bwMode="auto">
            <a:xfrm>
              <a:off x="1440" y="2805"/>
              <a:ext cx="336" cy="333"/>
              <a:chOff x="1289" y="582"/>
              <a:chExt cx="668" cy="668"/>
            </a:xfrm>
          </p:grpSpPr>
          <p:sp>
            <p:nvSpPr>
              <p:cNvPr id="9266" name="Oval 5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67" name="Oval 5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68" name="Oval 5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69" name="Oval 5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70" name="Oval 5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9265" name="Text Box 60"/>
            <p:cNvSpPr txBox="1">
              <a:spLocks noChangeArrowheads="1"/>
            </p:cNvSpPr>
            <p:nvPr/>
          </p:nvSpPr>
          <p:spPr bwMode="gray">
            <a:xfrm>
              <a:off x="1488" y="2813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</a:rPr>
                <a:t>3</a:t>
              </a:r>
            </a:p>
          </p:txBody>
        </p:sp>
      </p:grpSp>
      <p:grpSp>
        <p:nvGrpSpPr>
          <p:cNvPr id="8" name="Group 61"/>
          <p:cNvGrpSpPr>
            <a:grpSpLocks/>
          </p:cNvGrpSpPr>
          <p:nvPr/>
        </p:nvGrpSpPr>
        <p:grpSpPr bwMode="auto">
          <a:xfrm>
            <a:off x="1995488" y="4195763"/>
            <a:ext cx="5334000" cy="603250"/>
            <a:chOff x="1209" y="3255"/>
            <a:chExt cx="3360" cy="380"/>
          </a:xfrm>
        </p:grpSpPr>
        <p:grpSp>
          <p:nvGrpSpPr>
            <p:cNvPr id="9250" name="Group 62"/>
            <p:cNvGrpSpPr>
              <a:grpSpLocks/>
            </p:cNvGrpSpPr>
            <p:nvPr/>
          </p:nvGrpSpPr>
          <p:grpSpPr bwMode="auto">
            <a:xfrm>
              <a:off x="1209" y="3255"/>
              <a:ext cx="3360" cy="323"/>
              <a:chOff x="1543" y="1728"/>
              <a:chExt cx="3493" cy="323"/>
            </a:xfrm>
          </p:grpSpPr>
          <p:sp>
            <p:nvSpPr>
              <p:cNvPr id="41023" name="AutoShape 63"/>
              <p:cNvSpPr>
                <a:spLocks noChangeArrowheads="1"/>
              </p:cNvSpPr>
              <p:nvPr/>
            </p:nvSpPr>
            <p:spPr bwMode="gray">
              <a:xfrm>
                <a:off x="1543" y="1728"/>
                <a:ext cx="3493" cy="3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9A82E8"/>
                  </a:gs>
                  <a:gs pos="100000">
                    <a:srgbClr val="9A82E8">
                      <a:gamma/>
                      <a:tint val="36471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outerShdw dist="35921" dir="2700000" algn="ctr" rotWithShape="0">
                  <a:srgbClr val="B2B2B2"/>
                </a:outerShdw>
              </a:effectLst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260" name="AutoShape 64"/>
              <p:cNvSpPr>
                <a:spLocks noChangeArrowheads="1"/>
              </p:cNvSpPr>
              <p:nvPr/>
            </p:nvSpPr>
            <p:spPr bwMode="gray">
              <a:xfrm>
                <a:off x="1573" y="1965"/>
                <a:ext cx="3443" cy="8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8D67E1">
                      <a:alpha val="0"/>
                    </a:srgbClr>
                  </a:gs>
                  <a:gs pos="100000">
                    <a:srgbClr val="9B79E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61" name="AutoShape 65"/>
              <p:cNvSpPr>
                <a:spLocks noChangeArrowheads="1"/>
              </p:cNvSpPr>
              <p:nvPr/>
            </p:nvSpPr>
            <p:spPr bwMode="gray">
              <a:xfrm>
                <a:off x="1573" y="1735"/>
                <a:ext cx="3443" cy="8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EEFFE"/>
                  </a:gs>
                  <a:gs pos="100000">
                    <a:srgbClr val="CBD0F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5395" name="Text Box 66"/>
            <p:cNvSpPr txBox="1">
              <a:spLocks noChangeArrowheads="1"/>
            </p:cNvSpPr>
            <p:nvPr/>
          </p:nvSpPr>
          <p:spPr bwMode="gray">
            <a:xfrm>
              <a:off x="1797" y="3267"/>
              <a:ext cx="20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itchFamily="2" charset="-122"/>
                  <a:ea typeface="华文行楷" pitchFamily="2" charset="-122"/>
                </a:rPr>
                <a:t>活 动 流 程</a:t>
              </a:r>
              <a:endPara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  <p:grpSp>
          <p:nvGrpSpPr>
            <p:cNvPr id="9252" name="Group 67"/>
            <p:cNvGrpSpPr>
              <a:grpSpLocks/>
            </p:cNvGrpSpPr>
            <p:nvPr/>
          </p:nvGrpSpPr>
          <p:grpSpPr bwMode="auto">
            <a:xfrm>
              <a:off x="1449" y="3255"/>
              <a:ext cx="336" cy="333"/>
              <a:chOff x="1289" y="582"/>
              <a:chExt cx="668" cy="668"/>
            </a:xfrm>
          </p:grpSpPr>
          <p:sp>
            <p:nvSpPr>
              <p:cNvPr id="9254" name="Oval 6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55" name="Oval 6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56" name="Oval 7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57" name="Oval 7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58" name="Oval 7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9253" name="Text Box 73"/>
            <p:cNvSpPr txBox="1">
              <a:spLocks noChangeArrowheads="1"/>
            </p:cNvSpPr>
            <p:nvPr/>
          </p:nvSpPr>
          <p:spPr bwMode="gray">
            <a:xfrm>
              <a:off x="1497" y="3263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</a:rPr>
                <a:t>4</a:t>
              </a:r>
            </a:p>
          </p:txBody>
        </p:sp>
      </p:grpSp>
      <p:grpSp>
        <p:nvGrpSpPr>
          <p:cNvPr id="11" name="Group 74"/>
          <p:cNvGrpSpPr>
            <a:grpSpLocks/>
          </p:cNvGrpSpPr>
          <p:nvPr/>
        </p:nvGrpSpPr>
        <p:grpSpPr bwMode="auto">
          <a:xfrm>
            <a:off x="1981200" y="4929188"/>
            <a:ext cx="5334000" cy="584200"/>
            <a:chOff x="1209" y="3240"/>
            <a:chExt cx="3360" cy="368"/>
          </a:xfrm>
        </p:grpSpPr>
        <p:grpSp>
          <p:nvGrpSpPr>
            <p:cNvPr id="9238" name="Group 75"/>
            <p:cNvGrpSpPr>
              <a:grpSpLocks/>
            </p:cNvGrpSpPr>
            <p:nvPr/>
          </p:nvGrpSpPr>
          <p:grpSpPr bwMode="auto">
            <a:xfrm>
              <a:off x="1209" y="3255"/>
              <a:ext cx="3360" cy="323"/>
              <a:chOff x="1543" y="1728"/>
              <a:chExt cx="3493" cy="323"/>
            </a:xfrm>
          </p:grpSpPr>
          <p:sp>
            <p:nvSpPr>
              <p:cNvPr id="41036" name="AutoShape 76"/>
              <p:cNvSpPr>
                <a:spLocks noChangeArrowheads="1"/>
              </p:cNvSpPr>
              <p:nvPr/>
            </p:nvSpPr>
            <p:spPr bwMode="gray">
              <a:xfrm>
                <a:off x="1543" y="1728"/>
                <a:ext cx="3493" cy="3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ED9E85"/>
                  </a:gs>
                  <a:gs pos="100000">
                    <a:srgbClr val="ED9E85">
                      <a:gamma/>
                      <a:tint val="36471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outerShdw dist="35921" dir="2700000" algn="ctr" rotWithShape="0">
                  <a:srgbClr val="B2B2B2"/>
                </a:outerShdw>
              </a:effectLst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248" name="AutoShape 77"/>
              <p:cNvSpPr>
                <a:spLocks noChangeArrowheads="1"/>
              </p:cNvSpPr>
              <p:nvPr/>
            </p:nvSpPr>
            <p:spPr bwMode="gray">
              <a:xfrm>
                <a:off x="1573" y="1965"/>
                <a:ext cx="3443" cy="8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D9E85">
                      <a:alpha val="0"/>
                    </a:srgbClr>
                  </a:gs>
                  <a:gs pos="100000">
                    <a:srgbClr val="EFAA94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49" name="AutoShape 78"/>
              <p:cNvSpPr>
                <a:spLocks noChangeArrowheads="1"/>
              </p:cNvSpPr>
              <p:nvPr/>
            </p:nvSpPr>
            <p:spPr bwMode="gray">
              <a:xfrm>
                <a:off x="1573" y="1735"/>
                <a:ext cx="3443" cy="8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9DFD6"/>
                  </a:gs>
                  <a:gs pos="100000">
                    <a:srgbClr val="ED9E85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5383" name="Text Box 79"/>
            <p:cNvSpPr txBox="1">
              <a:spLocks noChangeArrowheads="1"/>
            </p:cNvSpPr>
            <p:nvPr/>
          </p:nvSpPr>
          <p:spPr bwMode="gray">
            <a:xfrm>
              <a:off x="1806" y="3240"/>
              <a:ext cx="20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itchFamily="2" charset="-122"/>
                  <a:ea typeface="华文行楷" pitchFamily="2" charset="-122"/>
                </a:rPr>
                <a:t>教 学 反 思</a:t>
              </a:r>
              <a:endPara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  <p:grpSp>
          <p:nvGrpSpPr>
            <p:cNvPr id="9240" name="Group 80"/>
            <p:cNvGrpSpPr>
              <a:grpSpLocks/>
            </p:cNvGrpSpPr>
            <p:nvPr/>
          </p:nvGrpSpPr>
          <p:grpSpPr bwMode="auto">
            <a:xfrm>
              <a:off x="1449" y="3255"/>
              <a:ext cx="336" cy="333"/>
              <a:chOff x="1289" y="582"/>
              <a:chExt cx="668" cy="668"/>
            </a:xfrm>
          </p:grpSpPr>
          <p:sp>
            <p:nvSpPr>
              <p:cNvPr id="9242" name="Oval 8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43" name="Oval 8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44" name="Oval 8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45" name="Oval 8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46" name="Oval 8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9241" name="Text Box 86"/>
            <p:cNvSpPr txBox="1">
              <a:spLocks noChangeArrowheads="1"/>
            </p:cNvSpPr>
            <p:nvPr/>
          </p:nvSpPr>
          <p:spPr bwMode="gray">
            <a:xfrm>
              <a:off x="1497" y="3263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</a:rPr>
                <a:t>5</a:t>
              </a:r>
            </a:p>
          </p:txBody>
        </p:sp>
      </p:grpSp>
      <p:grpSp>
        <p:nvGrpSpPr>
          <p:cNvPr id="14" name="Group 87"/>
          <p:cNvGrpSpPr>
            <a:grpSpLocks/>
          </p:cNvGrpSpPr>
          <p:nvPr/>
        </p:nvGrpSpPr>
        <p:grpSpPr bwMode="auto">
          <a:xfrm>
            <a:off x="1981200" y="1857375"/>
            <a:ext cx="5334000" cy="584200"/>
            <a:chOff x="1209" y="2325"/>
            <a:chExt cx="3360" cy="368"/>
          </a:xfrm>
        </p:grpSpPr>
        <p:grpSp>
          <p:nvGrpSpPr>
            <p:cNvPr id="9226" name="Group 88"/>
            <p:cNvGrpSpPr>
              <a:grpSpLocks/>
            </p:cNvGrpSpPr>
            <p:nvPr/>
          </p:nvGrpSpPr>
          <p:grpSpPr bwMode="auto">
            <a:xfrm>
              <a:off x="1209" y="2355"/>
              <a:ext cx="3360" cy="323"/>
              <a:chOff x="1543" y="1728"/>
              <a:chExt cx="3493" cy="323"/>
            </a:xfrm>
          </p:grpSpPr>
          <p:sp>
            <p:nvSpPr>
              <p:cNvPr id="41049" name="AutoShape 89"/>
              <p:cNvSpPr>
                <a:spLocks noChangeArrowheads="1"/>
              </p:cNvSpPr>
              <p:nvPr/>
            </p:nvSpPr>
            <p:spPr bwMode="gray">
              <a:xfrm>
                <a:off x="1543" y="1728"/>
                <a:ext cx="3493" cy="3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EAC924"/>
                  </a:gs>
                  <a:gs pos="100000">
                    <a:srgbClr val="EAC924">
                      <a:gamma/>
                      <a:tint val="36471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outerShdw dist="35921" dir="2700000" algn="ctr" rotWithShape="0">
                  <a:srgbClr val="B2B2B2"/>
                </a:outerShdw>
              </a:effectLst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236" name="AutoShape 90"/>
              <p:cNvSpPr>
                <a:spLocks noChangeArrowheads="1"/>
              </p:cNvSpPr>
              <p:nvPr/>
            </p:nvSpPr>
            <p:spPr bwMode="gray">
              <a:xfrm>
                <a:off x="1573" y="1965"/>
                <a:ext cx="3443" cy="8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AC924">
                      <a:alpha val="0"/>
                    </a:srgbClr>
                  </a:gs>
                  <a:gs pos="100000">
                    <a:srgbClr val="EDD03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37" name="AutoShape 91"/>
              <p:cNvSpPr>
                <a:spLocks noChangeArrowheads="1"/>
              </p:cNvSpPr>
              <p:nvPr/>
            </p:nvSpPr>
            <p:spPr bwMode="gray">
              <a:xfrm>
                <a:off x="1573" y="1735"/>
                <a:ext cx="3443" cy="8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8EDB6"/>
                  </a:gs>
                  <a:gs pos="100000">
                    <a:srgbClr val="EAC924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5371" name="Text Box 92"/>
            <p:cNvSpPr txBox="1">
              <a:spLocks noChangeArrowheads="1"/>
            </p:cNvSpPr>
            <p:nvPr/>
          </p:nvSpPr>
          <p:spPr bwMode="gray">
            <a:xfrm>
              <a:off x="1806" y="2325"/>
              <a:ext cx="20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itchFamily="2" charset="-122"/>
                  <a:ea typeface="华文行楷" pitchFamily="2" charset="-122"/>
                </a:rPr>
                <a:t>教 材 分 析</a:t>
              </a:r>
              <a:endPara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  <p:grpSp>
          <p:nvGrpSpPr>
            <p:cNvPr id="9228" name="Group 93"/>
            <p:cNvGrpSpPr>
              <a:grpSpLocks/>
            </p:cNvGrpSpPr>
            <p:nvPr/>
          </p:nvGrpSpPr>
          <p:grpSpPr bwMode="auto">
            <a:xfrm>
              <a:off x="1449" y="2355"/>
              <a:ext cx="336" cy="333"/>
              <a:chOff x="1289" y="582"/>
              <a:chExt cx="668" cy="668"/>
            </a:xfrm>
          </p:grpSpPr>
          <p:sp>
            <p:nvSpPr>
              <p:cNvPr id="9230" name="Oval 94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31" name="Oval 95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32" name="Oval 96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33" name="Oval 97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34" name="Oval 98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9229" name="Text Box 99"/>
            <p:cNvSpPr txBox="1">
              <a:spLocks noChangeArrowheads="1"/>
            </p:cNvSpPr>
            <p:nvPr/>
          </p:nvSpPr>
          <p:spPr bwMode="gray">
            <a:xfrm>
              <a:off x="1497" y="2363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</a:rPr>
                <a:t>1</a:t>
              </a:r>
            </a:p>
          </p:txBody>
        </p:sp>
      </p:grpSp>
      <p:sp>
        <p:nvSpPr>
          <p:cNvPr id="71" name="五角星 70"/>
          <p:cNvSpPr/>
          <p:nvPr/>
        </p:nvSpPr>
        <p:spPr>
          <a:xfrm>
            <a:off x="428596" y="285728"/>
            <a:ext cx="428628" cy="414334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57250" y="285750"/>
            <a:ext cx="2286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说 课 流 程</a:t>
            </a: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t="35300" r="18255" b="36350"/>
          <a:stretch/>
        </p:blipFill>
        <p:spPr>
          <a:xfrm>
            <a:off x="2839" y="5527653"/>
            <a:ext cx="1472817" cy="132553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单圆角矩形 21"/>
          <p:cNvSpPr/>
          <p:nvPr/>
        </p:nvSpPr>
        <p:spPr>
          <a:xfrm>
            <a:off x="3428992" y="1000108"/>
            <a:ext cx="2214578" cy="2786082"/>
          </a:xfrm>
          <a:prstGeom prst="snipRoundRect">
            <a:avLst/>
          </a:prstGeom>
          <a:blipFill rotWithShape="0">
            <a:blip r:embed="rId2" cstate="print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285750"/>
            <a:ext cx="2033587" cy="4873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charset="-122"/>
              </a:rPr>
              <a:t>教材分析</a:t>
            </a:r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charset="-122"/>
            </a:endParaRPr>
          </a:p>
        </p:txBody>
      </p:sp>
      <p:sp>
        <p:nvSpPr>
          <p:cNvPr id="17427" name="AutoShape 3"/>
          <p:cNvSpPr>
            <a:spLocks noChangeArrowheads="1"/>
          </p:cNvSpPr>
          <p:nvPr/>
        </p:nvSpPr>
        <p:spPr bwMode="auto">
          <a:xfrm>
            <a:off x="5929313" y="3714750"/>
            <a:ext cx="2357437" cy="2595563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latin typeface="Verdana" panose="020B0604030504040204" pitchFamily="34" charset="0"/>
            </a:endParaRPr>
          </a:p>
        </p:txBody>
      </p:sp>
      <p:sp>
        <p:nvSpPr>
          <p:cNvPr id="17425" name="AutoShape 5"/>
          <p:cNvSpPr>
            <a:spLocks noChangeArrowheads="1"/>
          </p:cNvSpPr>
          <p:nvPr/>
        </p:nvSpPr>
        <p:spPr bwMode="auto">
          <a:xfrm>
            <a:off x="642938" y="3571875"/>
            <a:ext cx="2286000" cy="27432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latin typeface="Verdana" panose="020B0604030504040204" pitchFamily="34" charset="0"/>
            </a:endParaRPr>
          </a:p>
        </p:txBody>
      </p:sp>
      <p:sp>
        <p:nvSpPr>
          <p:cNvPr id="43016" name="Freeform 8"/>
          <p:cNvSpPr>
            <a:spLocks/>
          </p:cNvSpPr>
          <p:nvPr/>
        </p:nvSpPr>
        <p:spPr bwMode="gray">
          <a:xfrm>
            <a:off x="2928938" y="3500438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249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3405188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8" name="Freeform 10"/>
          <p:cNvSpPr>
            <a:spLocks/>
          </p:cNvSpPr>
          <p:nvPr/>
        </p:nvSpPr>
        <p:spPr bwMode="gray">
          <a:xfrm flipH="1">
            <a:off x="5000625" y="3500438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a typeface="+mn-ea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71500" y="3786188"/>
            <a:ext cx="2351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高等教育出版社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14375" y="4291013"/>
            <a:ext cx="223202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latin typeface="Segoe Condensed"/>
              </a:rPr>
              <a:t>中等职业教育</a:t>
            </a:r>
            <a:endParaRPr lang="en-US" altLang="zh-CN" sz="2000" b="1">
              <a:latin typeface="Segoe Condensed"/>
            </a:endParaRPr>
          </a:p>
          <a:p>
            <a:pPr algn="ctr" eaLnBrk="1" hangingPunct="1"/>
            <a:r>
              <a:rPr lang="zh-CN" altLang="en-US" sz="2000" b="1">
                <a:latin typeface="Segoe Condensed"/>
              </a:rPr>
              <a:t>课程改革</a:t>
            </a:r>
            <a:endParaRPr lang="en-US" altLang="zh-CN" sz="2000" b="1">
              <a:latin typeface="Segoe Condensed"/>
            </a:endParaRPr>
          </a:p>
          <a:p>
            <a:pPr algn="ctr" eaLnBrk="1" hangingPunct="1"/>
            <a:r>
              <a:rPr lang="zh-CN" altLang="en-US" sz="2000" b="1">
                <a:latin typeface="Segoe Condensed"/>
              </a:rPr>
              <a:t>国家规划新教材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42938" y="5370513"/>
            <a:ext cx="2236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0070C0"/>
                </a:solidFill>
              </a:rPr>
              <a:t>语文（基础模块）</a:t>
            </a:r>
            <a:endParaRPr lang="en-US" altLang="zh-CN" sz="2000" b="1">
              <a:solidFill>
                <a:srgbClr val="0070C0"/>
              </a:solidFill>
            </a:endParaRPr>
          </a:p>
          <a:p>
            <a:pPr algn="ctr" eaLnBrk="1" hangingPunct="1"/>
            <a:r>
              <a:rPr lang="zh-CN" altLang="en-US" sz="2000" b="1">
                <a:solidFill>
                  <a:srgbClr val="0070C0"/>
                </a:solidFill>
              </a:rPr>
              <a:t>（上册）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857875" y="3786188"/>
            <a:ext cx="25003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紧贴现实</a:t>
            </a:r>
            <a:endParaRPr lang="en-US" altLang="zh-CN" sz="24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/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针对性、时效性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86500" y="4786313"/>
            <a:ext cx="146526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爱 读 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286500" y="5429250"/>
            <a:ext cx="1714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读 好 书</a:t>
            </a:r>
          </a:p>
        </p:txBody>
      </p:sp>
      <p:sp>
        <p:nvSpPr>
          <p:cNvPr id="31" name="心形 30"/>
          <p:cNvSpPr/>
          <p:nvPr/>
        </p:nvSpPr>
        <p:spPr>
          <a:xfrm>
            <a:off x="500034" y="357166"/>
            <a:ext cx="357190" cy="342896"/>
          </a:xfrm>
          <a:prstGeom prst="hear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  <a:ea typeface="宋体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t="35300" r="18255" b="36350"/>
          <a:stretch/>
        </p:blipFill>
        <p:spPr>
          <a:xfrm>
            <a:off x="3981213" y="5528502"/>
            <a:ext cx="1472817" cy="1325536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 animBg="1"/>
      <p:bldP spid="17425" grpId="0" animBg="1"/>
      <p:bldP spid="23" grpId="0"/>
      <p:bldP spid="24" grpId="0"/>
      <p:bldP spid="25" grpId="0"/>
      <p:bldP spid="26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畅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9" t="19679" r="2538" b="41023"/>
          <a:stretch>
            <a:fillRect/>
          </a:stretch>
        </p:blipFill>
        <p:spPr bwMode="auto">
          <a:xfrm>
            <a:off x="1041400" y="1555750"/>
            <a:ext cx="1585913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6429375" y="1484313"/>
            <a:ext cx="0" cy="3744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-34925" y="5732463"/>
            <a:ext cx="9144000" cy="73025"/>
            <a:chOff x="-22" y="3067"/>
            <a:chExt cx="5760" cy="46"/>
          </a:xfrm>
        </p:grpSpPr>
        <p:sp>
          <p:nvSpPr>
            <p:cNvPr id="11281" name="Rectangle 5"/>
            <p:cNvSpPr>
              <a:spLocks noChangeArrowheads="1"/>
            </p:cNvSpPr>
            <p:nvPr/>
          </p:nvSpPr>
          <p:spPr bwMode="auto">
            <a:xfrm>
              <a:off x="-22" y="3067"/>
              <a:ext cx="5760" cy="46"/>
            </a:xfrm>
            <a:prstGeom prst="rect">
              <a:avLst/>
            </a:prstGeom>
            <a:solidFill>
              <a:srgbClr val="00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82" name="Rectangle 6"/>
            <p:cNvSpPr>
              <a:spLocks noChangeArrowheads="1"/>
            </p:cNvSpPr>
            <p:nvPr/>
          </p:nvSpPr>
          <p:spPr bwMode="auto">
            <a:xfrm>
              <a:off x="2426" y="3067"/>
              <a:ext cx="726" cy="4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83" name="Rectangle 7"/>
            <p:cNvSpPr>
              <a:spLocks noChangeArrowheads="1"/>
            </p:cNvSpPr>
            <p:nvPr/>
          </p:nvSpPr>
          <p:spPr bwMode="auto">
            <a:xfrm>
              <a:off x="3651" y="3067"/>
              <a:ext cx="499" cy="4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84" name="Rectangle 8"/>
            <p:cNvSpPr>
              <a:spLocks noChangeArrowheads="1"/>
            </p:cNvSpPr>
            <p:nvPr/>
          </p:nvSpPr>
          <p:spPr bwMode="auto">
            <a:xfrm>
              <a:off x="4150" y="3067"/>
              <a:ext cx="499" cy="4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85" name="Rectangle 9"/>
            <p:cNvSpPr>
              <a:spLocks noChangeArrowheads="1"/>
            </p:cNvSpPr>
            <p:nvPr/>
          </p:nvSpPr>
          <p:spPr bwMode="auto">
            <a:xfrm>
              <a:off x="4649" y="3067"/>
              <a:ext cx="408" cy="46"/>
            </a:xfrm>
            <a:prstGeom prst="rect">
              <a:avLst/>
            </a:prstGeom>
            <a:solidFill>
              <a:srgbClr val="FF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86" name="Rectangle 10"/>
            <p:cNvSpPr>
              <a:spLocks noChangeArrowheads="1"/>
            </p:cNvSpPr>
            <p:nvPr/>
          </p:nvSpPr>
          <p:spPr bwMode="auto">
            <a:xfrm>
              <a:off x="3152" y="3067"/>
              <a:ext cx="499" cy="4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87" name="Rectangle 11"/>
            <p:cNvSpPr>
              <a:spLocks noChangeArrowheads="1"/>
            </p:cNvSpPr>
            <p:nvPr/>
          </p:nvSpPr>
          <p:spPr bwMode="auto">
            <a:xfrm>
              <a:off x="5239" y="3067"/>
              <a:ext cx="499" cy="4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11269" name="Picture 18" descr="畅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0" t="25555" r="29893" b="23366"/>
          <a:stretch>
            <a:fillRect/>
          </a:stretch>
        </p:blipFill>
        <p:spPr bwMode="auto">
          <a:xfrm>
            <a:off x="4643438" y="1554163"/>
            <a:ext cx="157162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9" descr="畅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3" t="74274" r="71268" b="1770"/>
          <a:stretch>
            <a:fillRect/>
          </a:stretch>
        </p:blipFill>
        <p:spPr bwMode="auto">
          <a:xfrm>
            <a:off x="2857500" y="3644900"/>
            <a:ext cx="16557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Rectangle 20"/>
          <p:cNvSpPr>
            <a:spLocks noChangeArrowheads="1"/>
          </p:cNvSpPr>
          <p:nvPr/>
        </p:nvSpPr>
        <p:spPr bwMode="auto">
          <a:xfrm>
            <a:off x="1041400" y="3067050"/>
            <a:ext cx="1584325" cy="201771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多依赖网络而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忽略读书的意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义，少数有阅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读愿望的学生</a:t>
            </a:r>
            <a:r>
              <a:rPr lang="en-US" altLang="zh-CN" b="1">
                <a:solidFill>
                  <a:schemeClr val="bg1"/>
                </a:solidFill>
              </a:rPr>
              <a:t>,</a:t>
            </a: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对书本的选择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上也犹豫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6153" name="Rectangle 24"/>
          <p:cNvSpPr>
            <a:spLocks noChangeArrowheads="1"/>
          </p:cNvSpPr>
          <p:nvPr/>
        </p:nvSpPr>
        <p:spPr bwMode="auto">
          <a:xfrm>
            <a:off x="4643438" y="3071813"/>
            <a:ext cx="1584325" cy="2017712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</a:rPr>
              <a:t>  </a:t>
            </a:r>
            <a:r>
              <a:rPr lang="zh-CN" altLang="en-US" b="1">
                <a:solidFill>
                  <a:schemeClr val="bg1"/>
                </a:solidFill>
              </a:rPr>
              <a:t>她们日后大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部分都将从事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教师行业，渊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博的知识是教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育后代的必备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条件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6154" name="Rectangle 25"/>
          <p:cNvSpPr>
            <a:spLocks noChangeArrowheads="1"/>
          </p:cNvSpPr>
          <p:nvPr/>
        </p:nvSpPr>
        <p:spPr bwMode="auto">
          <a:xfrm>
            <a:off x="2859088" y="1554163"/>
            <a:ext cx="1655762" cy="2017712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</a:rPr>
              <a:t>  </a:t>
            </a:r>
            <a:r>
              <a:rPr lang="zh-CN" altLang="en-US" b="1">
                <a:solidFill>
                  <a:schemeClr val="bg1"/>
                </a:solidFill>
              </a:rPr>
              <a:t>幼师专业都是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女孩子，书籍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可以提高她们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的自身素质，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</a:rPr>
              <a:t>充实内心</a:t>
            </a:r>
            <a:endParaRPr lang="en-US" altLang="zh-CN" b="1">
              <a:solidFill>
                <a:schemeClr val="bg1"/>
              </a:solidFill>
            </a:endParaRPr>
          </a:p>
          <a:p>
            <a:pPr eaLnBrk="1" hangingPunct="1"/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11274" name="Line 26"/>
          <p:cNvSpPr>
            <a:spLocks noChangeShapeType="1"/>
          </p:cNvSpPr>
          <p:nvPr/>
        </p:nvSpPr>
        <p:spPr bwMode="auto">
          <a:xfrm>
            <a:off x="2714625" y="1557338"/>
            <a:ext cx="0" cy="3671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285750" y="6000750"/>
            <a:ext cx="1439863" cy="196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de-DE" altLang="zh-CN" sz="2400">
                <a:solidFill>
                  <a:schemeClr val="bg1"/>
                </a:solidFill>
              </a:rPr>
              <a:t>Page </a:t>
            </a:r>
            <a:endParaRPr lang="de-DE" altLang="zh-CN" sz="2400">
              <a:solidFill>
                <a:schemeClr val="bg1"/>
              </a:solidFill>
              <a:sym typeface="MS UI Gothic" panose="020B0600070205080204" pitchFamily="34" charset="-128"/>
            </a:endParaRPr>
          </a:p>
          <a:p>
            <a:pPr eaLnBrk="1" hangingPunct="1"/>
            <a:r>
              <a:rPr lang="de-DE" altLang="zh-CN" sz="2400">
                <a:solidFill>
                  <a:schemeClr val="bg1"/>
                </a:solidFill>
              </a:rPr>
              <a:t> </a:t>
            </a:r>
            <a:fld id="{909677E5-3DCB-4DDD-9B40-F3240C38BA43}" type="slidenum">
              <a:rPr lang="zh-CN" altLang="en-US" sz="2800">
                <a:solidFill>
                  <a:schemeClr val="bg1"/>
                </a:solidFill>
              </a:rPr>
              <a:pPr eaLnBrk="1" hangingPunct="1"/>
              <a:t>4</a:t>
            </a:fld>
            <a:endParaRPr lang="en-US" altLang="zh-CN" sz="2800">
              <a:solidFill>
                <a:schemeClr val="bg1"/>
              </a:solidFill>
            </a:endParaRPr>
          </a:p>
        </p:txBody>
      </p:sp>
      <p:sp>
        <p:nvSpPr>
          <p:cNvPr id="11276" name="Text Box 26"/>
          <p:cNvSpPr txBox="1">
            <a:spLocks noChangeArrowheads="1"/>
          </p:cNvSpPr>
          <p:nvPr/>
        </p:nvSpPr>
        <p:spPr bwMode="auto">
          <a:xfrm>
            <a:off x="6500813" y="1500188"/>
            <a:ext cx="1497012" cy="461962"/>
          </a:xfrm>
          <a:prstGeom prst="rect">
            <a:avLst/>
          </a:prstGeom>
          <a:solidFill>
            <a:srgbClr val="00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学生情况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928688" y="285750"/>
            <a:ext cx="3248025" cy="4873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学情分析</a:t>
            </a:r>
          </a:p>
        </p:txBody>
      </p:sp>
      <p:sp>
        <p:nvSpPr>
          <p:cNvPr id="28" name="心形 27"/>
          <p:cNvSpPr/>
          <p:nvPr/>
        </p:nvSpPr>
        <p:spPr>
          <a:xfrm>
            <a:off x="500034" y="357166"/>
            <a:ext cx="357190" cy="342896"/>
          </a:xfrm>
          <a:prstGeom prst="hear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  <a:ea typeface="宋体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t="35300" r="18255" b="36350"/>
          <a:stretch/>
        </p:blipFill>
        <p:spPr>
          <a:xfrm>
            <a:off x="7491603" y="4211665"/>
            <a:ext cx="1472817" cy="1325536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 animBg="1"/>
      <p:bldP spid="6153" grpId="0" animBg="1"/>
      <p:bldP spid="61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AutoShape 3"/>
          <p:cNvSpPr>
            <a:spLocks noChangeArrowheads="1"/>
          </p:cNvSpPr>
          <p:nvPr/>
        </p:nvSpPr>
        <p:spPr bwMode="gray">
          <a:xfrm>
            <a:off x="3683000" y="3194050"/>
            <a:ext cx="2587625" cy="2497138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</a:endParaRP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gray">
          <a:xfrm>
            <a:off x="6446838" y="3194050"/>
            <a:ext cx="2587625" cy="2497138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586538" y="2943225"/>
            <a:ext cx="2355850" cy="523875"/>
            <a:chOff x="3964" y="2071"/>
            <a:chExt cx="1484" cy="330"/>
          </a:xfrm>
        </p:grpSpPr>
        <p:sp>
          <p:nvSpPr>
            <p:cNvPr id="12313" name="AutoShape 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8100" algn="ctr">
              <a:solidFill>
                <a:srgbClr val="FFFFFF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314" name="AutoShape 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2293" name="Rectangle 8"/>
          <p:cNvSpPr>
            <a:spLocks noChangeArrowheads="1"/>
          </p:cNvSpPr>
          <p:nvPr/>
        </p:nvSpPr>
        <p:spPr bwMode="black">
          <a:xfrm>
            <a:off x="6643688" y="3000375"/>
            <a:ext cx="2249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</a:rPr>
              <a:t>情感态度与价值观</a:t>
            </a:r>
            <a:endParaRPr lang="en-US" altLang="zh-CN" sz="2000" b="1">
              <a:solidFill>
                <a:srgbClr val="FFFFFF"/>
              </a:solidFill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794125" y="2943225"/>
            <a:ext cx="2355850" cy="523875"/>
            <a:chOff x="2140" y="2071"/>
            <a:chExt cx="1484" cy="330"/>
          </a:xfrm>
        </p:grpSpPr>
        <p:sp>
          <p:nvSpPr>
            <p:cNvPr id="12311" name="AutoShape 10"/>
            <p:cNvSpPr>
              <a:spLocks noChangeArrowheads="1"/>
            </p:cNvSpPr>
            <p:nvPr/>
          </p:nvSpPr>
          <p:spPr bwMode="ltGray">
            <a:xfrm>
              <a:off x="2140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38100" algn="ctr">
              <a:solidFill>
                <a:srgbClr val="FFFFFF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312" name="AutoShape 11"/>
            <p:cNvSpPr>
              <a:spLocks noChangeArrowheads="1"/>
            </p:cNvSpPr>
            <p:nvPr/>
          </p:nvSpPr>
          <p:spPr bwMode="ltGray">
            <a:xfrm>
              <a:off x="2163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2295" name="Rectangle 12"/>
          <p:cNvSpPr>
            <a:spLocks noChangeArrowheads="1"/>
          </p:cNvSpPr>
          <p:nvPr/>
        </p:nvSpPr>
        <p:spPr bwMode="black">
          <a:xfrm>
            <a:off x="4216400" y="2994025"/>
            <a:ext cx="1474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</a:rPr>
              <a:t>过程与方法</a:t>
            </a:r>
            <a:endParaRPr lang="en-US" altLang="zh-CN" sz="2000" b="1">
              <a:solidFill>
                <a:srgbClr val="FFFFFF"/>
              </a:solidFill>
            </a:endParaRPr>
          </a:p>
        </p:txBody>
      </p:sp>
      <p:sp>
        <p:nvSpPr>
          <p:cNvPr id="11277" name="AutoShape 13"/>
          <p:cNvSpPr>
            <a:spLocks noChangeArrowheads="1"/>
          </p:cNvSpPr>
          <p:nvPr/>
        </p:nvSpPr>
        <p:spPr bwMode="gray">
          <a:xfrm>
            <a:off x="920750" y="3194050"/>
            <a:ext cx="2587625" cy="2497138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</a:endParaRPr>
          </a:p>
        </p:txBody>
      </p:sp>
      <p:sp>
        <p:nvSpPr>
          <p:cNvPr id="6154" name="AutoShape 14"/>
          <p:cNvSpPr>
            <a:spLocks noChangeArrowheads="1"/>
          </p:cNvSpPr>
          <p:nvPr/>
        </p:nvSpPr>
        <p:spPr bwMode="ltGray">
          <a:xfrm>
            <a:off x="1019175" y="2943225"/>
            <a:ext cx="2355850" cy="523875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5" name="AutoShape 15"/>
          <p:cNvSpPr>
            <a:spLocks noChangeArrowheads="1"/>
          </p:cNvSpPr>
          <p:nvPr/>
        </p:nvSpPr>
        <p:spPr bwMode="ltGray">
          <a:xfrm>
            <a:off x="1055688" y="2974975"/>
            <a:ext cx="2273300" cy="125413"/>
          </a:xfrm>
          <a:prstGeom prst="roundRect">
            <a:avLst>
              <a:gd name="adj" fmla="val 28356"/>
            </a:avLst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chemeClr val="hlink">
                  <a:alpha val="7000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99" name="Rectangle 16"/>
          <p:cNvSpPr>
            <a:spLocks noChangeArrowheads="1"/>
          </p:cNvSpPr>
          <p:nvPr/>
        </p:nvSpPr>
        <p:spPr bwMode="black">
          <a:xfrm>
            <a:off x="1441450" y="2994025"/>
            <a:ext cx="1474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</a:rPr>
              <a:t>知识与能力</a:t>
            </a:r>
            <a:endParaRPr lang="en-US" altLang="zh-CN" sz="2000" b="1">
              <a:solidFill>
                <a:srgbClr val="FFFFFF"/>
              </a:solidFill>
            </a:endParaRPr>
          </a:p>
        </p:txBody>
      </p:sp>
      <p:sp>
        <p:nvSpPr>
          <p:cNvPr id="6158" name="Text Box 18"/>
          <p:cNvSpPr txBox="1">
            <a:spLocks noChangeArrowheads="1"/>
          </p:cNvSpPr>
          <p:nvPr/>
        </p:nvSpPr>
        <p:spPr bwMode="gray">
          <a:xfrm>
            <a:off x="1065213" y="3736975"/>
            <a:ext cx="22621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b="1">
                <a:solidFill>
                  <a:srgbClr val="000000"/>
                </a:solidFill>
              </a:rPr>
              <a:t>通过激发学生的阅读兴趣，培养他们随时随地阅读的好习惯；培养学生搜集整理信息能力、口语表达能力和交流合作能力。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6159" name="Text Box 19"/>
          <p:cNvSpPr txBox="1">
            <a:spLocks noChangeArrowheads="1"/>
          </p:cNvSpPr>
          <p:nvPr/>
        </p:nvSpPr>
        <p:spPr bwMode="gray">
          <a:xfrm>
            <a:off x="3754438" y="3770313"/>
            <a:ext cx="25066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000000"/>
                </a:solidFill>
              </a:rPr>
              <a:t>采用“小组讨论、合作交流、代表展示”的方式，通过活动感悟，培养学生自主合作探究及表达交流的能力。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6160" name="Text Box 20"/>
          <p:cNvSpPr txBox="1">
            <a:spLocks noChangeArrowheads="1"/>
          </p:cNvSpPr>
          <p:nvPr/>
        </p:nvSpPr>
        <p:spPr bwMode="gray">
          <a:xfrm>
            <a:off x="6496050" y="3770313"/>
            <a:ext cx="250666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000000"/>
                </a:solidFill>
              </a:rPr>
              <a:t>树立正确的读书观，让书籍时刻充实学生的内心，为日后成为优秀的幼儿教师奠定基础。</a:t>
            </a:r>
            <a:endParaRPr lang="en-US" altLang="zh-CN" sz="1600" b="1">
              <a:solidFill>
                <a:srgbClr val="000000"/>
              </a:solidFill>
            </a:endParaRPr>
          </a:p>
        </p:txBody>
      </p:sp>
      <p:sp>
        <p:nvSpPr>
          <p:cNvPr id="12303" name="Rectangle 21"/>
          <p:cNvSpPr>
            <a:spLocks noChangeArrowheads="1"/>
          </p:cNvSpPr>
          <p:nvPr/>
        </p:nvSpPr>
        <p:spPr bwMode="auto">
          <a:xfrm>
            <a:off x="539750" y="1052513"/>
            <a:ext cx="7751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1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tx2"/>
              </a:buClr>
              <a:buSzPct val="95000"/>
              <a:buFont typeface="Arial" panose="020B0604020202020204" pitchFamily="34" charset="0"/>
              <a:buChar char="●"/>
            </a:pPr>
            <a:r>
              <a:rPr lang="zh-CN" altLang="en-US" sz="2400" b="1"/>
              <a:t>根据上述分析确定本活动目标如下：</a:t>
            </a:r>
            <a:endParaRPr lang="en-US" altLang="zh-CN" sz="2400" b="1"/>
          </a:p>
        </p:txBody>
      </p:sp>
      <p:sp>
        <p:nvSpPr>
          <p:cNvPr id="23" name="标题 1"/>
          <p:cNvSpPr>
            <a:spLocks noGrp="1"/>
          </p:cNvSpPr>
          <p:nvPr>
            <p:ph type="title"/>
          </p:nvPr>
        </p:nvSpPr>
        <p:spPr>
          <a:xfrm>
            <a:off x="928688" y="285750"/>
            <a:ext cx="3248025" cy="4873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活动目标</a:t>
            </a:r>
          </a:p>
        </p:txBody>
      </p:sp>
      <p:sp>
        <p:nvSpPr>
          <p:cNvPr id="24" name="心形 23"/>
          <p:cNvSpPr/>
          <p:nvPr/>
        </p:nvSpPr>
        <p:spPr>
          <a:xfrm>
            <a:off x="500034" y="357166"/>
            <a:ext cx="357190" cy="342896"/>
          </a:xfrm>
          <a:prstGeom prst="hear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  <a:ea typeface="宋体" pitchFamily="2" charset="-122"/>
            </a:endParaRP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1071563" y="5786438"/>
            <a:ext cx="49403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000000"/>
                </a:solidFill>
              </a:rPr>
              <a:t>活动重点：学生通过自主探究，理解读书的重要性。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1071563" y="6215063"/>
            <a:ext cx="49403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000000"/>
                </a:solidFill>
              </a:rPr>
              <a:t>活动难点：学生对读书方法与如何分享交流的把握。</a:t>
            </a:r>
          </a:p>
        </p:txBody>
      </p:sp>
      <p:sp>
        <p:nvSpPr>
          <p:cNvPr id="12310" name="TextBox 24"/>
          <p:cNvSpPr txBox="1">
            <a:spLocks noChangeArrowheads="1"/>
          </p:cNvSpPr>
          <p:nvPr/>
        </p:nvSpPr>
        <p:spPr bwMode="auto">
          <a:xfrm>
            <a:off x="323850" y="1484313"/>
            <a:ext cx="84963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理论依据：</a:t>
            </a:r>
            <a:r>
              <a:rPr lang="zh-CN" altLang="zh-CN" sz="2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工具性与人文性的统一，是语文课程的基本特点</a:t>
            </a:r>
            <a:r>
              <a:rPr lang="en-US" altLang="zh-CN" sz="2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sz="2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加强语文</a:t>
            </a:r>
            <a:r>
              <a:rPr lang="en-US" altLang="zh-CN" sz="2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sz="2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实践，培养语文的应用能力，为综合职业能力的形成，以及继续学习奠定基础</a:t>
            </a:r>
            <a:r>
              <a:rPr lang="en-US" altLang="zh-CN" sz="2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zh-CN" sz="2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围绕活动主题开展语文实践活动，运用有关的语文知识和技能，提高语文应用能力，培养职业理想和职业情感。</a:t>
            </a:r>
            <a:r>
              <a:rPr lang="en-US" altLang="zh-CN" sz="2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语文教学大纲</a:t>
            </a:r>
            <a:r>
              <a:rPr lang="en-US" altLang="zh-CN" sz="2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zh-CN" sz="20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/>
            <a:endParaRPr lang="zh-CN" altLang="en-US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8" grpId="0" animBg="1"/>
      <p:bldP spid="11277" grpId="0" animBg="1"/>
      <p:bldP spid="6154" grpId="0" animBg="1"/>
      <p:bldP spid="6155" grpId="0" animBg="1"/>
      <p:bldP spid="6158" grpId="0"/>
      <p:bldP spid="6159" grpId="0"/>
      <p:bldP spid="6160" grpId="0"/>
      <p:bldP spid="59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5536" y="1772816"/>
          <a:ext cx="8352924" cy="365243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{073A0DAA-6AF3-43AB-8588-CEC1D06C72B9}</a:tableStyleId>
              </a:tblPr>
              <a:tblGrid>
                <a:gridCol w="1029714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</a:tblGrid>
              <a:tr h="608739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162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1" i="0" u="none" strike="noStrike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任务驱动</a:t>
                      </a:r>
                      <a:endParaRPr lang="zh-CN" altLang="en-US" sz="2400" b="1" i="0" u="none" strike="noStrike" kern="1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162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162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162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、</a:t>
                      </a:r>
                      <a:r>
                        <a:rPr lang="zh-CN" altLang="en-US" sz="2400" b="1" i="0" u="none" strike="noStrike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自主探究</a:t>
                      </a:r>
                      <a:endParaRPr lang="zh-CN" altLang="en-US" sz="2400" b="1" i="0" u="none" strike="noStrike" kern="1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162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162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162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楷体" pitchFamily="2" charset="-122"/>
                          <a:ea typeface="华文楷体" pitchFamily="2" charset="-122"/>
                        </a:rPr>
                        <a:t>合作交流</a:t>
                      </a:r>
                      <a:endParaRPr lang="zh-CN" altLang="en-US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162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162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16200000" scaled="0"/>
                    </a:gradFill>
                  </a:tcPr>
                </a:tc>
              </a:tr>
              <a:tr h="608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任务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608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任务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08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任务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  <a:tr h="608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任务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087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任务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矩形​​ 6"/>
          <p:cNvSpPr/>
          <p:nvPr/>
        </p:nvSpPr>
        <p:spPr>
          <a:xfrm>
            <a:off x="1606550" y="2905125"/>
            <a:ext cx="2160588" cy="4603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78000">
                <a:schemeClr val="bg1">
                  <a:lumMod val="64000"/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6" name="圆角矩形​​ 5"/>
          <p:cNvSpPr/>
          <p:nvPr/>
        </p:nvSpPr>
        <p:spPr>
          <a:xfrm>
            <a:off x="1498600" y="2401888"/>
            <a:ext cx="2376488" cy="4651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9BFFF"/>
              </a:gs>
              <a:gs pos="16700">
                <a:srgbClr val="009AD0"/>
              </a:gs>
              <a:gs pos="100000">
                <a:srgbClr val="57D3FF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学生课前观看视频</a:t>
            </a:r>
          </a:p>
        </p:txBody>
      </p:sp>
      <p:sp>
        <p:nvSpPr>
          <p:cNvPr id="8" name="矩形​​ 7"/>
          <p:cNvSpPr/>
          <p:nvPr/>
        </p:nvSpPr>
        <p:spPr>
          <a:xfrm>
            <a:off x="2411413" y="3573463"/>
            <a:ext cx="2159000" cy="46037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78000">
                <a:schemeClr val="bg1">
                  <a:lumMod val="64000"/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9" name="圆角矩形​​ 8"/>
          <p:cNvSpPr/>
          <p:nvPr/>
        </p:nvSpPr>
        <p:spPr>
          <a:xfrm>
            <a:off x="2303463" y="3049588"/>
            <a:ext cx="2374900" cy="4730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670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小组讨论选书阅读</a:t>
            </a:r>
          </a:p>
        </p:txBody>
      </p:sp>
      <p:sp>
        <p:nvSpPr>
          <p:cNvPr id="12" name="矩形​​ 11"/>
          <p:cNvSpPr/>
          <p:nvPr/>
        </p:nvSpPr>
        <p:spPr>
          <a:xfrm>
            <a:off x="4175125" y="4111625"/>
            <a:ext cx="2160588" cy="4445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78000">
                <a:schemeClr val="bg1">
                  <a:lumMod val="64000"/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3" name="圆角矩形​​ 12"/>
          <p:cNvSpPr/>
          <p:nvPr/>
        </p:nvSpPr>
        <p:spPr>
          <a:xfrm>
            <a:off x="3959225" y="3625850"/>
            <a:ext cx="2376488" cy="4730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670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成立读书俱乐部</a:t>
            </a:r>
          </a:p>
        </p:txBody>
      </p:sp>
      <p:sp>
        <p:nvSpPr>
          <p:cNvPr id="14" name="矩形​​ 13"/>
          <p:cNvSpPr/>
          <p:nvPr/>
        </p:nvSpPr>
        <p:spPr>
          <a:xfrm>
            <a:off x="4894263" y="4732338"/>
            <a:ext cx="2160587" cy="4445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78000">
                <a:schemeClr val="bg1">
                  <a:lumMod val="64000"/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圆角矩形​​ 14"/>
          <p:cNvSpPr/>
          <p:nvPr/>
        </p:nvSpPr>
        <p:spPr>
          <a:xfrm>
            <a:off x="4678363" y="4246563"/>
            <a:ext cx="2376487" cy="4730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670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小组分享讨论阅读心得</a:t>
            </a:r>
          </a:p>
        </p:txBody>
      </p:sp>
      <p:sp>
        <p:nvSpPr>
          <p:cNvPr id="16" name="矩形​​ 15"/>
          <p:cNvSpPr/>
          <p:nvPr/>
        </p:nvSpPr>
        <p:spPr>
          <a:xfrm>
            <a:off x="6407150" y="5307013"/>
            <a:ext cx="2160588" cy="46037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78000">
                <a:schemeClr val="bg1">
                  <a:lumMod val="64000"/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圆角矩形​​ 16"/>
          <p:cNvSpPr/>
          <p:nvPr/>
        </p:nvSpPr>
        <p:spPr>
          <a:xfrm>
            <a:off x="6191250" y="4821238"/>
            <a:ext cx="2376488" cy="4730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000"/>
              </a:gs>
              <a:gs pos="16700">
                <a:srgbClr val="EE9012"/>
              </a:gs>
              <a:gs pos="100000">
                <a:srgbClr val="FFC000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推荐一名同学全班演讲</a:t>
            </a:r>
          </a:p>
        </p:txBody>
      </p:sp>
      <p:sp>
        <p:nvSpPr>
          <p:cNvPr id="3" name="矩形​​ 2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5534561"/>
            <a:ext cx="352839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dirty="0"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甘特图 </a:t>
            </a:r>
          </a:p>
        </p:txBody>
      </p:sp>
      <p:sp>
        <p:nvSpPr>
          <p:cNvPr id="13327" name="TextBox 9"/>
          <p:cNvSpPr txBox="1">
            <a:spLocks noChangeArrowheads="1"/>
          </p:cNvSpPr>
          <p:nvPr/>
        </p:nvSpPr>
        <p:spPr bwMode="auto">
          <a:xfrm>
            <a:off x="3924300" y="6021388"/>
            <a:ext cx="19637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2F2F2"/>
                </a:solidFill>
              </a:rPr>
              <a:t>Gantt  Chart</a:t>
            </a:r>
            <a:endParaRPr lang="zh-CN" altLang="en-US" sz="2800">
              <a:solidFill>
                <a:srgbClr val="F2F2F2"/>
              </a:solidFill>
            </a:endParaRPr>
          </a:p>
        </p:txBody>
      </p:sp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928688" y="285750"/>
            <a:ext cx="3248025" cy="4873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活动策略</a:t>
            </a:r>
          </a:p>
        </p:txBody>
      </p:sp>
      <p:sp>
        <p:nvSpPr>
          <p:cNvPr id="21" name="心形 20"/>
          <p:cNvSpPr/>
          <p:nvPr/>
        </p:nvSpPr>
        <p:spPr>
          <a:xfrm>
            <a:off x="500034" y="357166"/>
            <a:ext cx="357190" cy="342896"/>
          </a:xfrm>
          <a:prstGeom prst="hear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  <a:ea typeface="宋体" pitchFamily="2" charset="-122"/>
            </a:endParaRPr>
          </a:p>
        </p:txBody>
      </p:sp>
      <p:sp>
        <p:nvSpPr>
          <p:cNvPr id="13332" name="TextBox 17"/>
          <p:cNvSpPr txBox="1">
            <a:spLocks noChangeArrowheads="1"/>
          </p:cNvSpPr>
          <p:nvPr/>
        </p:nvSpPr>
        <p:spPr bwMode="auto">
          <a:xfrm>
            <a:off x="395288" y="981075"/>
            <a:ext cx="7705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/>
              <a:t>围绕活动主题开展语文实践活动，运用有关的语文知识和技能，提高语文应用能力，培养职业理想和职业情感。</a:t>
            </a:r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928688" y="285750"/>
            <a:ext cx="3248025" cy="4873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活动过程</a:t>
            </a:r>
          </a:p>
        </p:txBody>
      </p:sp>
      <p:sp>
        <p:nvSpPr>
          <p:cNvPr id="5" name="心形 4"/>
          <p:cNvSpPr/>
          <p:nvPr/>
        </p:nvSpPr>
        <p:spPr>
          <a:xfrm>
            <a:off x="500034" y="357166"/>
            <a:ext cx="357190" cy="342896"/>
          </a:xfrm>
          <a:prstGeom prst="hear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  <a:ea typeface="宋体" pitchFamily="2" charset="-122"/>
            </a:endParaRPr>
          </a:p>
        </p:txBody>
      </p:sp>
      <p:pic>
        <p:nvPicPr>
          <p:cNvPr id="14342" name="图片 6" descr="QQ截图2014111010485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916113"/>
            <a:ext cx="5121275" cy="388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3850" y="2420938"/>
            <a:ext cx="2303463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    以央视热播节目</a:t>
            </a:r>
            <a:r>
              <a:rPr lang="en-US" altLang="zh-CN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读书</a:t>
            </a:r>
            <a:r>
              <a:rPr lang="en-US" altLang="zh-CN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节选片段为同学们开启本次读书推介会</a:t>
            </a:r>
          </a:p>
        </p:txBody>
      </p:sp>
      <p:pic>
        <p:nvPicPr>
          <p:cNvPr id="14344" name="图片 5" descr="QQ图片2014111010494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508500"/>
            <a:ext cx="2284413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t="35300" r="18255" b="36350"/>
          <a:stretch/>
        </p:blipFill>
        <p:spPr>
          <a:xfrm>
            <a:off x="7671183" y="5532464"/>
            <a:ext cx="1472817" cy="1325536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928688" y="285750"/>
            <a:ext cx="3248025" cy="4873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活动过程</a:t>
            </a:r>
          </a:p>
        </p:txBody>
      </p:sp>
      <p:sp>
        <p:nvSpPr>
          <p:cNvPr id="5" name="心形 4"/>
          <p:cNvSpPr/>
          <p:nvPr/>
        </p:nvSpPr>
        <p:spPr>
          <a:xfrm>
            <a:off x="500034" y="357166"/>
            <a:ext cx="357190" cy="342896"/>
          </a:xfrm>
          <a:prstGeom prst="hear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  <a:ea typeface="宋体" pitchFamily="2" charset="-122"/>
            </a:endParaRPr>
          </a:p>
        </p:txBody>
      </p:sp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323850" y="1484313"/>
            <a:ext cx="84740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</a:rPr>
              <a:t>一、各俱乐部分别自我介绍俱乐部的名称、口号，并上交“我最喜爱的一本书”的推荐表。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71550" y="2420938"/>
          <a:ext cx="6840538" cy="4237038"/>
        </p:xfrm>
        <a:graphic>
          <a:graphicData uri="http://schemas.openxmlformats.org/drawingml/2006/table">
            <a:tbl>
              <a:tblPr/>
              <a:tblGrid>
                <a:gridCol w="1512888"/>
                <a:gridCol w="2244725"/>
                <a:gridCol w="1328737"/>
                <a:gridCol w="1754188"/>
              </a:tblGrid>
              <a:tr h="3962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俱乐部名称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62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口号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62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演讲者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62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推荐书名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作者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</a:tr>
              <a:tr h="26519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推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荐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理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由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t="35300" r="18255" b="36350"/>
          <a:stretch/>
        </p:blipFill>
        <p:spPr>
          <a:xfrm>
            <a:off x="7671183" y="5532464"/>
            <a:ext cx="1472817" cy="1325536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928688" y="285750"/>
            <a:ext cx="3248025" cy="4873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活动过程</a:t>
            </a:r>
          </a:p>
        </p:txBody>
      </p:sp>
      <p:sp>
        <p:nvSpPr>
          <p:cNvPr id="7" name="心形 6"/>
          <p:cNvSpPr/>
          <p:nvPr/>
        </p:nvSpPr>
        <p:spPr>
          <a:xfrm>
            <a:off x="500034" y="357166"/>
            <a:ext cx="357190" cy="342896"/>
          </a:xfrm>
          <a:prstGeom prst="heart">
            <a:avLst/>
          </a:prstGeom>
          <a:solidFill>
            <a:schemeClr val="tx2">
              <a:lumMod val="25000"/>
              <a:lumOff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  <a:ea typeface="宋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288" y="1628775"/>
            <a:ext cx="73802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latin typeface="方正姚体" panose="02010601030101010101" pitchFamily="2" charset="-122"/>
                <a:ea typeface="方正姚体" panose="02010601030101010101" pitchFamily="2" charset="-122"/>
              </a:rPr>
              <a:t>设计设想：学生集思广益，自己设计本俱乐部的名称、口号。这样既激发了学生们的参与热情，又增加了课堂活动的趣味性。</a:t>
            </a:r>
          </a:p>
        </p:txBody>
      </p:sp>
      <p:pic>
        <p:nvPicPr>
          <p:cNvPr id="16391" name="图片 9" descr="全图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492375"/>
            <a:ext cx="8027987" cy="407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228184" y="3933056"/>
            <a:ext cx="209544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最是书香能致远，</a:t>
            </a:r>
            <a:endParaRPr lang="en-US" altLang="zh-CN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defRPr/>
            </a:pPr>
            <a:r>
              <a:rPr lang="zh-CN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读书之乐乐无穷</a:t>
            </a:r>
          </a:p>
        </p:txBody>
      </p:sp>
      <p:sp>
        <p:nvSpPr>
          <p:cNvPr id="12" name="右箭头 11"/>
          <p:cNvSpPr/>
          <p:nvPr/>
        </p:nvSpPr>
        <p:spPr>
          <a:xfrm>
            <a:off x="5795963" y="4221163"/>
            <a:ext cx="504825" cy="71437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</p:bldLst>
  </p:timing>
</p:sld>
</file>

<file path=ppt/theme/theme1.xml><?xml version="1.0" encoding="utf-8"?>
<a:theme xmlns:a="http://schemas.openxmlformats.org/drawingml/2006/main" name="主题1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21873A"/>
      </a:hlink>
      <a:folHlink>
        <a:srgbClr val="717E00"/>
      </a:folHlink>
    </a:clrScheme>
    <a:fontScheme name="School Presentation">
      <a:majorFont>
        <a:latin typeface="Bookman Old Style"/>
        <a:ea typeface=""/>
        <a:cs typeface=""/>
      </a:majorFont>
      <a:minorFont>
        <a:latin typeface="Segoe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2">
  <a:themeElements>
    <a:clrScheme name="教育笔记PPT模板 3">
      <a:dk1>
        <a:srgbClr val="000000"/>
      </a:dk1>
      <a:lt1>
        <a:srgbClr val="FFFFFF"/>
      </a:lt1>
      <a:dk2>
        <a:srgbClr val="480048"/>
      </a:dk2>
      <a:lt2>
        <a:srgbClr val="C0C0C0"/>
      </a:lt2>
      <a:accent1>
        <a:srgbClr val="2353D9"/>
      </a:accent1>
      <a:accent2>
        <a:srgbClr val="38A0DA"/>
      </a:accent2>
      <a:accent3>
        <a:srgbClr val="FFFFFF"/>
      </a:accent3>
      <a:accent4>
        <a:srgbClr val="000000"/>
      </a:accent4>
      <a:accent5>
        <a:srgbClr val="ACB3E9"/>
      </a:accent5>
      <a:accent6>
        <a:srgbClr val="3291C5"/>
      </a:accent6>
      <a:hlink>
        <a:srgbClr val="009999"/>
      </a:hlink>
      <a:folHlink>
        <a:srgbClr val="D77A5D"/>
      </a:folHlink>
    </a:clrScheme>
    <a:fontScheme name="教育笔记PPT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教育笔记PPT模板 1">
        <a:dk1>
          <a:srgbClr val="000000"/>
        </a:dk1>
        <a:lt1>
          <a:srgbClr val="FFFFFF"/>
        </a:lt1>
        <a:dk2>
          <a:srgbClr val="660033"/>
        </a:dk2>
        <a:lt2>
          <a:srgbClr val="C0C0C0"/>
        </a:lt2>
        <a:accent1>
          <a:srgbClr val="0E50A8"/>
        </a:accent1>
        <a:accent2>
          <a:srgbClr val="E3892F"/>
        </a:accent2>
        <a:accent3>
          <a:srgbClr val="FFFFFF"/>
        </a:accent3>
        <a:accent4>
          <a:srgbClr val="000000"/>
        </a:accent4>
        <a:accent5>
          <a:srgbClr val="AAB3D1"/>
        </a:accent5>
        <a:accent6>
          <a:srgbClr val="CE7C2A"/>
        </a:accent6>
        <a:hlink>
          <a:srgbClr val="0099CC"/>
        </a:hlink>
        <a:folHlink>
          <a:srgbClr val="736F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教育笔记PPT模板 2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64B4DC"/>
        </a:accent1>
        <a:accent2>
          <a:srgbClr val="EA4A46"/>
        </a:accent2>
        <a:accent3>
          <a:srgbClr val="FFFFFF"/>
        </a:accent3>
        <a:accent4>
          <a:srgbClr val="000000"/>
        </a:accent4>
        <a:accent5>
          <a:srgbClr val="B8D6EB"/>
        </a:accent5>
        <a:accent6>
          <a:srgbClr val="D4423F"/>
        </a:accent6>
        <a:hlink>
          <a:srgbClr val="441FCD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教育笔记PPT模板 3">
        <a:dk1>
          <a:srgbClr val="000000"/>
        </a:dk1>
        <a:lt1>
          <a:srgbClr val="FFFFFF"/>
        </a:lt1>
        <a:dk2>
          <a:srgbClr val="480048"/>
        </a:dk2>
        <a:lt2>
          <a:srgbClr val="C0C0C0"/>
        </a:lt2>
        <a:accent1>
          <a:srgbClr val="2353D9"/>
        </a:accent1>
        <a:accent2>
          <a:srgbClr val="38A0DA"/>
        </a:accent2>
        <a:accent3>
          <a:srgbClr val="FFFFFF"/>
        </a:accent3>
        <a:accent4>
          <a:srgbClr val="000000"/>
        </a:accent4>
        <a:accent5>
          <a:srgbClr val="ACB3E9"/>
        </a:accent5>
        <a:accent6>
          <a:srgbClr val="3291C5"/>
        </a:accent6>
        <a:hlink>
          <a:srgbClr val="009999"/>
        </a:hlink>
        <a:folHlink>
          <a:srgbClr val="D77A5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606</TotalTime>
  <Words>1052</Words>
  <Application>Microsoft Office PowerPoint</Application>
  <PresentationFormat/>
  <Paragraphs>140</Paragraphs>
  <Slides>16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 Unicode MS</vt:lpstr>
      <vt:lpstr>微软雅黑</vt:lpstr>
      <vt:lpstr>华文楷体</vt:lpstr>
      <vt:lpstr>MS UI Gothic</vt:lpstr>
      <vt:lpstr>Calibri</vt:lpstr>
      <vt:lpstr>华文行楷</vt:lpstr>
      <vt:lpstr>Arial</vt:lpstr>
      <vt:lpstr>华文新魏</vt:lpstr>
      <vt:lpstr>Bookman Old Style</vt:lpstr>
      <vt:lpstr>隶书</vt:lpstr>
      <vt:lpstr>Verdana</vt:lpstr>
      <vt:lpstr>方正姚体</vt:lpstr>
      <vt:lpstr>宋体</vt:lpstr>
      <vt:lpstr>Wingdings</vt:lpstr>
      <vt:lpstr>Segoe Condensed</vt:lpstr>
      <vt:lpstr>主题1</vt:lpstr>
      <vt:lpstr>主题2</vt:lpstr>
      <vt:lpstr>Image</vt:lpstr>
      <vt:lpstr>PowerPoint 演示文稿</vt:lpstr>
      <vt:lpstr>PowerPoint 演示文稿</vt:lpstr>
      <vt:lpstr>教材分析</vt:lpstr>
      <vt:lpstr>PowerPoint 演示文稿</vt:lpstr>
      <vt:lpstr>活动目标</vt:lpstr>
      <vt:lpstr>活动策略</vt:lpstr>
      <vt:lpstr>活动过程</vt:lpstr>
      <vt:lpstr>活动过程</vt:lpstr>
      <vt:lpstr>活动过程</vt:lpstr>
      <vt:lpstr>活动过程</vt:lpstr>
      <vt:lpstr>活动过程</vt:lpstr>
      <vt:lpstr>活动过程</vt:lpstr>
      <vt:lpstr>活动过程</vt:lpstr>
      <vt:lpstr>活动过程</vt:lpstr>
      <vt:lpstr>教学反思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2014-11-09T08:04:14Z</dcterms:created>
  <dcterms:modified xsi:type="dcterms:W3CDTF">2018-08-19T04:36:33Z</dcterms:modified>
</cp:coreProperties>
</file>