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69" r:id="rId1"/>
    <p:sldMasterId id="2147483697" r:id="rId2"/>
  </p:sldMasterIdLst>
  <p:notesMasterIdLst>
    <p:notesMasterId r:id="rId39"/>
  </p:notesMasterIdLst>
  <p:handoutMasterIdLst>
    <p:handoutMasterId r:id="rId40"/>
  </p:handoutMasterIdLst>
  <p:sldIdLst>
    <p:sldId id="439" r:id="rId3"/>
    <p:sldId id="329" r:id="rId4"/>
    <p:sldId id="361" r:id="rId5"/>
    <p:sldId id="362" r:id="rId6"/>
    <p:sldId id="363" r:id="rId7"/>
    <p:sldId id="340" r:id="rId8"/>
    <p:sldId id="341" r:id="rId9"/>
    <p:sldId id="378" r:id="rId10"/>
    <p:sldId id="379" r:id="rId11"/>
    <p:sldId id="380" r:id="rId12"/>
    <p:sldId id="344" r:id="rId13"/>
    <p:sldId id="382" r:id="rId14"/>
    <p:sldId id="383" r:id="rId15"/>
    <p:sldId id="415" r:id="rId16"/>
    <p:sldId id="345" r:id="rId17"/>
    <p:sldId id="385" r:id="rId18"/>
    <p:sldId id="386" r:id="rId19"/>
    <p:sldId id="387" r:id="rId20"/>
    <p:sldId id="331" r:id="rId21"/>
    <p:sldId id="364" r:id="rId22"/>
    <p:sldId id="416" r:id="rId23"/>
    <p:sldId id="417" r:id="rId24"/>
    <p:sldId id="366" r:id="rId25"/>
    <p:sldId id="394" r:id="rId26"/>
    <p:sldId id="395" r:id="rId27"/>
    <p:sldId id="396" r:id="rId28"/>
    <p:sldId id="397" r:id="rId29"/>
    <p:sldId id="398" r:id="rId30"/>
    <p:sldId id="399" r:id="rId31"/>
    <p:sldId id="400" r:id="rId32"/>
    <p:sldId id="403" r:id="rId33"/>
    <p:sldId id="404" r:id="rId34"/>
    <p:sldId id="405" r:id="rId35"/>
    <p:sldId id="406" r:id="rId36"/>
    <p:sldId id="407" r:id="rId37"/>
    <p:sldId id="367" r:id="rId38"/>
  </p:sldIdLst>
  <p:sldSz cx="9144000" cy="6858000" type="screen4x3"/>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987" autoAdjust="0"/>
    <p:restoredTop sz="87183" autoAdjust="0"/>
  </p:normalViewPr>
  <p:slideViewPr>
    <p:cSldViewPr snapToGrid="0">
      <p:cViewPr varScale="1">
        <p:scale>
          <a:sx n="77" d="100"/>
          <a:sy n="77" d="100"/>
        </p:scale>
        <p:origin x="-1746" y="-9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pPr/>
              <a:t>2019/1/23</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2019/1/23</a:t>
            </a:fld>
            <a:endParaRPr lang="zh-CN" altLang="en-US"/>
          </a:p>
        </p:txBody>
      </p:sp>
      <p:sp>
        <p:nvSpPr>
          <p:cNvPr id="4" name="幻灯片图像占位符 3"/>
          <p:cNvSpPr>
            <a:spLocks noGrp="1" noRot="1" noChangeAspect="1"/>
          </p:cNvSpPr>
          <p:nvPr>
            <p:ph type="sldImg" idx="2"/>
          </p:nvPr>
        </p:nvSpPr>
        <p:spPr>
          <a:xfrm>
            <a:off x="1249156" y="1279287"/>
            <a:ext cx="4605433"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B44967C-0E12-4D9A-82A4-8B0AF93BEE0A}"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299A3C4-083F-4404-BFD2-D508F28BA6B0}"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B44967C-0E12-4D9A-82A4-8B0AF93BEE0A}"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299A3C4-083F-4404-BFD2-D508F28BA6B0}"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B44967C-0E12-4D9A-82A4-8B0AF93BEE0A}"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299A3C4-083F-4404-BFD2-D508F28BA6B0}"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192530" y="2948305"/>
            <a:ext cx="7107555" cy="76835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B44967C-0E12-4D9A-82A4-8B0AF93BEE0A}"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299A3C4-083F-4404-BFD2-D508F28BA6B0}"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192530" y="2948305"/>
            <a:ext cx="7107555" cy="76835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B44967C-0E12-4D9A-82A4-8B0AF93BEE0A}"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299A3C4-083F-4404-BFD2-D508F28BA6B0}"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B44967C-0E12-4D9A-82A4-8B0AF93BEE0A}"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299A3C4-083F-4404-BFD2-D508F28BA6B0}"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B44967C-0E12-4D9A-82A4-8B0AF93BEE0A}" type="datetimeFigureOut">
              <a:rPr lang="zh-CN" altLang="en-US" smtClean="0"/>
              <a:pPr/>
              <a:t>2019/1/23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299A3C4-083F-4404-BFD2-D508F28BA6B0}"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B44967C-0E12-4D9A-82A4-8B0AF93BEE0A}" type="datetimeFigureOut">
              <a:rPr lang="zh-CN" altLang="en-US" smtClean="0"/>
              <a:pPr/>
              <a:t>2019/1/23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299A3C4-083F-4404-BFD2-D508F28BA6B0}"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B44967C-0E12-4D9A-82A4-8B0AF93BEE0A}" type="datetimeFigureOut">
              <a:rPr lang="zh-CN" altLang="en-US" smtClean="0"/>
              <a:pPr/>
              <a:t>2019/1/23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299A3C4-083F-4404-BFD2-D508F28BA6B0}"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B44967C-0E12-4D9A-82A4-8B0AF93BEE0A}"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299A3C4-083F-4404-BFD2-D508F28BA6B0}"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B44967C-0E12-4D9A-82A4-8B0AF93BEE0A}"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299A3C4-083F-4404-BFD2-D508F28BA6B0}"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1.jpe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44967C-0E12-4D9A-82A4-8B0AF93BEE0A}" type="datetimeFigureOut">
              <a:rPr lang="zh-CN" altLang="en-US" smtClean="0"/>
              <a:pPr/>
              <a:t>2019/1/23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99A3C4-083F-4404-BFD2-D508F28BA6B0}"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 id="2147483710" r:id="rId13"/>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1973580" y="2517775"/>
            <a:ext cx="5589905" cy="645160"/>
          </a:xfrm>
          <a:prstGeom prst="rect">
            <a:avLst/>
          </a:prstGeom>
          <a:noFill/>
        </p:spPr>
        <p:txBody>
          <a:bodyPr wrap="square" rtlCol="0">
            <a:spAutoFit/>
          </a:bodyPr>
          <a:lstStyle/>
          <a:p>
            <a:pPr algn="ctr"/>
            <a:r>
              <a:rPr lang="en-US" sz="3600">
                <a:latin typeface="方正大标宋简体" panose="03000509000000000000" charset="-122"/>
                <a:ea typeface="方正大标宋简体" panose="03000509000000000000" charset="-122"/>
              </a:rPr>
              <a:t>5 </a:t>
            </a:r>
            <a:r>
              <a:rPr lang="zh-CN" altLang="en-US" sz="3600">
                <a:latin typeface="方正大标宋简体" panose="03000509000000000000" charset="-122"/>
                <a:ea typeface="方正大标宋简体" panose="03000509000000000000" charset="-122"/>
              </a:rPr>
              <a:t>孔乙己</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170305" y="265430"/>
            <a:ext cx="7370445" cy="6326505"/>
          </a:xfrm>
          <a:prstGeom prst="rect">
            <a:avLst/>
          </a:prstGeom>
          <a:noFill/>
        </p:spPr>
        <p:txBody>
          <a:bodyPr wrap="square" rtlCol="0">
            <a:spAutoFit/>
          </a:bodyPr>
          <a:lstStyle/>
          <a:p>
            <a:pPr algn="l" fontAlgn="auto">
              <a:lnSpc>
                <a:spcPct val="130000"/>
              </a:lnSpc>
            </a:pPr>
            <a:r>
              <a:rPr lang="zh-CN" altLang="en-US" sz="2400"/>
              <a:t>6.小说以哄笑来写孔乙己的悲剧，这样写有什么特殊的艺术效果？理解不正确的一项是（        ）</a:t>
            </a:r>
          </a:p>
          <a:p>
            <a:pPr algn="l" fontAlgn="auto">
              <a:lnSpc>
                <a:spcPct val="130000"/>
              </a:lnSpc>
            </a:pPr>
            <a:r>
              <a:rPr lang="zh-CN" altLang="en-US" sz="2400"/>
              <a:t>A.一面是悲惨的遭遇和伤痛，一面是无聊的逗笑和取乐，这样写更增加了小说热烈的气氛，增添读者的阅读兴趣。</a:t>
            </a:r>
          </a:p>
          <a:p>
            <a:pPr algn="l" fontAlgn="auto">
              <a:lnSpc>
                <a:spcPct val="130000"/>
              </a:lnSpc>
            </a:pPr>
            <a:r>
              <a:rPr lang="zh-CN" altLang="en-US" sz="2400"/>
              <a:t>B.一面是悲惨的遭遇和伤痛，一面是无聊的逗笑和取乐，这样写更突出了封建社会的冷酷无情和麻木不仁。</a:t>
            </a:r>
          </a:p>
          <a:p>
            <a:pPr algn="l" fontAlgn="auto">
              <a:lnSpc>
                <a:spcPct val="130000"/>
              </a:lnSpc>
            </a:pPr>
            <a:r>
              <a:rPr lang="zh-CN" altLang="en-US" sz="2400"/>
              <a:t>C.一面是悲惨的遭遇和伤痛，一面是无聊的逗笑和取乐，这样写使孔乙己的悲剧更笼上了一层令人窒息的悲凉的意味。</a:t>
            </a:r>
          </a:p>
          <a:p>
            <a:pPr algn="l" fontAlgn="auto">
              <a:lnSpc>
                <a:spcPct val="130000"/>
              </a:lnSpc>
            </a:pPr>
            <a:r>
              <a:rPr lang="zh-CN" altLang="en-US" sz="2400"/>
              <a:t>D.一面是悲惨的遭遇和伤痛，一面是无聊的逗笑和取乐，这样以乐写悲，更能说明孔乙己的悲剧是社会的悲剧。</a:t>
            </a:r>
          </a:p>
        </p:txBody>
      </p:sp>
      <p:sp>
        <p:nvSpPr>
          <p:cNvPr id="14" name="文本框 13"/>
          <p:cNvSpPr txBox="1"/>
          <p:nvPr/>
        </p:nvSpPr>
        <p:spPr>
          <a:xfrm>
            <a:off x="6266815" y="710565"/>
            <a:ext cx="658495" cy="570865"/>
          </a:xfrm>
          <a:prstGeom prst="rect">
            <a:avLst/>
          </a:prstGeom>
          <a:noFill/>
        </p:spPr>
        <p:txBody>
          <a:bodyPr wrap="square" rtlCol="0">
            <a:spAutoFit/>
          </a:bodyPr>
          <a:lstStyle/>
          <a:p>
            <a:pPr fontAlgn="auto">
              <a:lnSpc>
                <a:spcPct val="130000"/>
              </a:lnSpc>
            </a:pPr>
            <a:r>
              <a:rPr lang="en-US" altLang="zh-CN" sz="2400" b="1">
                <a:solidFill>
                  <a:srgbClr val="FF0000"/>
                </a:solidFill>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894715" y="7366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课内精读</a:t>
            </a:r>
          </a:p>
        </p:txBody>
      </p:sp>
      <p:sp>
        <p:nvSpPr>
          <p:cNvPr id="7" name="文本框 6"/>
          <p:cNvSpPr txBox="1"/>
          <p:nvPr/>
        </p:nvSpPr>
        <p:spPr>
          <a:xfrm>
            <a:off x="1052195" y="904875"/>
            <a:ext cx="7317105" cy="6041390"/>
          </a:xfrm>
          <a:prstGeom prst="rect">
            <a:avLst/>
          </a:prstGeom>
          <a:noFill/>
        </p:spPr>
        <p:txBody>
          <a:bodyPr wrap="square" rtlCol="0">
            <a:spAutoFit/>
          </a:bodyPr>
          <a:lstStyle/>
          <a:p>
            <a:pPr fontAlgn="auto">
              <a:lnSpc>
                <a:spcPct val="110000"/>
              </a:lnSpc>
            </a:pPr>
            <a:r>
              <a:rPr lang="en-US" altLang="zh-CN" sz="2200">
                <a:latin typeface="楷体" panose="02010609060101010101" charset="-122"/>
                <a:ea typeface="楷体" panose="02010609060101010101" charset="-122"/>
                <a:cs typeface="楷体" panose="02010609060101010101" charset="-122"/>
              </a:rPr>
              <a:t>     </a:t>
            </a:r>
            <a:r>
              <a:rPr lang="zh-CN" altLang="en-US" sz="2200">
                <a:latin typeface="楷体" panose="02010609060101010101" charset="-122"/>
                <a:ea typeface="楷体" panose="02010609060101010101" charset="-122"/>
                <a:cs typeface="楷体" panose="02010609060101010101" charset="-122"/>
              </a:rPr>
              <a:t>在这些时候，我可以附和着笑，掌柜是决不责备的。而且掌柜见了孔乙己，也每每这样问他，引人发笑。孔乙己自己知道不能和他们谈天，便只好向孩子说话。有一回对我说道：“你读过书么？”我略略点一点头。他说：“读过书，……我便考你一考。茴香豆的茴字，怎样写的？”我想，讨饭一样的人，也配考我么？便回过脸去，不再理会。孔乙己等了许久，很恳切的说道：“不能写罢？……我教给你，记着！这些字应该记着。将来做掌柜的时候，写账要用。”我暗想我和掌柜的等级还很远呢，而且我们掌柜也从不将茴香豆上账；又好笑，又不耐烦，懒懒的答他道：“谁要你教，不是草头底下一个来回的回字么？”孔乙己显出极高兴的样子，将两个指头的长指甲敲着柜台，点头说：“对呀对呀！……回字有四样写法，你知道么？”我愈不耐烦了，努着嘴走远。孔乙己刚用指甲蘸了酒，想在柜上写字，见我毫不热心，便又叹一口气，显出极惋惜的样子。</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621155" y="1050290"/>
            <a:ext cx="5901690" cy="4009390"/>
          </a:xfrm>
          <a:prstGeom prst="rect">
            <a:avLst/>
          </a:prstGeom>
          <a:noFill/>
        </p:spPr>
        <p:txBody>
          <a:bodyPr wrap="square" rtlCol="0">
            <a:spAutoFit/>
          </a:bodyPr>
          <a:lstStyle/>
          <a:p>
            <a:pPr fontAlgn="auto">
              <a:lnSpc>
                <a:spcPct val="130000"/>
              </a:lnSpc>
            </a:pPr>
            <a:r>
              <a:rPr lang="en-US" altLang="zh-CN" sz="2800">
                <a:latin typeface="楷体" panose="02010609060101010101" charset="-122"/>
                <a:ea typeface="楷体" panose="02010609060101010101" charset="-122"/>
                <a:cs typeface="楷体" panose="02010609060101010101" charset="-122"/>
              </a:rPr>
              <a:t>	</a:t>
            </a:r>
            <a:r>
              <a:rPr lang="zh-CN" altLang="en-US" sz="2800">
                <a:latin typeface="楷体" panose="02010609060101010101" charset="-122"/>
                <a:ea typeface="楷体" panose="02010609060101010101" charset="-122"/>
                <a:cs typeface="楷体" panose="02010609060101010101" charset="-122"/>
              </a:rPr>
              <a:t>有几回，邻居孩子听得笑声，也赶热闹，围住了孔乙己。他便给他们茴香豆吃，一人一颗。孩子吃完豆，仍然不散，眼睛都望着碟子。孔乙己着了慌，伸开五指将碟子罩住，弯腰下去说道：“不多了，我已经不多了。”……</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15390" y="200660"/>
            <a:ext cx="6891655" cy="6249670"/>
          </a:xfrm>
          <a:prstGeom prst="rect">
            <a:avLst/>
          </a:prstGeom>
          <a:noFill/>
        </p:spPr>
        <p:txBody>
          <a:bodyPr wrap="square" rtlCol="0">
            <a:spAutoFit/>
          </a:bodyPr>
          <a:lstStyle/>
          <a:p>
            <a:pPr fontAlgn="auto">
              <a:lnSpc>
                <a:spcPct val="130000"/>
              </a:lnSpc>
            </a:pPr>
            <a:r>
              <a:rPr lang="en-US" altLang="zh-CN" sz="2200">
                <a:latin typeface="楷体" panose="02010609060101010101" charset="-122"/>
                <a:ea typeface="楷体" panose="02010609060101010101" charset="-122"/>
                <a:cs typeface="楷体" panose="02010609060101010101" charset="-122"/>
              </a:rPr>
              <a:t>    </a:t>
            </a:r>
            <a:r>
              <a:rPr lang="zh-CN" altLang="en-US" sz="2200">
                <a:latin typeface="楷体" panose="02010609060101010101" charset="-122"/>
                <a:ea typeface="楷体" panose="02010609060101010101" charset="-122"/>
                <a:cs typeface="楷体" panose="02010609060101010101" charset="-122"/>
              </a:rPr>
              <a:t>中秋过后，秋风是一天凉比一天，看看将近初冬;我整天的靠着火，也须穿上棉袄了。一天的下半天，没有一个顾客，我正合了眼坐着。忽然间听得一个声音：“温一碗酒。”这声音虽然极低，却很耳熟。看时又全没有人。站起来向外一望，那孔乙己便在柜台下对了门槛坐着。①</a:t>
            </a:r>
            <a:r>
              <a:rPr lang="zh-CN" altLang="en-US" sz="2200" u="sng">
                <a:latin typeface="楷体" panose="02010609060101010101" charset="-122"/>
                <a:ea typeface="楷体" panose="02010609060101010101" charset="-122"/>
                <a:cs typeface="楷体" panose="02010609060101010101" charset="-122"/>
              </a:rPr>
              <a:t>他脸上黑而且瘦，已经不成样子;穿一件破夹袄，盘着两腿，下面垫一个蒲包，用草绳在肩上挂住;见了我，又说道:“温一碗酒。”</a:t>
            </a:r>
            <a:r>
              <a:rPr lang="zh-CN" altLang="en-US" sz="2200">
                <a:latin typeface="楷体" panose="02010609060101010101" charset="-122"/>
                <a:ea typeface="楷体" panose="02010609060101010101" charset="-122"/>
                <a:cs typeface="楷体" panose="02010609060101010101" charset="-122"/>
              </a:rPr>
              <a:t>掌柜也伸出头去，一面说:“孔乙己么?你还欠十九个钱呢!”孔乙己很颓唐的仰面答道:“这……下回还清罢。这一回是现钱，酒要好。”掌柜仍然同平常一样，笑着对他说:“孔乙己，你又偷了东西了!”但他这回却不十分分辩，单说了一句“不要取笑!”“取笑?要是不偷，怎么会打断腿?”②</a:t>
            </a:r>
            <a:r>
              <a:rPr lang="zh-CN" altLang="en-US" sz="2200" u="sng">
                <a:latin typeface="楷体" panose="02010609060101010101" charset="-122"/>
                <a:ea typeface="楷体" panose="02010609060101010101" charset="-122"/>
                <a:cs typeface="楷体" panose="02010609060101010101" charset="-122"/>
              </a:rPr>
              <a:t>孔乙己低声说道:“跌断，跌，跌……”</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774825" y="962660"/>
            <a:ext cx="5901690" cy="4569460"/>
          </a:xfrm>
          <a:prstGeom prst="rect">
            <a:avLst/>
          </a:prstGeom>
          <a:noFill/>
        </p:spPr>
        <p:txBody>
          <a:bodyPr wrap="square" rtlCol="0">
            <a:spAutoFit/>
          </a:bodyPr>
          <a:lstStyle/>
          <a:p>
            <a:pPr fontAlgn="auto">
              <a:lnSpc>
                <a:spcPct val="130000"/>
              </a:lnSpc>
            </a:pPr>
            <a:r>
              <a:rPr lang="zh-CN" altLang="en-US" sz="2800">
                <a:latin typeface="楷体" panose="02010609060101010101" charset="-122"/>
                <a:ea typeface="楷体" panose="02010609060101010101" charset="-122"/>
                <a:cs typeface="楷体" panose="02010609060101010101" charset="-122"/>
              </a:rPr>
              <a:t>③</a:t>
            </a:r>
            <a:r>
              <a:rPr lang="zh-CN" altLang="en-US" sz="2800" u="sng">
                <a:latin typeface="楷体" panose="02010609060101010101" charset="-122"/>
                <a:ea typeface="楷体" panose="02010609060101010101" charset="-122"/>
                <a:cs typeface="楷体" panose="02010609060101010101" charset="-122"/>
              </a:rPr>
              <a:t>他的眼色，很像恳求掌柜，不要再提。此时已经聚集了几个人，便和掌柜都笑了。我温了酒，端出去，放在门槛上。</a:t>
            </a:r>
            <a:r>
              <a:rPr lang="zh-CN" altLang="en-US" sz="2800">
                <a:latin typeface="楷体" panose="02010609060101010101" charset="-122"/>
                <a:ea typeface="楷体" panose="02010609060101010101" charset="-122"/>
                <a:cs typeface="楷体" panose="02010609060101010101" charset="-122"/>
              </a:rPr>
              <a:t>④</a:t>
            </a:r>
            <a:r>
              <a:rPr lang="zh-CN" altLang="en-US" sz="2800" u="sng">
                <a:latin typeface="楷体" panose="02010609060101010101" charset="-122"/>
                <a:ea typeface="楷体" panose="02010609060101010101" charset="-122"/>
                <a:cs typeface="楷体" panose="02010609060101010101" charset="-122"/>
              </a:rPr>
              <a:t>他从破衣袋里摸出四文大钱，放在我手里，见他满手是泥，原来他便用这手走来的。</a:t>
            </a:r>
            <a:r>
              <a:rPr lang="zh-CN" altLang="en-US" sz="2800">
                <a:latin typeface="楷体" panose="02010609060101010101" charset="-122"/>
                <a:ea typeface="楷体" panose="02010609060101010101" charset="-122"/>
                <a:cs typeface="楷体" panose="02010609060101010101" charset="-122"/>
              </a:rPr>
              <a:t>不一会，他喝完酒，便又在旁人的说笑声中，坐着用这手慢慢走去了。</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701165" y="1388745"/>
            <a:ext cx="6764655" cy="3449955"/>
          </a:xfrm>
          <a:prstGeom prst="rect">
            <a:avLst/>
          </a:prstGeom>
          <a:noFill/>
        </p:spPr>
        <p:txBody>
          <a:bodyPr wrap="square" rtlCol="0">
            <a:spAutoFit/>
          </a:bodyPr>
          <a:lstStyle/>
          <a:p>
            <a:pPr fontAlgn="auto">
              <a:lnSpc>
                <a:spcPct val="130000"/>
              </a:lnSpc>
            </a:pPr>
            <a:r>
              <a:rPr lang="zh-CN" altLang="en-US" sz="2800"/>
              <a:t>1.写出最后一段的具体时间、地点、人物和事件。</a:t>
            </a:r>
          </a:p>
          <a:p>
            <a:pPr fontAlgn="auto">
              <a:lnSpc>
                <a:spcPct val="130000"/>
              </a:lnSpc>
            </a:pPr>
            <a:r>
              <a:rPr lang="zh-CN" altLang="en-US" sz="2800"/>
              <a:t>（1）时间： </a:t>
            </a:r>
          </a:p>
          <a:p>
            <a:pPr fontAlgn="auto">
              <a:lnSpc>
                <a:spcPct val="130000"/>
              </a:lnSpc>
            </a:pPr>
            <a:r>
              <a:rPr lang="zh-CN" altLang="en-US" sz="2800"/>
              <a:t>（2）地点：</a:t>
            </a:r>
          </a:p>
          <a:p>
            <a:pPr fontAlgn="auto">
              <a:lnSpc>
                <a:spcPct val="130000"/>
              </a:lnSpc>
            </a:pPr>
            <a:r>
              <a:rPr lang="zh-CN" altLang="en-US" sz="2800"/>
              <a:t>（3）人物： </a:t>
            </a:r>
          </a:p>
          <a:p>
            <a:pPr fontAlgn="auto">
              <a:lnSpc>
                <a:spcPct val="130000"/>
              </a:lnSpc>
            </a:pPr>
            <a:r>
              <a:rPr lang="zh-CN" altLang="en-US" sz="2800"/>
              <a:t>（4）事件：</a:t>
            </a:r>
          </a:p>
        </p:txBody>
      </p:sp>
      <p:sp>
        <p:nvSpPr>
          <p:cNvPr id="16" name="文本框 15"/>
          <p:cNvSpPr txBox="1"/>
          <p:nvPr/>
        </p:nvSpPr>
        <p:spPr>
          <a:xfrm>
            <a:off x="3690620" y="2566035"/>
            <a:ext cx="3274695" cy="553085"/>
          </a:xfrm>
          <a:prstGeom prst="rect">
            <a:avLst/>
          </a:prstGeom>
          <a:noFill/>
        </p:spPr>
        <p:txBody>
          <a:bodyPr wrap="square" rtlCol="0">
            <a:spAutoFit/>
          </a:bodyPr>
          <a:lstStyle/>
          <a:p>
            <a:pPr fontAlgn="auto">
              <a:lnSpc>
                <a:spcPct val="125000"/>
              </a:lnSpc>
            </a:pPr>
            <a:r>
              <a:rPr lang="zh-CN" altLang="en-US" sz="2400" b="1">
                <a:solidFill>
                  <a:srgbClr val="FF0000"/>
                </a:solidFill>
              </a:rPr>
              <a:t>中秋过后的一个下午。</a:t>
            </a:r>
          </a:p>
        </p:txBody>
      </p:sp>
      <p:sp>
        <p:nvSpPr>
          <p:cNvPr id="3" name="文本框 2"/>
          <p:cNvSpPr txBox="1"/>
          <p:nvPr/>
        </p:nvSpPr>
        <p:spPr>
          <a:xfrm>
            <a:off x="3788410" y="3119120"/>
            <a:ext cx="3274695" cy="553085"/>
          </a:xfrm>
          <a:prstGeom prst="rect">
            <a:avLst/>
          </a:prstGeom>
          <a:noFill/>
        </p:spPr>
        <p:txBody>
          <a:bodyPr wrap="square" rtlCol="0">
            <a:spAutoFit/>
          </a:bodyPr>
          <a:lstStyle/>
          <a:p>
            <a:pPr fontAlgn="auto">
              <a:lnSpc>
                <a:spcPct val="125000"/>
              </a:lnSpc>
            </a:pPr>
            <a:r>
              <a:rPr lang="zh-CN" altLang="en-US" sz="2400" b="1">
                <a:solidFill>
                  <a:srgbClr val="FF0000"/>
                </a:solidFill>
              </a:rPr>
              <a:t>咸亨酒店。</a:t>
            </a:r>
          </a:p>
        </p:txBody>
      </p:sp>
      <p:sp>
        <p:nvSpPr>
          <p:cNvPr id="4" name="文本框 3"/>
          <p:cNvSpPr txBox="1"/>
          <p:nvPr/>
        </p:nvSpPr>
        <p:spPr>
          <a:xfrm>
            <a:off x="3788410" y="3672205"/>
            <a:ext cx="3274695" cy="553085"/>
          </a:xfrm>
          <a:prstGeom prst="rect">
            <a:avLst/>
          </a:prstGeom>
          <a:noFill/>
        </p:spPr>
        <p:txBody>
          <a:bodyPr wrap="square" rtlCol="0">
            <a:spAutoFit/>
          </a:bodyPr>
          <a:lstStyle/>
          <a:p>
            <a:pPr fontAlgn="auto">
              <a:lnSpc>
                <a:spcPct val="125000"/>
              </a:lnSpc>
            </a:pPr>
            <a:r>
              <a:rPr lang="zh-CN" altLang="en-US" sz="2400" b="1">
                <a:solidFill>
                  <a:srgbClr val="FF0000"/>
                </a:solidFill>
              </a:rPr>
              <a:t>孔乙己、掌柜、“我”。</a:t>
            </a:r>
          </a:p>
        </p:txBody>
      </p:sp>
      <p:sp>
        <p:nvSpPr>
          <p:cNvPr id="5" name="文本框 4"/>
          <p:cNvSpPr txBox="1"/>
          <p:nvPr/>
        </p:nvSpPr>
        <p:spPr>
          <a:xfrm>
            <a:off x="3690620" y="4285615"/>
            <a:ext cx="4427855" cy="553085"/>
          </a:xfrm>
          <a:prstGeom prst="rect">
            <a:avLst/>
          </a:prstGeom>
          <a:noFill/>
        </p:spPr>
        <p:txBody>
          <a:bodyPr wrap="square" rtlCol="0">
            <a:spAutoFit/>
          </a:bodyPr>
          <a:lstStyle/>
          <a:p>
            <a:pPr fontAlgn="auto">
              <a:lnSpc>
                <a:spcPct val="125000"/>
              </a:lnSpc>
            </a:pPr>
            <a:r>
              <a:rPr lang="zh-CN" altLang="en-US" sz="2400" b="1">
                <a:solidFill>
                  <a:srgbClr val="FF0000"/>
                </a:solidFill>
              </a:rPr>
              <a:t>孔乙己到酒店最后一次喝酒。</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ppt_x"/>
                                          </p:val>
                                        </p:tav>
                                        <p:tav tm="100000">
                                          <p:val>
                                            <p:strVal val="#ppt_x"/>
                                          </p:val>
                                        </p:tav>
                                      </p:tavLst>
                                    </p:anim>
                                    <p:anim calcmode="lin" valueType="num">
                                      <p:cBhvr additive="base">
                                        <p:cTn id="3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P spid="3" grpId="0"/>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72565" y="389890"/>
            <a:ext cx="6764655" cy="6249035"/>
          </a:xfrm>
          <a:prstGeom prst="rect">
            <a:avLst/>
          </a:prstGeom>
          <a:noFill/>
        </p:spPr>
        <p:txBody>
          <a:bodyPr wrap="square" rtlCol="0">
            <a:spAutoFit/>
          </a:bodyPr>
          <a:lstStyle/>
          <a:p>
            <a:pPr fontAlgn="auto">
              <a:lnSpc>
                <a:spcPct val="130000"/>
              </a:lnSpc>
            </a:pPr>
            <a:r>
              <a:rPr lang="zh-CN" altLang="en-US" sz="2800"/>
              <a:t>2.分析文中有序号的画线语句的描写方法和作用，完全正确的一项是（       ）</a:t>
            </a:r>
          </a:p>
          <a:p>
            <a:pPr fontAlgn="auto">
              <a:lnSpc>
                <a:spcPct val="130000"/>
              </a:lnSpc>
            </a:pPr>
            <a:r>
              <a:rPr lang="zh-CN" altLang="en-US" sz="2800"/>
              <a:t>A.①句是外貌描写，说明孔乙己的悲惨遭遇，是因为他的好喝懒做，四体不勤。</a:t>
            </a:r>
          </a:p>
          <a:p>
            <a:pPr fontAlgn="auto">
              <a:lnSpc>
                <a:spcPct val="130000"/>
              </a:lnSpc>
            </a:pPr>
            <a:r>
              <a:rPr lang="zh-CN" altLang="en-US" sz="2800"/>
              <a:t>B.②句是语言描写，表明孔乙己以谎言来维持自己的“尊严”，精神麻木可悲。</a:t>
            </a:r>
          </a:p>
          <a:p>
            <a:pPr fontAlgn="auto">
              <a:lnSpc>
                <a:spcPct val="130000"/>
              </a:lnSpc>
            </a:pPr>
            <a:r>
              <a:rPr lang="zh-CN" altLang="en-US" sz="2800"/>
              <a:t>C.③句是行动描写，说明孔乙己生怕旁人揭他的短处，想在瞒和骗中苟且偷生。</a:t>
            </a:r>
          </a:p>
          <a:p>
            <a:pPr fontAlgn="auto">
              <a:lnSpc>
                <a:spcPct val="130000"/>
              </a:lnSpc>
            </a:pPr>
            <a:r>
              <a:rPr lang="zh-CN" altLang="en-US" sz="2800"/>
              <a:t>D.④句是动作描写，“摸”字形象地写出了孔乙己舍不得花掉仅有的四文钱的吝啬心理。</a:t>
            </a:r>
          </a:p>
        </p:txBody>
      </p:sp>
      <p:sp>
        <p:nvSpPr>
          <p:cNvPr id="16" name="文本框 15"/>
          <p:cNvSpPr txBox="1"/>
          <p:nvPr/>
        </p:nvSpPr>
        <p:spPr>
          <a:xfrm>
            <a:off x="6336665" y="1030605"/>
            <a:ext cx="901065" cy="553085"/>
          </a:xfrm>
          <a:prstGeom prst="rect">
            <a:avLst/>
          </a:prstGeom>
          <a:noFill/>
        </p:spPr>
        <p:txBody>
          <a:bodyPr wrap="square" rtlCol="0">
            <a:spAutoFit/>
          </a:bodyPr>
          <a:lstStyle/>
          <a:p>
            <a:pPr fontAlgn="auto">
              <a:lnSpc>
                <a:spcPct val="125000"/>
              </a:lnSpc>
            </a:pPr>
            <a:r>
              <a:rPr lang="en-US" altLang="zh-CN" sz="2400" b="1">
                <a:solidFill>
                  <a:srgbClr val="FF0000"/>
                </a:solidFill>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84935" y="1141730"/>
            <a:ext cx="7331075" cy="4009390"/>
          </a:xfrm>
          <a:prstGeom prst="rect">
            <a:avLst/>
          </a:prstGeom>
          <a:noFill/>
        </p:spPr>
        <p:txBody>
          <a:bodyPr wrap="square" rtlCol="0">
            <a:spAutoFit/>
          </a:bodyPr>
          <a:lstStyle/>
          <a:p>
            <a:pPr fontAlgn="auto">
              <a:lnSpc>
                <a:spcPct val="130000"/>
              </a:lnSpc>
            </a:pPr>
            <a:r>
              <a:rPr lang="zh-CN" altLang="en-US" sz="2800"/>
              <a:t>3.选文中几次写酒店的人对孔乙己“笑”，这有什么作用?下列分析不确切的一项是（    ）</a:t>
            </a:r>
          </a:p>
          <a:p>
            <a:pPr fontAlgn="auto">
              <a:lnSpc>
                <a:spcPct val="130000"/>
              </a:lnSpc>
            </a:pPr>
            <a:r>
              <a:rPr lang="zh-CN" altLang="en-US" sz="2800"/>
              <a:t>A.增强悲剧气氛，与孔乙己的不幸遭遇形成强烈的对比。</a:t>
            </a:r>
          </a:p>
          <a:p>
            <a:pPr fontAlgn="auto">
              <a:lnSpc>
                <a:spcPct val="130000"/>
              </a:lnSpc>
            </a:pPr>
            <a:r>
              <a:rPr lang="zh-CN" altLang="en-US" sz="2800"/>
              <a:t>B.揭露封建社会的冷酷。</a:t>
            </a:r>
          </a:p>
          <a:p>
            <a:pPr fontAlgn="auto">
              <a:lnSpc>
                <a:spcPct val="130000"/>
              </a:lnSpc>
            </a:pPr>
            <a:r>
              <a:rPr lang="zh-CN" altLang="en-US" sz="2800"/>
              <a:t>C.批判当时群众的麻木、冷漠。</a:t>
            </a:r>
          </a:p>
          <a:p>
            <a:pPr fontAlgn="auto">
              <a:lnSpc>
                <a:spcPct val="130000"/>
              </a:lnSpc>
            </a:pPr>
            <a:r>
              <a:rPr lang="zh-CN" altLang="en-US" sz="2800"/>
              <a:t>D.加强喜剧色彩，是对孔乙己可笑性格的嘲讽。</a:t>
            </a:r>
          </a:p>
        </p:txBody>
      </p:sp>
      <p:sp>
        <p:nvSpPr>
          <p:cNvPr id="16" name="文本框 15"/>
          <p:cNvSpPr txBox="1"/>
          <p:nvPr/>
        </p:nvSpPr>
        <p:spPr>
          <a:xfrm>
            <a:off x="7647940" y="1738630"/>
            <a:ext cx="675640" cy="553085"/>
          </a:xfrm>
          <a:prstGeom prst="rect">
            <a:avLst/>
          </a:prstGeom>
          <a:noFill/>
        </p:spPr>
        <p:txBody>
          <a:bodyPr wrap="square" rtlCol="0">
            <a:spAutoFit/>
          </a:bodyPr>
          <a:lstStyle/>
          <a:p>
            <a:pPr fontAlgn="auto">
              <a:lnSpc>
                <a:spcPct val="125000"/>
              </a:lnSpc>
            </a:pPr>
            <a:r>
              <a:rPr lang="en-US" altLang="zh-CN" sz="2400" b="1">
                <a:solidFill>
                  <a:srgbClr val="FF0000"/>
                </a:solidFill>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656715" y="619760"/>
            <a:ext cx="6144260" cy="4569460"/>
          </a:xfrm>
          <a:prstGeom prst="rect">
            <a:avLst/>
          </a:prstGeom>
          <a:noFill/>
        </p:spPr>
        <p:txBody>
          <a:bodyPr wrap="square" rtlCol="0">
            <a:spAutoFit/>
          </a:bodyPr>
          <a:lstStyle/>
          <a:p>
            <a:pPr fontAlgn="auto">
              <a:lnSpc>
                <a:spcPct val="130000"/>
              </a:lnSpc>
            </a:pPr>
            <a:r>
              <a:rPr lang="zh-CN" altLang="en-US" sz="2800"/>
              <a:t>4.结合全文，说说掌柜一再提到“孔乙己还欠十九个钱呢!”对其作用分析正确的一项是（       ）</a:t>
            </a:r>
          </a:p>
          <a:p>
            <a:pPr fontAlgn="auto">
              <a:lnSpc>
                <a:spcPct val="130000"/>
              </a:lnSpc>
            </a:pPr>
            <a:r>
              <a:rPr lang="zh-CN" altLang="en-US" sz="2800"/>
              <a:t>A.说明掌柜唯利是图，一心只想着钱。</a:t>
            </a:r>
          </a:p>
          <a:p>
            <a:pPr fontAlgn="auto">
              <a:lnSpc>
                <a:spcPct val="130000"/>
              </a:lnSpc>
            </a:pPr>
            <a:r>
              <a:rPr lang="zh-CN" altLang="en-US" sz="2800"/>
              <a:t>B.担心孔乙己不能还他的钱。</a:t>
            </a:r>
          </a:p>
          <a:p>
            <a:pPr fontAlgn="auto">
              <a:lnSpc>
                <a:spcPct val="130000"/>
              </a:lnSpc>
            </a:pPr>
            <a:r>
              <a:rPr lang="zh-CN" altLang="en-US" sz="2800"/>
              <a:t>C.含蓄地表现孔乙己的地位低下，全部身价还不如十九个钱。</a:t>
            </a:r>
          </a:p>
          <a:p>
            <a:pPr fontAlgn="auto">
              <a:lnSpc>
                <a:spcPct val="130000"/>
              </a:lnSpc>
            </a:pPr>
            <a:r>
              <a:rPr lang="zh-CN" altLang="en-US" sz="2800"/>
              <a:t>D.表明孔乙己每况愈下，穷困潦倒。</a:t>
            </a:r>
          </a:p>
        </p:txBody>
      </p:sp>
      <p:sp>
        <p:nvSpPr>
          <p:cNvPr id="16" name="文本框 15"/>
          <p:cNvSpPr txBox="1"/>
          <p:nvPr/>
        </p:nvSpPr>
        <p:spPr>
          <a:xfrm>
            <a:off x="4032250" y="1760220"/>
            <a:ext cx="1209040" cy="553085"/>
          </a:xfrm>
          <a:prstGeom prst="rect">
            <a:avLst/>
          </a:prstGeom>
          <a:noFill/>
        </p:spPr>
        <p:txBody>
          <a:bodyPr wrap="square" rtlCol="0">
            <a:spAutoFit/>
          </a:bodyPr>
          <a:lstStyle/>
          <a:p>
            <a:pPr fontAlgn="auto">
              <a:lnSpc>
                <a:spcPct val="125000"/>
              </a:lnSpc>
            </a:pPr>
            <a:r>
              <a:rPr lang="en-US" altLang="zh-CN" sz="2400" b="1">
                <a:solidFill>
                  <a:srgbClr val="FF0000"/>
                </a:solidFill>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906145" y="16129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课外导航</a:t>
            </a:r>
          </a:p>
        </p:txBody>
      </p:sp>
      <p:sp>
        <p:nvSpPr>
          <p:cNvPr id="7" name="文本框 6"/>
          <p:cNvSpPr txBox="1"/>
          <p:nvPr/>
        </p:nvSpPr>
        <p:spPr>
          <a:xfrm>
            <a:off x="1085215" y="1176020"/>
            <a:ext cx="6973570" cy="5291455"/>
          </a:xfrm>
          <a:prstGeom prst="rect">
            <a:avLst/>
          </a:prstGeom>
          <a:noFill/>
        </p:spPr>
        <p:txBody>
          <a:bodyPr wrap="square" rtlCol="0">
            <a:spAutoFit/>
          </a:bodyPr>
          <a:lstStyle/>
          <a:p>
            <a:pPr algn="l" fontAlgn="auto">
              <a:lnSpc>
                <a:spcPct val="130000"/>
              </a:lnSpc>
            </a:pPr>
            <a:r>
              <a:rPr lang="en-US" altLang="zh-CN" sz="2600">
                <a:sym typeface="+mn-ea"/>
              </a:rPr>
              <a:t>	</a:t>
            </a:r>
            <a:r>
              <a:rPr lang="zh-CN" altLang="en-US" sz="2600">
                <a:sym typeface="+mn-ea"/>
              </a:rPr>
              <a:t>推荐阅读：《呐喊》——鲁迅</a:t>
            </a:r>
          </a:p>
          <a:p>
            <a:pPr algn="l" fontAlgn="auto">
              <a:lnSpc>
                <a:spcPct val="130000"/>
              </a:lnSpc>
            </a:pPr>
            <a:r>
              <a:rPr lang="en-US" altLang="zh-CN" sz="2600">
                <a:sym typeface="+mn-ea"/>
              </a:rPr>
              <a:t>	</a:t>
            </a:r>
            <a:r>
              <a:rPr lang="zh-CN" altLang="en-US" sz="2600">
                <a:sym typeface="+mn-ea"/>
              </a:rPr>
              <a:t>作品介绍：《呐喊》是现代文学家鲁迅的短篇小说集，收录了鲁迅于1918年至1922年所作的14篇短篇小说。小说集真实地描绘了从辛亥革命到五四运动时期的社会生活，从革命民主主义出发，抱着启蒙主义目的和人道主义精神，揭示了种种深层次的社会矛盾，对旧时中国的制度及部分陈腐的传统观念进行了深刻的剖析和比较彻底的否定，表现出对民族生存浓重的忧患意识和对社会变革的强烈希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985520" y="106045"/>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课文助读</a:t>
            </a:r>
          </a:p>
        </p:txBody>
      </p:sp>
      <p:sp>
        <p:nvSpPr>
          <p:cNvPr id="7" name="文本框 6"/>
          <p:cNvSpPr txBox="1"/>
          <p:nvPr/>
        </p:nvSpPr>
        <p:spPr>
          <a:xfrm>
            <a:off x="1223010" y="1918970"/>
            <a:ext cx="6698615" cy="4009390"/>
          </a:xfrm>
          <a:prstGeom prst="rect">
            <a:avLst/>
          </a:prstGeom>
          <a:noFill/>
        </p:spPr>
        <p:txBody>
          <a:bodyPr wrap="square" rtlCol="0">
            <a:spAutoFit/>
          </a:bodyPr>
          <a:lstStyle/>
          <a:p>
            <a:pPr fontAlgn="auto">
              <a:lnSpc>
                <a:spcPct val="130000"/>
              </a:lnSpc>
            </a:pPr>
            <a:r>
              <a:rPr lang="en-US" altLang="zh-CN" sz="2800" dirty="0"/>
              <a:t>	</a:t>
            </a:r>
            <a:r>
              <a:rPr lang="zh-CN" altLang="en-US" sz="2800" dirty="0"/>
              <a:t>鲁迅（1881—1936），原名</a:t>
            </a:r>
            <a:r>
              <a:rPr lang="zh-CN" altLang="en-US" sz="2800" u="sng" dirty="0"/>
              <a:t>               </a:t>
            </a:r>
            <a:r>
              <a:rPr lang="zh-CN" altLang="en-US" sz="2800" dirty="0"/>
              <a:t>，字豫才，浙江绍兴人。中国现代伟大的</a:t>
            </a:r>
          </a:p>
          <a:p>
            <a:pPr fontAlgn="auto">
              <a:lnSpc>
                <a:spcPct val="130000"/>
              </a:lnSpc>
            </a:pPr>
            <a:r>
              <a:rPr lang="zh-CN" altLang="en-US" sz="2800" u="sng" dirty="0">
                <a:sym typeface="+mn-ea"/>
              </a:rPr>
              <a:t>               </a:t>
            </a:r>
            <a:r>
              <a:rPr lang="zh-CN" altLang="en-US" sz="2800" dirty="0"/>
              <a:t>家、</a:t>
            </a:r>
            <a:r>
              <a:rPr lang="zh-CN" altLang="en-US" sz="2800" u="sng" dirty="0">
                <a:sym typeface="+mn-ea"/>
              </a:rPr>
              <a:t>               </a:t>
            </a:r>
            <a:r>
              <a:rPr lang="zh-CN" altLang="en-US" sz="2800" dirty="0"/>
              <a:t>家、革命家和新文化运动的奠基人。1918年5月，首次以“鲁迅”为笔名，发表了中国现代文学史上第一篇白话文小说《</a:t>
            </a:r>
            <a:r>
              <a:rPr lang="zh-CN" altLang="en-US" sz="2800" u="sng" dirty="0"/>
              <a:t>                          </a:t>
            </a:r>
            <a:r>
              <a:rPr lang="zh-CN" altLang="en-US" sz="2800" dirty="0"/>
              <a:t>》，奠定了新文学运动的基石。</a:t>
            </a:r>
          </a:p>
        </p:txBody>
      </p:sp>
      <p:sp>
        <p:nvSpPr>
          <p:cNvPr id="2" name="文本框 1"/>
          <p:cNvSpPr txBox="1"/>
          <p:nvPr/>
        </p:nvSpPr>
        <p:spPr>
          <a:xfrm>
            <a:off x="1223010" y="1185545"/>
            <a:ext cx="3126105" cy="645160"/>
          </a:xfrm>
          <a:prstGeom prst="rect">
            <a:avLst/>
          </a:prstGeom>
          <a:noFill/>
        </p:spPr>
        <p:txBody>
          <a:bodyPr wrap="square" rtlCol="0">
            <a:spAutoFit/>
          </a:bodyPr>
          <a:lstStyle/>
          <a:p>
            <a:r>
              <a:rPr lang="zh-CN" altLang="en-US" sz="3600" b="1"/>
              <a:t>走近作者</a:t>
            </a:r>
          </a:p>
        </p:txBody>
      </p:sp>
      <p:sp>
        <p:nvSpPr>
          <p:cNvPr id="14" name="文本框 13"/>
          <p:cNvSpPr txBox="1"/>
          <p:nvPr/>
        </p:nvSpPr>
        <p:spPr>
          <a:xfrm>
            <a:off x="6539865" y="2094865"/>
            <a:ext cx="1235075" cy="460375"/>
          </a:xfrm>
          <a:prstGeom prst="rect">
            <a:avLst/>
          </a:prstGeom>
          <a:noFill/>
        </p:spPr>
        <p:txBody>
          <a:bodyPr wrap="square" rtlCol="0">
            <a:spAutoFit/>
          </a:bodyPr>
          <a:lstStyle/>
          <a:p>
            <a:r>
              <a:rPr lang="zh-CN" altLang="en-US" sz="2400" b="1">
                <a:solidFill>
                  <a:srgbClr val="FF0000"/>
                </a:solidFill>
              </a:rPr>
              <a:t>周树人</a:t>
            </a:r>
          </a:p>
        </p:txBody>
      </p:sp>
      <p:sp>
        <p:nvSpPr>
          <p:cNvPr id="4" name="文本框 3"/>
          <p:cNvSpPr txBox="1"/>
          <p:nvPr/>
        </p:nvSpPr>
        <p:spPr>
          <a:xfrm>
            <a:off x="1517650" y="3198495"/>
            <a:ext cx="1235075" cy="460375"/>
          </a:xfrm>
          <a:prstGeom prst="rect">
            <a:avLst/>
          </a:prstGeom>
          <a:noFill/>
        </p:spPr>
        <p:txBody>
          <a:bodyPr wrap="square" rtlCol="0">
            <a:spAutoFit/>
          </a:bodyPr>
          <a:lstStyle/>
          <a:p>
            <a:r>
              <a:rPr lang="zh-CN" altLang="en-US" sz="2400" b="1">
                <a:solidFill>
                  <a:srgbClr val="FF0000"/>
                </a:solidFill>
              </a:rPr>
              <a:t>文学</a:t>
            </a:r>
          </a:p>
        </p:txBody>
      </p:sp>
      <p:sp>
        <p:nvSpPr>
          <p:cNvPr id="5" name="文本框 4"/>
          <p:cNvSpPr txBox="1"/>
          <p:nvPr/>
        </p:nvSpPr>
        <p:spPr>
          <a:xfrm>
            <a:off x="3375660" y="3199130"/>
            <a:ext cx="1235075" cy="460375"/>
          </a:xfrm>
          <a:prstGeom prst="rect">
            <a:avLst/>
          </a:prstGeom>
          <a:noFill/>
        </p:spPr>
        <p:txBody>
          <a:bodyPr wrap="square" rtlCol="0">
            <a:spAutoFit/>
          </a:bodyPr>
          <a:lstStyle/>
          <a:p>
            <a:r>
              <a:rPr lang="zh-CN" altLang="en-US" sz="2400" b="1">
                <a:solidFill>
                  <a:srgbClr val="FF0000"/>
                </a:solidFill>
              </a:rPr>
              <a:t>思想</a:t>
            </a:r>
          </a:p>
        </p:txBody>
      </p:sp>
      <p:sp>
        <p:nvSpPr>
          <p:cNvPr id="6" name="文本框 5"/>
          <p:cNvSpPr txBox="1"/>
          <p:nvPr/>
        </p:nvSpPr>
        <p:spPr>
          <a:xfrm>
            <a:off x="4358005" y="4850130"/>
            <a:ext cx="2181860" cy="460375"/>
          </a:xfrm>
          <a:prstGeom prst="rect">
            <a:avLst/>
          </a:prstGeom>
          <a:noFill/>
        </p:spPr>
        <p:txBody>
          <a:bodyPr wrap="square" rtlCol="0">
            <a:spAutoFit/>
          </a:bodyPr>
          <a:lstStyle/>
          <a:p>
            <a:r>
              <a:rPr lang="zh-CN" altLang="en-US" sz="2400" b="1">
                <a:solidFill>
                  <a:srgbClr val="FF0000"/>
                </a:solidFill>
              </a:rPr>
              <a:t>狂人日记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ppt_x"/>
                                          </p:val>
                                        </p:tav>
                                        <p:tav tm="100000">
                                          <p:val>
                                            <p:strVal val="#ppt_x"/>
                                          </p:val>
                                        </p:tav>
                                      </p:tavLst>
                                    </p:anim>
                                    <p:anim calcmode="lin" valueType="num">
                                      <p:cBhvr additive="base">
                                        <p:cTn id="3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2" grpId="0"/>
      <p:bldP spid="14" grpId="0"/>
      <p:bldP spid="4" grpId="0"/>
      <p:bldP spid="5"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985520" y="6223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中考链接</a:t>
            </a:r>
          </a:p>
        </p:txBody>
      </p:sp>
      <p:sp>
        <p:nvSpPr>
          <p:cNvPr id="7" name="文本框 6"/>
          <p:cNvSpPr txBox="1"/>
          <p:nvPr/>
        </p:nvSpPr>
        <p:spPr>
          <a:xfrm>
            <a:off x="1234440" y="1722120"/>
            <a:ext cx="7153910" cy="3448685"/>
          </a:xfrm>
          <a:prstGeom prst="rect">
            <a:avLst/>
          </a:prstGeom>
          <a:noFill/>
        </p:spPr>
        <p:txBody>
          <a:bodyPr wrap="square" rtlCol="0">
            <a:spAutoFit/>
          </a:bodyPr>
          <a:lstStyle/>
          <a:p>
            <a:pPr fontAlgn="auto">
              <a:lnSpc>
                <a:spcPct val="120000"/>
              </a:lnSpc>
            </a:pPr>
            <a:r>
              <a:rPr sz="2600"/>
              <a:t>1.(2018淄博) 班级要举行“走近鲁迅”专题学习活动，要求至少结合两篇课文确定一个研究专题。请参考示例，简要介绍你的研究活动。</a:t>
            </a:r>
          </a:p>
          <a:p>
            <a:pPr fontAlgn="auto">
              <a:lnSpc>
                <a:spcPct val="120000"/>
              </a:lnSpc>
            </a:pPr>
            <a:r>
              <a:rPr lang="en-US" sz="2600"/>
              <a:t>	</a:t>
            </a:r>
            <a:r>
              <a:rPr sz="2600"/>
              <a:t>示例：</a:t>
            </a:r>
          </a:p>
          <a:p>
            <a:pPr fontAlgn="auto">
              <a:lnSpc>
                <a:spcPct val="120000"/>
              </a:lnSpc>
            </a:pPr>
            <a:r>
              <a:rPr lang="en-US" sz="2600"/>
              <a:t>	</a:t>
            </a:r>
            <a:r>
              <a:rPr sz="2600"/>
              <a:t>【专题名称】鲁迅小说中的“小人物”</a:t>
            </a:r>
          </a:p>
          <a:p>
            <a:pPr fontAlgn="auto">
              <a:lnSpc>
                <a:spcPct val="120000"/>
              </a:lnSpc>
            </a:pPr>
            <a:r>
              <a:rPr lang="en-US" sz="2600"/>
              <a:t>	</a:t>
            </a:r>
            <a:r>
              <a:rPr sz="2600"/>
              <a:t>【研究依据】《孔乙己》中的孔乙己、《故乡》中的闰土。</a:t>
            </a:r>
          </a:p>
        </p:txBody>
      </p:sp>
      <p:sp>
        <p:nvSpPr>
          <p:cNvPr id="2" name="文本框 1"/>
          <p:cNvSpPr txBox="1"/>
          <p:nvPr/>
        </p:nvSpPr>
        <p:spPr>
          <a:xfrm>
            <a:off x="1102995" y="1076960"/>
            <a:ext cx="3126105" cy="645160"/>
          </a:xfrm>
          <a:prstGeom prst="rect">
            <a:avLst/>
          </a:prstGeom>
          <a:noFill/>
        </p:spPr>
        <p:txBody>
          <a:bodyPr wrap="square" rtlCol="0">
            <a:spAutoFit/>
          </a:bodyPr>
          <a:lstStyle/>
          <a:p>
            <a:r>
              <a:rPr lang="zh-CN" altLang="en-US" sz="3600" b="1"/>
              <a:t>积累与运用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23645" y="829310"/>
            <a:ext cx="7153910" cy="3448685"/>
          </a:xfrm>
          <a:prstGeom prst="rect">
            <a:avLst/>
          </a:prstGeom>
          <a:noFill/>
        </p:spPr>
        <p:txBody>
          <a:bodyPr wrap="square" rtlCol="0">
            <a:spAutoFit/>
          </a:bodyPr>
          <a:lstStyle/>
          <a:p>
            <a:pPr fontAlgn="auto">
              <a:lnSpc>
                <a:spcPct val="120000"/>
              </a:lnSpc>
            </a:pPr>
            <a:r>
              <a:rPr sz="2600"/>
              <a:t>【我的发现】他们是生活在社会最底层的普通人，既老实善良，又愚昧落后。鲁迅对他们的态度是“哀其不幸，怒其不争”，同时对造成他们人生悲剧的社会根源进行了深入思考。</a:t>
            </a:r>
          </a:p>
          <a:p>
            <a:pPr fontAlgn="auto">
              <a:lnSpc>
                <a:spcPct val="120000"/>
              </a:lnSpc>
            </a:pPr>
            <a:r>
              <a:rPr sz="2600"/>
              <a:t>我的研究：</a:t>
            </a:r>
          </a:p>
          <a:p>
            <a:pPr fontAlgn="auto">
              <a:lnSpc>
                <a:spcPct val="120000"/>
              </a:lnSpc>
            </a:pPr>
            <a:r>
              <a:rPr sz="2600"/>
              <a:t>【专题名称】</a:t>
            </a:r>
          </a:p>
          <a:p>
            <a:pPr fontAlgn="auto">
              <a:lnSpc>
                <a:spcPct val="120000"/>
              </a:lnSpc>
            </a:pPr>
            <a:r>
              <a:rPr sz="2600"/>
              <a:t>【研究依据】    </a:t>
            </a:r>
          </a:p>
        </p:txBody>
      </p:sp>
      <p:sp>
        <p:nvSpPr>
          <p:cNvPr id="16" name="文本框 15"/>
          <p:cNvSpPr txBox="1"/>
          <p:nvPr/>
        </p:nvSpPr>
        <p:spPr>
          <a:xfrm>
            <a:off x="3336290" y="3171825"/>
            <a:ext cx="2646045" cy="553085"/>
          </a:xfrm>
          <a:prstGeom prst="rect">
            <a:avLst/>
          </a:prstGeom>
          <a:noFill/>
        </p:spPr>
        <p:txBody>
          <a:bodyPr wrap="square" rtlCol="0">
            <a:spAutoFit/>
          </a:bodyPr>
          <a:lstStyle/>
          <a:p>
            <a:pPr fontAlgn="auto">
              <a:lnSpc>
                <a:spcPct val="125000"/>
              </a:lnSpc>
            </a:pPr>
            <a:r>
              <a:rPr lang="en-US" altLang="zh-CN" sz="2400" b="1">
                <a:solidFill>
                  <a:srgbClr val="FF0000"/>
                </a:solidFill>
              </a:rPr>
              <a:t>鲁迅散文的特点</a:t>
            </a:r>
          </a:p>
        </p:txBody>
      </p:sp>
      <p:sp>
        <p:nvSpPr>
          <p:cNvPr id="4" name="文本框 3"/>
          <p:cNvSpPr txBox="1"/>
          <p:nvPr/>
        </p:nvSpPr>
        <p:spPr>
          <a:xfrm>
            <a:off x="3237865" y="3724910"/>
            <a:ext cx="5258435" cy="553085"/>
          </a:xfrm>
          <a:prstGeom prst="rect">
            <a:avLst/>
          </a:prstGeom>
          <a:noFill/>
        </p:spPr>
        <p:txBody>
          <a:bodyPr wrap="square" rtlCol="0">
            <a:spAutoFit/>
          </a:bodyPr>
          <a:lstStyle/>
          <a:p>
            <a:pPr fontAlgn="auto">
              <a:lnSpc>
                <a:spcPct val="125000"/>
              </a:lnSpc>
            </a:pPr>
            <a:r>
              <a:rPr lang="en-US" altLang="zh-CN" sz="2400" b="1">
                <a:solidFill>
                  <a:srgbClr val="FF0000"/>
                </a:solidFill>
              </a:rPr>
              <a:t>《藤野先生》《阿长与〈山海经〉》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788035" y="1071245"/>
            <a:ext cx="7153910" cy="570865"/>
          </a:xfrm>
          <a:prstGeom prst="rect">
            <a:avLst/>
          </a:prstGeom>
          <a:noFill/>
        </p:spPr>
        <p:txBody>
          <a:bodyPr wrap="square" rtlCol="0">
            <a:spAutoFit/>
          </a:bodyPr>
          <a:lstStyle/>
          <a:p>
            <a:pPr fontAlgn="auto">
              <a:lnSpc>
                <a:spcPct val="120000"/>
              </a:lnSpc>
            </a:pPr>
            <a:r>
              <a:rPr sz="2600"/>
              <a:t>【我的发现】</a:t>
            </a:r>
          </a:p>
        </p:txBody>
      </p:sp>
      <p:sp>
        <p:nvSpPr>
          <p:cNvPr id="16" name="文本框 15"/>
          <p:cNvSpPr txBox="1"/>
          <p:nvPr/>
        </p:nvSpPr>
        <p:spPr>
          <a:xfrm>
            <a:off x="2900680" y="1071245"/>
            <a:ext cx="5421630" cy="4707890"/>
          </a:xfrm>
          <a:prstGeom prst="rect">
            <a:avLst/>
          </a:prstGeom>
          <a:noFill/>
        </p:spPr>
        <p:txBody>
          <a:bodyPr wrap="square" rtlCol="0">
            <a:spAutoFit/>
          </a:bodyPr>
          <a:lstStyle/>
          <a:p>
            <a:pPr fontAlgn="auto">
              <a:lnSpc>
                <a:spcPct val="125000"/>
              </a:lnSpc>
            </a:pPr>
            <a:r>
              <a:rPr lang="en-US" altLang="zh-CN" sz="2400" b="1">
                <a:solidFill>
                  <a:srgbClr val="FF0000"/>
                </a:solidFill>
              </a:rPr>
              <a:t>鲁迅的散文具有形散神聚的特点。他的散文写作题材广泛，如《藤野先生》中既写了与藤野先生的交往，又写了自己留学的感慨，还写了“清国留学生”的不学无术，但都被怀念线和爱国线紧紧聚在一起；《阿长与〈山海经〉》零零碎碎写了阿长的诸多讨厌，又写了她买《山海经》，一条怀念与敬仰线将诸多素材一线串珠，体现了鲁迅先生散文形散神聚、有的放矢的特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59840" y="826135"/>
            <a:ext cx="7035165" cy="5128895"/>
          </a:xfrm>
          <a:prstGeom prst="rect">
            <a:avLst/>
          </a:prstGeom>
          <a:noFill/>
        </p:spPr>
        <p:txBody>
          <a:bodyPr wrap="square" rtlCol="0">
            <a:spAutoFit/>
          </a:bodyPr>
          <a:lstStyle/>
          <a:p>
            <a:pPr fontAlgn="auto">
              <a:lnSpc>
                <a:spcPct val="130000"/>
              </a:lnSpc>
            </a:pPr>
            <a:r>
              <a:rPr sz="2800"/>
              <a:t>(2018重庆A) </a:t>
            </a:r>
          </a:p>
          <a:p>
            <a:pPr algn="ctr" fontAlgn="auto">
              <a:lnSpc>
                <a:spcPct val="130000"/>
              </a:lnSpc>
            </a:pPr>
            <a:r>
              <a:rPr sz="2800">
                <a:latin typeface="黑体" panose="02010609060101010101" charset="-122"/>
                <a:ea typeface="黑体" panose="02010609060101010101" charset="-122"/>
              </a:rPr>
              <a:t>拾荒</a:t>
            </a:r>
            <a:r>
              <a:rPr sz="2800"/>
              <a:t> </a:t>
            </a:r>
          </a:p>
          <a:p>
            <a:pPr algn="ctr" fontAlgn="auto">
              <a:lnSpc>
                <a:spcPct val="130000"/>
              </a:lnSpc>
            </a:pPr>
            <a:r>
              <a:rPr sz="2800"/>
              <a:t>万吉星</a:t>
            </a:r>
          </a:p>
          <a:p>
            <a:pPr fontAlgn="auto">
              <a:lnSpc>
                <a:spcPct val="130000"/>
              </a:lnSpc>
            </a:pPr>
            <a:r>
              <a:rPr lang="en-US" sz="2800"/>
              <a:t>	</a:t>
            </a:r>
            <a:r>
              <a:rPr sz="2800">
                <a:latin typeface="楷体" panose="02010609060101010101" charset="-122"/>
                <a:ea typeface="楷体" panose="02010609060101010101" charset="-122"/>
              </a:rPr>
              <a:t>①深秋的凌晨，天气已经转凉，离天亮还有一个多小时，大街上冷冷清清的，昏黄的路灯把王婆婆孤单的身影拉得又细又长，她沿街仔细翻找着每一个垃圾箱，将凡是能卖钱的东西统统装进那用了多年的破旧编织袋。</a:t>
            </a:r>
          </a:p>
        </p:txBody>
      </p:sp>
      <p:sp>
        <p:nvSpPr>
          <p:cNvPr id="2" name="文本框 1"/>
          <p:cNvSpPr txBox="1"/>
          <p:nvPr/>
        </p:nvSpPr>
        <p:spPr>
          <a:xfrm>
            <a:off x="1107440" y="180975"/>
            <a:ext cx="3126105" cy="645160"/>
          </a:xfrm>
          <a:prstGeom prst="rect">
            <a:avLst/>
          </a:prstGeom>
          <a:noFill/>
        </p:spPr>
        <p:txBody>
          <a:bodyPr wrap="square" rtlCol="0">
            <a:spAutoFit/>
          </a:bodyPr>
          <a:lstStyle/>
          <a:p>
            <a:r>
              <a:rPr lang="zh-CN" altLang="en-US" sz="3600" b="1"/>
              <a:t>现代文阅读</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151255" y="543560"/>
            <a:ext cx="7284720" cy="5291455"/>
          </a:xfrm>
          <a:prstGeom prst="rect">
            <a:avLst/>
          </a:prstGeom>
          <a:noFill/>
        </p:spPr>
        <p:txBody>
          <a:bodyPr wrap="square" rtlCol="0">
            <a:spAutoFit/>
          </a:bodyPr>
          <a:lstStyle/>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②她有些吃力地拖着那个鼓鼓囊囊沉重的袋子，从垃圾桶旁直起佝偻的身躯，用一只手握成拳头用力地捶打着酸痛的腰。这时隐隐约约听到一阵断断续续、细小而无力的哭声，她循着声音，目光不由自主地瞄到了不远处路灯杆下的一个小纸箱，以及被几件旧衣物包裹着只露出一个头的婴儿，环顾四周，除了阴冷的风吹着地上的落叶到处乱跑，鬼影子都没有一个。她小心翼翼地抱起来，发现婴儿脸色青紫，气若游丝，柔弱得像一只筋疲力尽的流浪猫。</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49045" y="699135"/>
            <a:ext cx="7143750" cy="4771390"/>
          </a:xfrm>
          <a:prstGeom prst="rect">
            <a:avLst/>
          </a:prstGeom>
          <a:noFill/>
        </p:spPr>
        <p:txBody>
          <a:bodyPr wrap="square" rtlCol="0">
            <a:spAutoFit/>
          </a:bodyPr>
          <a:lstStyle/>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③王婆婆解开自己的衣襟，把婴儿贴身捂在怀里，一股透心的凉从皮肤瞬间直达五脏六腑，她不禁打了一个寒战，内心涌起一丝悲凉。</a:t>
            </a:r>
          </a:p>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④全家人的生活被这个从天而降的弃婴彻底打乱了，本来就过得十分拮据的日子更是雪上加霜。不到一周，儿媳就给她下最后通牒：“这日子没法过了，要么你把婴儿扔了，要么我走，人家亲生父母都不愿养，你操哪门子心，说不定孩子有什么绝症。”</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139825" y="426085"/>
            <a:ext cx="7545705" cy="5291455"/>
          </a:xfrm>
          <a:prstGeom prst="rect">
            <a:avLst/>
          </a:prstGeom>
          <a:noFill/>
        </p:spPr>
        <p:txBody>
          <a:bodyPr wrap="square" rtlCol="0">
            <a:spAutoFit/>
          </a:bodyPr>
          <a:lstStyle/>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⑤“好歹也是一条命啊！”王婆婆叹息着，但面对争吵，最后还是不得不妥协，带着弃婴寄居到一个拾荒老乡那儿。</a:t>
            </a:r>
          </a:p>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⑥好景不长，真应了儿媳的那句话，孩子患有先天性心脏病，得赶紧做手术。王婆婆摸了摸缝在贴身衣兜里的两千块钱，这可是她这些年来起早贪黑拾荒换来的棺材钱啊！</a:t>
            </a:r>
            <a:r>
              <a:rPr sz="2600" u="sng">
                <a:latin typeface="楷体" panose="02010609060101010101" charset="-122"/>
                <a:ea typeface="楷体" panose="02010609060101010101" charset="-122"/>
                <a:cs typeface="楷体" panose="02010609060101010101" charset="-122"/>
              </a:rPr>
              <a:t>可一看到孩子那清澈的眼神，她心一横牙一咬，撕开了衣兜，双手颤抖着揭开一个用塑料布一层又一层包裹着的小袋子，就像一层层剥开自己的心。</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27455" y="556895"/>
            <a:ext cx="7284720" cy="5291455"/>
          </a:xfrm>
          <a:prstGeom prst="rect">
            <a:avLst/>
          </a:prstGeom>
          <a:noFill/>
        </p:spPr>
        <p:txBody>
          <a:bodyPr wrap="square" rtlCol="0">
            <a:spAutoFit/>
          </a:bodyPr>
          <a:lstStyle/>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⑦倾其所有，只够三天。第四天，医院通知续费，说手术费还差得多。王婆婆打电话给儿子，可还没说完，儿子就不耐烦地说：“我看你是吃饱了撑的，没事找事。”</a:t>
            </a:r>
          </a:p>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⑧王婆婆抱着婴儿独自一人精神恍惚地坐在医院悠长的走廊上，不禁老泪纵横。一束阳光从窗户里斜射进来，像舞台上的追光灯，正好打在她蓬乱、花白的头发上。这一场景，引起了一个年轻人的注意，他悄悄举起相机，迎着走廊的侧逆光，按下了快门。</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052830" y="742950"/>
            <a:ext cx="7545705" cy="4771390"/>
          </a:xfrm>
          <a:prstGeom prst="rect">
            <a:avLst/>
          </a:prstGeom>
          <a:noFill/>
        </p:spPr>
        <p:txBody>
          <a:bodyPr wrap="square" rtlCol="0">
            <a:spAutoFit/>
          </a:bodyPr>
          <a:lstStyle/>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⑨第二天，当地晚报发出了一条《七旬拾荒老人拾弃婴，身患疾病盼救助》的新闻报道，随后，电台记者来了，电视台也扛着摄像机来了，越来越多的陌生人来了……铺天盖地的爱心向老人和这个弃婴涌来，短短一周，30多万元的爱心捐款就送到了王婆婆的手上。</a:t>
            </a:r>
          </a:p>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⑩然而，这浓浓的爱心并没有挽留住孩子幼小的生命。一个月后，在付出10多万元的医疗费之后，孩子还是走了。</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031240" y="405130"/>
            <a:ext cx="7545705" cy="5291455"/>
          </a:xfrm>
          <a:prstGeom prst="rect">
            <a:avLst/>
          </a:prstGeom>
          <a:noFill/>
        </p:spPr>
        <p:txBody>
          <a:bodyPr wrap="square" rtlCol="0">
            <a:spAutoFit/>
          </a:bodyPr>
          <a:lstStyle/>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⑪在王婆婆心痛欲绝的时候，儿子儿媳来医院找到她，态度诚恳地向她承认错误，还把她接回了家，破天荒地做了一大桌丰盛的菜肴，并不停地往她碗里夹菜，饭后，儿媳向她诉起苦来：“妈，你看孩子们渐渐大了，长期租房也不是个事儿，听说下月房租又要涨了，我看不如我们直接买一套60平方米的房子吧，首付也就10多万元，你那儿不是还剩……”</a:t>
            </a:r>
          </a:p>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⑫</a:t>
            </a:r>
            <a:r>
              <a:rPr sz="2600" u="sng">
                <a:latin typeface="楷体" panose="02010609060101010101" charset="-122"/>
                <a:ea typeface="楷体" panose="02010609060101010101" charset="-122"/>
                <a:cs typeface="楷体" panose="02010609060101010101" charset="-122"/>
              </a:rPr>
              <a:t>王婆婆没有说话，苦笑了一下，然后头也不回地走出了家门。</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09370" y="1075690"/>
            <a:ext cx="6525260" cy="5688965"/>
          </a:xfrm>
          <a:prstGeom prst="rect">
            <a:avLst/>
          </a:prstGeom>
          <a:noFill/>
        </p:spPr>
        <p:txBody>
          <a:bodyPr wrap="square" rtlCol="0">
            <a:spAutoFit/>
          </a:bodyPr>
          <a:lstStyle/>
          <a:p>
            <a:pPr fontAlgn="auto">
              <a:lnSpc>
                <a:spcPct val="130000"/>
              </a:lnSpc>
            </a:pPr>
            <a:r>
              <a:rPr lang="en-US" sz="2800" dirty="0"/>
              <a:t>	</a:t>
            </a:r>
            <a:r>
              <a:rPr sz="2800" dirty="0"/>
              <a:t>《孔乙己》是鲁迅在“五四”运动前夕继《狂人日记》之后写的第二篇白话小说，这篇小说描写一个没有考上秀才的读书人孔乙己，他丧失了做人的尊严，沦落为小酒店里人们嘲笑的对象，从而暴露了当时的社会问题。孔乙己那可怜而可笑的个性特征及悲惨结局，既是旧中国广大下层知识分子不幸命运的生动写照，又是中国封建传统文化氛围“吃人”本质的具体表现。</a:t>
            </a:r>
          </a:p>
        </p:txBody>
      </p:sp>
      <p:sp>
        <p:nvSpPr>
          <p:cNvPr id="2" name="文本框 1"/>
          <p:cNvSpPr txBox="1"/>
          <p:nvPr/>
        </p:nvSpPr>
        <p:spPr>
          <a:xfrm>
            <a:off x="1106805" y="430530"/>
            <a:ext cx="3126105" cy="645160"/>
          </a:xfrm>
          <a:prstGeom prst="rect">
            <a:avLst/>
          </a:prstGeom>
          <a:noFill/>
        </p:spPr>
        <p:txBody>
          <a:bodyPr wrap="square" rtlCol="0">
            <a:spAutoFit/>
          </a:bodyPr>
          <a:lstStyle/>
          <a:p>
            <a:r>
              <a:rPr lang="zh-CN" altLang="en-US" sz="3600" b="1"/>
              <a:t>写作背景</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05230" y="1243330"/>
            <a:ext cx="7545705" cy="3211195"/>
          </a:xfrm>
          <a:prstGeom prst="rect">
            <a:avLst/>
          </a:prstGeom>
          <a:noFill/>
        </p:spPr>
        <p:txBody>
          <a:bodyPr wrap="square" rtlCol="0">
            <a:spAutoFit/>
          </a:bodyPr>
          <a:lstStyle/>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⑬一年后，老家大山深处的那所乡村小学新教学楼落成，孩子们兴高采烈地从四面漏风的危房搬进了宽敞明亮的新教室。王婆婆依然在这个陌生的城市，拖着一个破旧的编织袋，捡拾垃圾以及人们在不经意间丢弃的某些东西……</a:t>
            </a:r>
          </a:p>
          <a:p>
            <a:pPr algn="r" fontAlgn="auto">
              <a:lnSpc>
                <a:spcPct val="130000"/>
              </a:lnSpc>
            </a:pPr>
            <a:r>
              <a:rPr sz="2600">
                <a:latin typeface="楷体" panose="02010609060101010101" charset="-122"/>
                <a:ea typeface="楷体" panose="02010609060101010101" charset="-122"/>
                <a:cs typeface="楷体" panose="02010609060101010101" charset="-122"/>
              </a:rPr>
              <a:t>(选自《2017年中国小小说精选》,有修改) </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911985" y="902335"/>
            <a:ext cx="4871085" cy="4009390"/>
          </a:xfrm>
          <a:prstGeom prst="rect">
            <a:avLst/>
          </a:prstGeom>
          <a:noFill/>
        </p:spPr>
        <p:txBody>
          <a:bodyPr wrap="square" rtlCol="0">
            <a:spAutoFit/>
          </a:bodyPr>
          <a:lstStyle/>
          <a:p>
            <a:pPr fontAlgn="auto">
              <a:lnSpc>
                <a:spcPct val="130000"/>
              </a:lnSpc>
            </a:pPr>
            <a:r>
              <a:rPr sz="2800"/>
              <a:t>2.参照下面的表述，将小说情节补充完整。</a:t>
            </a:r>
          </a:p>
          <a:p>
            <a:pPr fontAlgn="auto">
              <a:lnSpc>
                <a:spcPct val="130000"/>
              </a:lnSpc>
            </a:pPr>
            <a:r>
              <a:rPr sz="2800"/>
              <a:t> 凌晨拾荒，捡养弃婴→①</a:t>
            </a:r>
          </a:p>
          <a:p>
            <a:pPr fontAlgn="auto">
              <a:lnSpc>
                <a:spcPct val="130000"/>
              </a:lnSpc>
            </a:pPr>
            <a:r>
              <a:rPr sz="2800" u="sng"/>
              <a:t>                                  </a:t>
            </a:r>
            <a:r>
              <a:rPr sz="2800"/>
              <a:t>→为救弃婴，倾其所有→无助之中，八方相助→子辈相求，决然离去→②</a:t>
            </a:r>
          </a:p>
          <a:p>
            <a:pPr fontAlgn="auto">
              <a:lnSpc>
                <a:spcPct val="130000"/>
              </a:lnSpc>
            </a:pPr>
            <a:r>
              <a:rPr sz="2800" u="sng"/>
              <a:t>                                    </a:t>
            </a:r>
            <a:r>
              <a:rPr sz="2800"/>
              <a:t>  </a:t>
            </a:r>
          </a:p>
        </p:txBody>
      </p:sp>
      <p:sp>
        <p:nvSpPr>
          <p:cNvPr id="16" name="文本框 15"/>
          <p:cNvSpPr txBox="1"/>
          <p:nvPr/>
        </p:nvSpPr>
        <p:spPr>
          <a:xfrm>
            <a:off x="1911985" y="2630170"/>
            <a:ext cx="3147060" cy="553085"/>
          </a:xfrm>
          <a:prstGeom prst="rect">
            <a:avLst/>
          </a:prstGeom>
          <a:noFill/>
        </p:spPr>
        <p:txBody>
          <a:bodyPr wrap="square" rtlCol="0">
            <a:spAutoFit/>
          </a:bodyPr>
          <a:lstStyle/>
          <a:p>
            <a:pPr fontAlgn="auto">
              <a:lnSpc>
                <a:spcPct val="125000"/>
              </a:lnSpc>
            </a:pPr>
            <a:r>
              <a:rPr lang="zh-CN" altLang="en-US" sz="2400" b="1">
                <a:solidFill>
                  <a:srgbClr val="FF0000"/>
                </a:solidFill>
              </a:rPr>
              <a:t>婆媳争吵，妥协寄居</a:t>
            </a:r>
          </a:p>
        </p:txBody>
      </p:sp>
      <p:cxnSp>
        <p:nvCxnSpPr>
          <p:cNvPr id="2" name="直接连接符 1"/>
          <p:cNvCxnSpPr/>
          <p:nvPr/>
        </p:nvCxnSpPr>
        <p:spPr>
          <a:xfrm flipV="1">
            <a:off x="1991360" y="4688840"/>
            <a:ext cx="2764790" cy="107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2078990" y="4248150"/>
            <a:ext cx="3147060" cy="553085"/>
          </a:xfrm>
          <a:prstGeom prst="rect">
            <a:avLst/>
          </a:prstGeom>
          <a:noFill/>
        </p:spPr>
        <p:txBody>
          <a:bodyPr wrap="square" rtlCol="0">
            <a:spAutoFit/>
          </a:bodyPr>
          <a:lstStyle/>
          <a:p>
            <a:pPr fontAlgn="auto">
              <a:lnSpc>
                <a:spcPct val="125000"/>
              </a:lnSpc>
            </a:pPr>
            <a:r>
              <a:rPr lang="zh-CN" altLang="en-US" sz="2400" b="1">
                <a:solidFill>
                  <a:srgbClr val="FF0000"/>
                </a:solidFill>
              </a:rPr>
              <a:t>捐建学校，抬荒依旧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83360" y="925195"/>
            <a:ext cx="6428105" cy="1770380"/>
          </a:xfrm>
          <a:prstGeom prst="rect">
            <a:avLst/>
          </a:prstGeom>
          <a:noFill/>
        </p:spPr>
        <p:txBody>
          <a:bodyPr wrap="square" rtlCol="0">
            <a:spAutoFit/>
          </a:bodyPr>
          <a:lstStyle/>
          <a:p>
            <a:pPr fontAlgn="auto">
              <a:lnSpc>
                <a:spcPct val="130000"/>
              </a:lnSpc>
            </a:pPr>
            <a:r>
              <a:rPr sz="2800"/>
              <a:t>3.小说第⑫段中写到“王婆婆没有说话，苦笑了一下，然后头也不回地走出了家门”，请你描写此刻王婆婆的心理活动。</a:t>
            </a:r>
          </a:p>
        </p:txBody>
      </p:sp>
      <p:sp>
        <p:nvSpPr>
          <p:cNvPr id="16" name="文本框 15"/>
          <p:cNvSpPr txBox="1"/>
          <p:nvPr/>
        </p:nvSpPr>
        <p:spPr>
          <a:xfrm>
            <a:off x="1625600" y="2841625"/>
            <a:ext cx="6143625" cy="1938020"/>
          </a:xfrm>
          <a:prstGeom prst="rect">
            <a:avLst/>
          </a:prstGeom>
          <a:noFill/>
        </p:spPr>
        <p:txBody>
          <a:bodyPr wrap="square" rtlCol="0">
            <a:spAutoFit/>
          </a:bodyPr>
          <a:lstStyle/>
          <a:p>
            <a:pPr fontAlgn="auto">
              <a:lnSpc>
                <a:spcPct val="125000"/>
              </a:lnSpc>
            </a:pPr>
            <a:r>
              <a:rPr lang="zh-CN" altLang="en-US" sz="2400" b="1">
                <a:solidFill>
                  <a:srgbClr val="FF0000"/>
                </a:solidFill>
              </a:rPr>
              <a:t>示例：这笔钱并不属于我们，我不能拿来给你们买房子；先前收养孩子时你们争吵阻挠，现在凭什么来要这笔钱；这笔钱我要用它来回报社会。</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69060" y="421640"/>
            <a:ext cx="6633845" cy="3449955"/>
          </a:xfrm>
          <a:prstGeom prst="rect">
            <a:avLst/>
          </a:prstGeom>
          <a:noFill/>
        </p:spPr>
        <p:txBody>
          <a:bodyPr wrap="square" rtlCol="0">
            <a:spAutoFit/>
          </a:bodyPr>
          <a:lstStyle/>
          <a:p>
            <a:pPr fontAlgn="auto">
              <a:lnSpc>
                <a:spcPct val="130000"/>
              </a:lnSpc>
            </a:pPr>
            <a:r>
              <a:rPr sz="2800"/>
              <a:t>4.阅读第⑥段画线句，从描写或修辞两个角度任选一个角度进行赏析。</a:t>
            </a:r>
          </a:p>
          <a:p>
            <a:pPr fontAlgn="auto">
              <a:lnSpc>
                <a:spcPct val="130000"/>
              </a:lnSpc>
            </a:pPr>
            <a:r>
              <a:rPr lang="en-US" sz="2800"/>
              <a:t>	</a:t>
            </a:r>
            <a:r>
              <a:rPr sz="2800">
                <a:latin typeface="楷体" panose="02010609060101010101" charset="-122"/>
                <a:ea typeface="楷体" panose="02010609060101010101" charset="-122"/>
              </a:rPr>
              <a:t>可一看到孩子那清澈的眼神，她心一横牙一咬，撕开了衣兜，双手颤抖着揭开一个用塑料布一层又一层包裹着的小袋子，就像一层层剥开自己的心。</a:t>
            </a:r>
          </a:p>
        </p:txBody>
      </p:sp>
      <p:sp>
        <p:nvSpPr>
          <p:cNvPr id="16" name="文本框 15"/>
          <p:cNvSpPr txBox="1"/>
          <p:nvPr/>
        </p:nvSpPr>
        <p:spPr>
          <a:xfrm>
            <a:off x="1500505" y="3871595"/>
            <a:ext cx="6143625" cy="1938020"/>
          </a:xfrm>
          <a:prstGeom prst="rect">
            <a:avLst/>
          </a:prstGeom>
          <a:noFill/>
        </p:spPr>
        <p:txBody>
          <a:bodyPr wrap="square" rtlCol="0">
            <a:spAutoFit/>
          </a:bodyPr>
          <a:lstStyle/>
          <a:p>
            <a:pPr fontAlgn="auto">
              <a:lnSpc>
                <a:spcPct val="125000"/>
              </a:lnSpc>
            </a:pPr>
            <a:r>
              <a:rPr lang="zh-CN" altLang="en-US" sz="2400" b="1">
                <a:solidFill>
                  <a:srgbClr val="FF0000"/>
                </a:solidFill>
              </a:rPr>
              <a:t>示例：动作描写。通过对拿钱的系列动作的描绘(答成“运用动词咬、撕、揭”也可)，准确生动地写出了王婆婆救弃婴的决心，对这笔钱的不舍，以及王婆婆的善良仁爱。</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597660" y="619760"/>
            <a:ext cx="6144260" cy="2330450"/>
          </a:xfrm>
          <a:prstGeom prst="rect">
            <a:avLst/>
          </a:prstGeom>
          <a:noFill/>
        </p:spPr>
        <p:txBody>
          <a:bodyPr wrap="square" rtlCol="0">
            <a:spAutoFit/>
          </a:bodyPr>
          <a:lstStyle/>
          <a:p>
            <a:pPr fontAlgn="auto">
              <a:lnSpc>
                <a:spcPct val="130000"/>
              </a:lnSpc>
            </a:pPr>
            <a:r>
              <a:rPr sz="2800"/>
              <a:t>5.小说②③段王婆婆捡弃婴的情节，时间很短却用了大量的篇幅来描述，⑬段仅用“一年后”三个字一笔带过这一年发生的事情。作者为什么这样写？</a:t>
            </a:r>
          </a:p>
        </p:txBody>
      </p:sp>
      <p:sp>
        <p:nvSpPr>
          <p:cNvPr id="16" name="文本框 15"/>
          <p:cNvSpPr txBox="1"/>
          <p:nvPr/>
        </p:nvSpPr>
        <p:spPr>
          <a:xfrm>
            <a:off x="1685290" y="3026410"/>
            <a:ext cx="6143625" cy="2399665"/>
          </a:xfrm>
          <a:prstGeom prst="rect">
            <a:avLst/>
          </a:prstGeom>
          <a:noFill/>
        </p:spPr>
        <p:txBody>
          <a:bodyPr wrap="square" rtlCol="0">
            <a:spAutoFit/>
          </a:bodyPr>
          <a:lstStyle/>
          <a:p>
            <a:pPr fontAlgn="auto">
              <a:lnSpc>
                <a:spcPct val="125000"/>
              </a:lnSpc>
            </a:pPr>
            <a:r>
              <a:rPr lang="zh-CN" altLang="en-US" sz="2400" b="1">
                <a:solidFill>
                  <a:srgbClr val="FF0000"/>
                </a:solidFill>
              </a:rPr>
              <a:t>②③段详细描绘弃婴的状况和王婆婆捡拾弃婴的过程，更能够充分展示弃婴的可怜和王婆婆的善心，⑬段中，学校的修建过程对王婆婆形象的塑造和对全文主旨的表达作用不大，故一笔带过。</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641475" y="566420"/>
            <a:ext cx="6144260" cy="2889885"/>
          </a:xfrm>
          <a:prstGeom prst="rect">
            <a:avLst/>
          </a:prstGeom>
          <a:noFill/>
        </p:spPr>
        <p:txBody>
          <a:bodyPr wrap="square" rtlCol="0">
            <a:spAutoFit/>
          </a:bodyPr>
          <a:lstStyle/>
          <a:p>
            <a:pPr fontAlgn="auto">
              <a:lnSpc>
                <a:spcPct val="130000"/>
              </a:lnSpc>
            </a:pPr>
            <a:r>
              <a:rPr sz="2800"/>
              <a:t>6.小说最后一句写到王婆婆“捡拾垃圾以及人们在不经意间丢弃的某些东西……”结合小说具体分析，文中的人们在不经意间丢弃了哪些不应该丢弃的东西？</a:t>
            </a:r>
          </a:p>
        </p:txBody>
      </p:sp>
      <p:sp>
        <p:nvSpPr>
          <p:cNvPr id="16" name="文本框 15"/>
          <p:cNvSpPr txBox="1"/>
          <p:nvPr/>
        </p:nvSpPr>
        <p:spPr>
          <a:xfrm>
            <a:off x="1783080" y="3456305"/>
            <a:ext cx="6143625" cy="1938020"/>
          </a:xfrm>
          <a:prstGeom prst="rect">
            <a:avLst/>
          </a:prstGeom>
          <a:noFill/>
        </p:spPr>
        <p:txBody>
          <a:bodyPr wrap="square" rtlCol="0">
            <a:spAutoFit/>
          </a:bodyPr>
          <a:lstStyle/>
          <a:p>
            <a:pPr fontAlgn="auto">
              <a:lnSpc>
                <a:spcPct val="125000"/>
              </a:lnSpc>
            </a:pPr>
            <a:r>
              <a:rPr lang="zh-CN" altLang="en-US" sz="2400" b="1">
                <a:solidFill>
                  <a:srgbClr val="FF0000"/>
                </a:solidFill>
                <a:sym typeface="+mn-ea"/>
              </a:rPr>
              <a:t>①王婆婆儿子儿媳拒绝收养弃婴，丢弃了善良；②王婆婆儿子儿媳想要用爱心款来买房，丢弃了淳朴(或：“正确的金钱观”“纯真”)；③婴儿的父母抛弃孩子，丢弃了责任。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040130" y="61722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片段练习</a:t>
            </a:r>
          </a:p>
        </p:txBody>
      </p:sp>
      <p:sp>
        <p:nvSpPr>
          <p:cNvPr id="7" name="文本框 6"/>
          <p:cNvSpPr txBox="1"/>
          <p:nvPr/>
        </p:nvSpPr>
        <p:spPr>
          <a:xfrm>
            <a:off x="1637030" y="2099945"/>
            <a:ext cx="6152515" cy="1210945"/>
          </a:xfrm>
          <a:prstGeom prst="rect">
            <a:avLst/>
          </a:prstGeom>
          <a:noFill/>
        </p:spPr>
        <p:txBody>
          <a:bodyPr wrap="square" rtlCol="0">
            <a:spAutoFit/>
          </a:bodyPr>
          <a:lstStyle/>
          <a:p>
            <a:pPr fontAlgn="auto">
              <a:lnSpc>
                <a:spcPct val="130000"/>
              </a:lnSpc>
            </a:pPr>
            <a:r>
              <a:rPr lang="en-US" sz="2800"/>
              <a:t>	</a:t>
            </a:r>
            <a:r>
              <a:rPr sz="2800"/>
              <a:t>请你展开想象，续写孔乙己离开咸亨酒店后的故事。</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12850" y="1751330"/>
            <a:ext cx="7642860" cy="2330450"/>
          </a:xfrm>
          <a:prstGeom prst="rect">
            <a:avLst/>
          </a:prstGeom>
          <a:noFill/>
        </p:spPr>
        <p:txBody>
          <a:bodyPr wrap="square" rtlCol="0">
            <a:spAutoFit/>
          </a:bodyPr>
          <a:lstStyle/>
          <a:p>
            <a:pPr fontAlgn="auto">
              <a:lnSpc>
                <a:spcPct val="130000"/>
              </a:lnSpc>
            </a:pPr>
            <a:r>
              <a:rPr lang="en-US" sz="2800"/>
              <a:t>	</a:t>
            </a:r>
            <a:r>
              <a:rPr sz="2800"/>
              <a:t>课文通过对</a:t>
            </a:r>
            <a:r>
              <a:rPr sz="2800" u="sng"/>
              <a:t>                                                  </a:t>
            </a:r>
            <a:r>
              <a:rPr sz="2800"/>
              <a:t>的描述，成功地塑造了封建末期备受科举制度摧残的下层知识分子的形象，控诉了</a:t>
            </a:r>
            <a:r>
              <a:rPr sz="2800" u="sng"/>
              <a:t>                            </a:t>
            </a:r>
            <a:r>
              <a:rPr sz="2800"/>
              <a:t>，揭示了国民当时的昏沉、麻木状态。</a:t>
            </a:r>
          </a:p>
        </p:txBody>
      </p:sp>
      <p:sp>
        <p:nvSpPr>
          <p:cNvPr id="2" name="文本框 1"/>
          <p:cNvSpPr txBox="1"/>
          <p:nvPr/>
        </p:nvSpPr>
        <p:spPr>
          <a:xfrm>
            <a:off x="1212850" y="889000"/>
            <a:ext cx="3126105" cy="645160"/>
          </a:xfrm>
          <a:prstGeom prst="rect">
            <a:avLst/>
          </a:prstGeom>
          <a:noFill/>
        </p:spPr>
        <p:txBody>
          <a:bodyPr wrap="square" rtlCol="0">
            <a:spAutoFit/>
          </a:bodyPr>
          <a:lstStyle/>
          <a:p>
            <a:r>
              <a:rPr lang="zh-CN" altLang="en-US" sz="3600" b="1"/>
              <a:t>主要内容</a:t>
            </a:r>
          </a:p>
        </p:txBody>
      </p:sp>
      <p:sp>
        <p:nvSpPr>
          <p:cNvPr id="14" name="文本框 13"/>
          <p:cNvSpPr txBox="1"/>
          <p:nvPr/>
        </p:nvSpPr>
        <p:spPr>
          <a:xfrm>
            <a:off x="3983355" y="1879600"/>
            <a:ext cx="4740910" cy="429895"/>
          </a:xfrm>
          <a:prstGeom prst="rect">
            <a:avLst/>
          </a:prstGeom>
          <a:noFill/>
        </p:spPr>
        <p:txBody>
          <a:bodyPr wrap="square" rtlCol="0">
            <a:spAutoFit/>
          </a:bodyPr>
          <a:lstStyle/>
          <a:p>
            <a:r>
              <a:rPr lang="zh-CN" altLang="en-US" sz="2200" b="1">
                <a:solidFill>
                  <a:srgbClr val="FF0000"/>
                </a:solidFill>
              </a:rPr>
              <a:t>孔乙己后半生几个悲惨生活片断</a:t>
            </a:r>
          </a:p>
        </p:txBody>
      </p:sp>
      <p:sp>
        <p:nvSpPr>
          <p:cNvPr id="3" name="文本框 2"/>
          <p:cNvSpPr txBox="1"/>
          <p:nvPr/>
        </p:nvSpPr>
        <p:spPr>
          <a:xfrm>
            <a:off x="6298565" y="3051175"/>
            <a:ext cx="2259965" cy="429895"/>
          </a:xfrm>
          <a:prstGeom prst="rect">
            <a:avLst/>
          </a:prstGeom>
          <a:noFill/>
        </p:spPr>
        <p:txBody>
          <a:bodyPr wrap="square" rtlCol="0">
            <a:spAutoFit/>
          </a:bodyPr>
          <a:lstStyle/>
          <a:p>
            <a:r>
              <a:rPr lang="zh-CN" altLang="en-US" sz="2200" b="1">
                <a:solidFill>
                  <a:srgbClr val="FF0000"/>
                </a:solidFill>
              </a:rPr>
              <a:t>封建制度的罪恶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14"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003300" y="43180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基础过关</a:t>
            </a:r>
          </a:p>
        </p:txBody>
      </p:sp>
      <p:sp>
        <p:nvSpPr>
          <p:cNvPr id="7" name="文本框 6"/>
          <p:cNvSpPr txBox="1"/>
          <p:nvPr/>
        </p:nvSpPr>
        <p:spPr>
          <a:xfrm>
            <a:off x="1595755" y="1446530"/>
            <a:ext cx="6249670" cy="1770380"/>
          </a:xfrm>
          <a:prstGeom prst="rect">
            <a:avLst/>
          </a:prstGeom>
          <a:noFill/>
        </p:spPr>
        <p:txBody>
          <a:bodyPr wrap="square" rtlCol="0">
            <a:spAutoFit/>
          </a:bodyPr>
          <a:lstStyle/>
          <a:p>
            <a:pPr fontAlgn="auto">
              <a:lnSpc>
                <a:spcPct val="130000"/>
              </a:lnSpc>
            </a:pPr>
            <a:r>
              <a:rPr sz="2800"/>
              <a:t>1.写一写，背一背。</a:t>
            </a:r>
          </a:p>
          <a:p>
            <a:pPr fontAlgn="auto">
              <a:lnSpc>
                <a:spcPct val="130000"/>
              </a:lnSpc>
            </a:pPr>
            <a:r>
              <a:rPr sz="2800"/>
              <a:t>太宗皇帝真长策，赚得英雄尽白头。</a:t>
            </a:r>
          </a:p>
          <a:p>
            <a:pPr algn="r" fontAlgn="auto">
              <a:lnSpc>
                <a:spcPct val="130000"/>
              </a:lnSpc>
            </a:pPr>
            <a:r>
              <a:rPr sz="2800"/>
              <a:t>（赵嘏《残句》） </a:t>
            </a:r>
          </a:p>
        </p:txBody>
      </p:sp>
      <p:pic>
        <p:nvPicPr>
          <p:cNvPr id="4" name="图片 3"/>
          <p:cNvPicPr>
            <a:picLocks noChangeAspect="1"/>
          </p:cNvPicPr>
          <p:nvPr/>
        </p:nvPicPr>
        <p:blipFill>
          <a:blip r:embed="rId3"/>
          <a:stretch>
            <a:fillRect/>
          </a:stretch>
        </p:blipFill>
        <p:spPr>
          <a:xfrm>
            <a:off x="1826895" y="3376930"/>
            <a:ext cx="5163185" cy="1700530"/>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605280" y="1135380"/>
            <a:ext cx="7109460" cy="2889885"/>
          </a:xfrm>
          <a:prstGeom prst="rect">
            <a:avLst/>
          </a:prstGeom>
          <a:noFill/>
        </p:spPr>
        <p:txBody>
          <a:bodyPr wrap="square" rtlCol="0">
            <a:spAutoFit/>
          </a:bodyPr>
          <a:lstStyle/>
          <a:p>
            <a:pPr fontAlgn="auto">
              <a:lnSpc>
                <a:spcPct val="130000"/>
              </a:lnSpc>
            </a:pPr>
            <a:r>
              <a:rPr lang="zh-CN" altLang="en-US" sz="2800"/>
              <a:t>2.给下列加点字注音。</a:t>
            </a:r>
          </a:p>
          <a:p>
            <a:pPr fontAlgn="auto">
              <a:lnSpc>
                <a:spcPct val="130000"/>
              </a:lnSpc>
            </a:pPr>
            <a:r>
              <a:rPr lang="zh-CN" altLang="en-US" sz="2800"/>
              <a:t>唠叨（           ）羼水</a:t>
            </a:r>
            <a:r>
              <a:rPr lang="zh-CN" altLang="en-US" sz="2800">
                <a:sym typeface="+mn-ea"/>
              </a:rPr>
              <a:t>（           ）</a:t>
            </a:r>
            <a:endParaRPr lang="zh-CN" altLang="en-US" sz="2800"/>
          </a:p>
          <a:p>
            <a:pPr fontAlgn="auto">
              <a:lnSpc>
                <a:spcPct val="130000"/>
              </a:lnSpc>
            </a:pPr>
            <a:r>
              <a:rPr lang="zh-CN" altLang="en-US" sz="2800"/>
              <a:t>笔砚</a:t>
            </a:r>
            <a:r>
              <a:rPr lang="zh-CN" altLang="en-US" sz="2800">
                <a:sym typeface="+mn-ea"/>
              </a:rPr>
              <a:t>（           ）</a:t>
            </a:r>
            <a:r>
              <a:rPr lang="zh-CN" altLang="en-US" sz="2800"/>
              <a:t>蘸酒</a:t>
            </a:r>
            <a:r>
              <a:rPr lang="zh-CN" altLang="en-US" sz="2800">
                <a:sym typeface="+mn-ea"/>
              </a:rPr>
              <a:t>（           ）</a:t>
            </a:r>
            <a:endParaRPr lang="zh-CN" altLang="en-US" sz="2800"/>
          </a:p>
          <a:p>
            <a:pPr fontAlgn="auto">
              <a:lnSpc>
                <a:spcPct val="130000"/>
              </a:lnSpc>
            </a:pPr>
            <a:r>
              <a:rPr lang="zh-CN" altLang="en-US" sz="2800"/>
              <a:t>舀水</a:t>
            </a:r>
            <a:r>
              <a:rPr lang="zh-CN" altLang="en-US" sz="2800">
                <a:sym typeface="+mn-ea"/>
              </a:rPr>
              <a:t>（           ）</a:t>
            </a:r>
            <a:r>
              <a:rPr lang="zh-CN" altLang="en-US" sz="2800"/>
              <a:t>蒲包</a:t>
            </a:r>
            <a:r>
              <a:rPr lang="zh-CN" altLang="en-US" sz="2800">
                <a:sym typeface="+mn-ea"/>
              </a:rPr>
              <a:t>（           ）</a:t>
            </a:r>
            <a:endParaRPr lang="zh-CN" altLang="en-US" sz="2800"/>
          </a:p>
          <a:p>
            <a:pPr fontAlgn="auto">
              <a:lnSpc>
                <a:spcPct val="130000"/>
              </a:lnSpc>
            </a:pPr>
            <a:r>
              <a:rPr lang="zh-CN" altLang="en-US" sz="2800"/>
              <a:t>跌断</a:t>
            </a:r>
            <a:r>
              <a:rPr lang="zh-CN" altLang="en-US" sz="2800">
                <a:sym typeface="+mn-ea"/>
              </a:rPr>
              <a:t>（           ）</a:t>
            </a:r>
            <a:r>
              <a:rPr lang="zh-CN" altLang="en-US" sz="2800"/>
              <a:t>颓唐</a:t>
            </a:r>
            <a:r>
              <a:rPr lang="zh-CN" altLang="en-US" sz="2800">
                <a:sym typeface="+mn-ea"/>
              </a:rPr>
              <a:t>（           ）</a:t>
            </a:r>
            <a:endParaRPr lang="zh-CN" altLang="en-US" sz="2800"/>
          </a:p>
        </p:txBody>
      </p:sp>
      <p:sp>
        <p:nvSpPr>
          <p:cNvPr id="2" name="文本框 1"/>
          <p:cNvSpPr txBox="1"/>
          <p:nvPr/>
        </p:nvSpPr>
        <p:spPr>
          <a:xfrm>
            <a:off x="1713865" y="2153285"/>
            <a:ext cx="426720" cy="368300"/>
          </a:xfrm>
          <a:prstGeom prst="rect">
            <a:avLst/>
          </a:prstGeom>
          <a:noFill/>
        </p:spPr>
        <p:txBody>
          <a:bodyPr wrap="square" rtlCol="0">
            <a:spAutoFit/>
          </a:bodyPr>
          <a:lstStyle/>
          <a:p>
            <a:r>
              <a:rPr lang="zh-CN" altLang="en-US"/>
              <a:t>•</a:t>
            </a:r>
          </a:p>
        </p:txBody>
      </p:sp>
      <p:sp>
        <p:nvSpPr>
          <p:cNvPr id="14" name="文本框 13"/>
          <p:cNvSpPr txBox="1"/>
          <p:nvPr/>
        </p:nvSpPr>
        <p:spPr>
          <a:xfrm>
            <a:off x="2973705" y="1801495"/>
            <a:ext cx="572135" cy="460375"/>
          </a:xfrm>
          <a:prstGeom prst="rect">
            <a:avLst/>
          </a:prstGeom>
          <a:noFill/>
        </p:spPr>
        <p:txBody>
          <a:bodyPr wrap="square" rtlCol="0">
            <a:spAutoFit/>
          </a:bodyPr>
          <a:lstStyle/>
          <a:p>
            <a:r>
              <a:rPr lang="zh-CN" altLang="en-US" sz="2400">
                <a:solidFill>
                  <a:srgbClr val="FF0000"/>
                </a:solidFill>
              </a:rPr>
              <a:t>láo</a:t>
            </a:r>
          </a:p>
        </p:txBody>
      </p:sp>
      <p:sp>
        <p:nvSpPr>
          <p:cNvPr id="4" name="文本框 3"/>
          <p:cNvSpPr txBox="1"/>
          <p:nvPr/>
        </p:nvSpPr>
        <p:spPr>
          <a:xfrm>
            <a:off x="4029710" y="2062480"/>
            <a:ext cx="426720" cy="368300"/>
          </a:xfrm>
          <a:prstGeom prst="rect">
            <a:avLst/>
          </a:prstGeom>
          <a:noFill/>
        </p:spPr>
        <p:txBody>
          <a:bodyPr wrap="square" rtlCol="0">
            <a:spAutoFit/>
          </a:bodyPr>
          <a:lstStyle/>
          <a:p>
            <a:r>
              <a:rPr lang="zh-CN" altLang="en-US"/>
              <a:t>•</a:t>
            </a:r>
          </a:p>
        </p:txBody>
      </p:sp>
      <p:sp>
        <p:nvSpPr>
          <p:cNvPr id="6" name="文本框 5"/>
          <p:cNvSpPr txBox="1"/>
          <p:nvPr/>
        </p:nvSpPr>
        <p:spPr>
          <a:xfrm>
            <a:off x="2066290" y="2621915"/>
            <a:ext cx="426720" cy="368300"/>
          </a:xfrm>
          <a:prstGeom prst="rect">
            <a:avLst/>
          </a:prstGeom>
          <a:noFill/>
        </p:spPr>
        <p:txBody>
          <a:bodyPr wrap="square" rtlCol="0">
            <a:spAutoFit/>
          </a:bodyPr>
          <a:lstStyle/>
          <a:p>
            <a:r>
              <a:rPr lang="zh-CN" altLang="en-US"/>
              <a:t>•</a:t>
            </a:r>
          </a:p>
        </p:txBody>
      </p:sp>
      <p:sp>
        <p:nvSpPr>
          <p:cNvPr id="8" name="文本框 7"/>
          <p:cNvSpPr txBox="1"/>
          <p:nvPr/>
        </p:nvSpPr>
        <p:spPr>
          <a:xfrm>
            <a:off x="4029710" y="2621915"/>
            <a:ext cx="426720" cy="368300"/>
          </a:xfrm>
          <a:prstGeom prst="rect">
            <a:avLst/>
          </a:prstGeom>
          <a:noFill/>
        </p:spPr>
        <p:txBody>
          <a:bodyPr wrap="square" rtlCol="0">
            <a:spAutoFit/>
          </a:bodyPr>
          <a:lstStyle/>
          <a:p>
            <a:r>
              <a:rPr lang="zh-CN" altLang="en-US"/>
              <a:t>•</a:t>
            </a:r>
          </a:p>
        </p:txBody>
      </p:sp>
      <p:sp>
        <p:nvSpPr>
          <p:cNvPr id="9" name="文本框 8"/>
          <p:cNvSpPr txBox="1"/>
          <p:nvPr/>
        </p:nvSpPr>
        <p:spPr>
          <a:xfrm>
            <a:off x="1713865" y="3201670"/>
            <a:ext cx="426720" cy="368300"/>
          </a:xfrm>
          <a:prstGeom prst="rect">
            <a:avLst/>
          </a:prstGeom>
          <a:noFill/>
        </p:spPr>
        <p:txBody>
          <a:bodyPr wrap="square" rtlCol="0">
            <a:spAutoFit/>
          </a:bodyPr>
          <a:lstStyle/>
          <a:p>
            <a:r>
              <a:rPr lang="zh-CN" altLang="en-US"/>
              <a:t>•</a:t>
            </a:r>
          </a:p>
        </p:txBody>
      </p:sp>
      <p:sp>
        <p:nvSpPr>
          <p:cNvPr id="12" name="文本框 11"/>
          <p:cNvSpPr txBox="1"/>
          <p:nvPr/>
        </p:nvSpPr>
        <p:spPr>
          <a:xfrm>
            <a:off x="4029710" y="3201670"/>
            <a:ext cx="426720" cy="368300"/>
          </a:xfrm>
          <a:prstGeom prst="rect">
            <a:avLst/>
          </a:prstGeom>
          <a:noFill/>
        </p:spPr>
        <p:txBody>
          <a:bodyPr wrap="square" rtlCol="0">
            <a:spAutoFit/>
          </a:bodyPr>
          <a:lstStyle/>
          <a:p>
            <a:r>
              <a:rPr lang="zh-CN" altLang="en-US"/>
              <a:t>•</a:t>
            </a:r>
          </a:p>
        </p:txBody>
      </p:sp>
      <p:sp>
        <p:nvSpPr>
          <p:cNvPr id="13" name="文本框 12"/>
          <p:cNvSpPr txBox="1"/>
          <p:nvPr/>
        </p:nvSpPr>
        <p:spPr>
          <a:xfrm>
            <a:off x="1713865" y="3757295"/>
            <a:ext cx="426720" cy="368300"/>
          </a:xfrm>
          <a:prstGeom prst="rect">
            <a:avLst/>
          </a:prstGeom>
          <a:noFill/>
        </p:spPr>
        <p:txBody>
          <a:bodyPr wrap="square" rtlCol="0">
            <a:spAutoFit/>
          </a:bodyPr>
          <a:lstStyle/>
          <a:p>
            <a:r>
              <a:rPr lang="zh-CN" altLang="en-US"/>
              <a:t>•</a:t>
            </a:r>
          </a:p>
        </p:txBody>
      </p:sp>
      <p:sp>
        <p:nvSpPr>
          <p:cNvPr id="15" name="文本框 14"/>
          <p:cNvSpPr txBox="1"/>
          <p:nvPr/>
        </p:nvSpPr>
        <p:spPr>
          <a:xfrm>
            <a:off x="4029710" y="3757295"/>
            <a:ext cx="426720" cy="368300"/>
          </a:xfrm>
          <a:prstGeom prst="rect">
            <a:avLst/>
          </a:prstGeom>
          <a:noFill/>
        </p:spPr>
        <p:txBody>
          <a:bodyPr wrap="square" rtlCol="0">
            <a:spAutoFit/>
          </a:bodyPr>
          <a:lstStyle/>
          <a:p>
            <a:r>
              <a:rPr lang="zh-CN" altLang="en-US"/>
              <a:t>•</a:t>
            </a:r>
          </a:p>
        </p:txBody>
      </p:sp>
      <p:sp>
        <p:nvSpPr>
          <p:cNvPr id="16" name="文本框 15"/>
          <p:cNvSpPr txBox="1"/>
          <p:nvPr/>
        </p:nvSpPr>
        <p:spPr>
          <a:xfrm>
            <a:off x="5202555" y="1801495"/>
            <a:ext cx="963295" cy="460375"/>
          </a:xfrm>
          <a:prstGeom prst="rect">
            <a:avLst/>
          </a:prstGeom>
          <a:noFill/>
        </p:spPr>
        <p:txBody>
          <a:bodyPr wrap="square" rtlCol="0">
            <a:spAutoFit/>
          </a:bodyPr>
          <a:lstStyle/>
          <a:p>
            <a:r>
              <a:rPr lang="zh-CN" altLang="en-US" sz="2400">
                <a:solidFill>
                  <a:srgbClr val="FF0000"/>
                </a:solidFill>
              </a:rPr>
              <a:t>chàn</a:t>
            </a:r>
          </a:p>
        </p:txBody>
      </p:sp>
      <p:sp>
        <p:nvSpPr>
          <p:cNvPr id="17" name="文本框 16"/>
          <p:cNvSpPr txBox="1"/>
          <p:nvPr/>
        </p:nvSpPr>
        <p:spPr>
          <a:xfrm>
            <a:off x="2973705" y="2350135"/>
            <a:ext cx="702310" cy="460375"/>
          </a:xfrm>
          <a:prstGeom prst="rect">
            <a:avLst/>
          </a:prstGeom>
          <a:noFill/>
        </p:spPr>
        <p:txBody>
          <a:bodyPr wrap="square" rtlCol="0">
            <a:spAutoFit/>
          </a:bodyPr>
          <a:lstStyle/>
          <a:p>
            <a:r>
              <a:rPr lang="zh-CN" altLang="en-US" sz="2400">
                <a:solidFill>
                  <a:srgbClr val="FF0000"/>
                </a:solidFill>
              </a:rPr>
              <a:t>yàn</a:t>
            </a:r>
          </a:p>
        </p:txBody>
      </p:sp>
      <p:sp>
        <p:nvSpPr>
          <p:cNvPr id="18" name="文本框 17"/>
          <p:cNvSpPr txBox="1"/>
          <p:nvPr/>
        </p:nvSpPr>
        <p:spPr>
          <a:xfrm>
            <a:off x="5202555" y="2430780"/>
            <a:ext cx="899160" cy="460375"/>
          </a:xfrm>
          <a:prstGeom prst="rect">
            <a:avLst/>
          </a:prstGeom>
          <a:noFill/>
        </p:spPr>
        <p:txBody>
          <a:bodyPr wrap="square" rtlCol="0">
            <a:spAutoFit/>
          </a:bodyPr>
          <a:lstStyle/>
          <a:p>
            <a:r>
              <a:rPr lang="zh-CN" altLang="en-US" sz="2400">
                <a:solidFill>
                  <a:srgbClr val="FF0000"/>
                </a:solidFill>
              </a:rPr>
              <a:t>zhàn</a:t>
            </a:r>
          </a:p>
        </p:txBody>
      </p:sp>
      <p:sp>
        <p:nvSpPr>
          <p:cNvPr id="19" name="文本框 18"/>
          <p:cNvSpPr txBox="1"/>
          <p:nvPr/>
        </p:nvSpPr>
        <p:spPr>
          <a:xfrm>
            <a:off x="2839720" y="2891155"/>
            <a:ext cx="836930" cy="460375"/>
          </a:xfrm>
          <a:prstGeom prst="rect">
            <a:avLst/>
          </a:prstGeom>
          <a:noFill/>
        </p:spPr>
        <p:txBody>
          <a:bodyPr wrap="square" rtlCol="0">
            <a:spAutoFit/>
          </a:bodyPr>
          <a:lstStyle/>
          <a:p>
            <a:r>
              <a:rPr lang="zh-CN" altLang="en-US" sz="2400">
                <a:solidFill>
                  <a:srgbClr val="FF0000"/>
                </a:solidFill>
              </a:rPr>
              <a:t>yǎo</a:t>
            </a:r>
          </a:p>
        </p:txBody>
      </p:sp>
      <p:sp>
        <p:nvSpPr>
          <p:cNvPr id="20" name="文本框 19"/>
          <p:cNvSpPr txBox="1"/>
          <p:nvPr/>
        </p:nvSpPr>
        <p:spPr>
          <a:xfrm>
            <a:off x="5267325" y="2891155"/>
            <a:ext cx="572135" cy="460375"/>
          </a:xfrm>
          <a:prstGeom prst="rect">
            <a:avLst/>
          </a:prstGeom>
          <a:noFill/>
        </p:spPr>
        <p:txBody>
          <a:bodyPr wrap="square" rtlCol="0">
            <a:spAutoFit/>
          </a:bodyPr>
          <a:lstStyle/>
          <a:p>
            <a:r>
              <a:rPr lang="zh-CN" altLang="en-US" sz="2400">
                <a:solidFill>
                  <a:srgbClr val="FF0000"/>
                </a:solidFill>
              </a:rPr>
              <a:t>pú</a:t>
            </a:r>
          </a:p>
        </p:txBody>
      </p:sp>
      <p:sp>
        <p:nvSpPr>
          <p:cNvPr id="21" name="文本框 20"/>
          <p:cNvSpPr txBox="1"/>
          <p:nvPr/>
        </p:nvSpPr>
        <p:spPr>
          <a:xfrm>
            <a:off x="2973705" y="3452495"/>
            <a:ext cx="572135" cy="460375"/>
          </a:xfrm>
          <a:prstGeom prst="rect">
            <a:avLst/>
          </a:prstGeom>
          <a:noFill/>
        </p:spPr>
        <p:txBody>
          <a:bodyPr wrap="square" rtlCol="0">
            <a:spAutoFit/>
          </a:bodyPr>
          <a:lstStyle/>
          <a:p>
            <a:r>
              <a:rPr lang="zh-CN" altLang="en-US" sz="2400">
                <a:solidFill>
                  <a:srgbClr val="FF0000"/>
                </a:solidFill>
              </a:rPr>
              <a:t>diē</a:t>
            </a:r>
          </a:p>
        </p:txBody>
      </p:sp>
      <p:sp>
        <p:nvSpPr>
          <p:cNvPr id="22" name="文本框 21"/>
          <p:cNvSpPr txBox="1"/>
          <p:nvPr/>
        </p:nvSpPr>
        <p:spPr>
          <a:xfrm>
            <a:off x="5267325" y="3452495"/>
            <a:ext cx="572135" cy="460375"/>
          </a:xfrm>
          <a:prstGeom prst="rect">
            <a:avLst/>
          </a:prstGeom>
          <a:noFill/>
        </p:spPr>
        <p:txBody>
          <a:bodyPr wrap="square" rtlCol="0">
            <a:spAutoFit/>
          </a:bodyPr>
          <a:lstStyle/>
          <a:p>
            <a:r>
              <a:rPr lang="zh-CN" altLang="en-US" sz="2400">
                <a:solidFill>
                  <a:srgbClr val="FF0000"/>
                </a:solidFill>
              </a:rPr>
              <a:t>tuí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par>
                                <p:cTn id="17" presetID="3" presetClass="entr" presetSubtype="1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linds(horizontal)">
                                      <p:cBhvr>
                                        <p:cTn id="19" dur="500"/>
                                        <p:tgtEl>
                                          <p:spTgt spid="4"/>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linds(horizontal)">
                                      <p:cBhvr>
                                        <p:cTn id="25" dur="500"/>
                                        <p:tgtEl>
                                          <p:spTgt spid="8"/>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blinds(horizontal)">
                                      <p:cBhvr>
                                        <p:cTn id="28" dur="500"/>
                                        <p:tgtEl>
                                          <p:spTgt spid="9"/>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blinds(horizontal)">
                                      <p:cBhvr>
                                        <p:cTn id="31" dur="500"/>
                                        <p:tgtEl>
                                          <p:spTgt spid="12"/>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blinds(horizontal)">
                                      <p:cBhvr>
                                        <p:cTn id="34" dur="500"/>
                                        <p:tgtEl>
                                          <p:spTgt spid="13"/>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linds(horizontal)">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fill="hold"/>
                                        <p:tgtEl>
                                          <p:spTgt spid="16"/>
                                        </p:tgtEl>
                                        <p:attrNameLst>
                                          <p:attrName>ppt_x</p:attrName>
                                        </p:attrNameLst>
                                      </p:cBhvr>
                                      <p:tavLst>
                                        <p:tav tm="0">
                                          <p:val>
                                            <p:strVal val="#ppt_x"/>
                                          </p:val>
                                        </p:tav>
                                        <p:tav tm="100000">
                                          <p:val>
                                            <p:strVal val="#ppt_x"/>
                                          </p:val>
                                        </p:tav>
                                      </p:tavLst>
                                    </p:anim>
                                    <p:anim calcmode="lin" valueType="num">
                                      <p:cBhvr additive="base">
                                        <p:cTn id="4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fill="hold"/>
                                        <p:tgtEl>
                                          <p:spTgt spid="17"/>
                                        </p:tgtEl>
                                        <p:attrNameLst>
                                          <p:attrName>ppt_x</p:attrName>
                                        </p:attrNameLst>
                                      </p:cBhvr>
                                      <p:tavLst>
                                        <p:tav tm="0">
                                          <p:val>
                                            <p:strVal val="#ppt_x"/>
                                          </p:val>
                                        </p:tav>
                                        <p:tav tm="100000">
                                          <p:val>
                                            <p:strVal val="#ppt_x"/>
                                          </p:val>
                                        </p:tav>
                                      </p:tavLst>
                                    </p:anim>
                                    <p:anim calcmode="lin" valueType="num">
                                      <p:cBhvr additive="base">
                                        <p:cTn id="49"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additive="base">
                                        <p:cTn id="54" dur="500" fill="hold"/>
                                        <p:tgtEl>
                                          <p:spTgt spid="18"/>
                                        </p:tgtEl>
                                        <p:attrNameLst>
                                          <p:attrName>ppt_x</p:attrName>
                                        </p:attrNameLst>
                                      </p:cBhvr>
                                      <p:tavLst>
                                        <p:tav tm="0">
                                          <p:val>
                                            <p:strVal val="#ppt_x"/>
                                          </p:val>
                                        </p:tav>
                                        <p:tav tm="100000">
                                          <p:val>
                                            <p:strVal val="#ppt_x"/>
                                          </p:val>
                                        </p:tav>
                                      </p:tavLst>
                                    </p:anim>
                                    <p:anim calcmode="lin" valueType="num">
                                      <p:cBhvr additive="base">
                                        <p:cTn id="55"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19"/>
                                        </p:tgtEl>
                                        <p:attrNameLst>
                                          <p:attrName>style.visibility</p:attrName>
                                        </p:attrNameLst>
                                      </p:cBhvr>
                                      <p:to>
                                        <p:strVal val="visible"/>
                                      </p:to>
                                    </p:set>
                                    <p:anim calcmode="lin" valueType="num">
                                      <p:cBhvr additive="base">
                                        <p:cTn id="60" dur="500" fill="hold"/>
                                        <p:tgtEl>
                                          <p:spTgt spid="19"/>
                                        </p:tgtEl>
                                        <p:attrNameLst>
                                          <p:attrName>ppt_x</p:attrName>
                                        </p:attrNameLst>
                                      </p:cBhvr>
                                      <p:tavLst>
                                        <p:tav tm="0">
                                          <p:val>
                                            <p:strVal val="#ppt_x"/>
                                          </p:val>
                                        </p:tav>
                                        <p:tav tm="100000">
                                          <p:val>
                                            <p:strVal val="#ppt_x"/>
                                          </p:val>
                                        </p:tav>
                                      </p:tavLst>
                                    </p:anim>
                                    <p:anim calcmode="lin" valueType="num">
                                      <p:cBhvr additive="base">
                                        <p:cTn id="61"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20"/>
                                        </p:tgtEl>
                                        <p:attrNameLst>
                                          <p:attrName>style.visibility</p:attrName>
                                        </p:attrNameLst>
                                      </p:cBhvr>
                                      <p:to>
                                        <p:strVal val="visible"/>
                                      </p:to>
                                    </p:set>
                                    <p:anim calcmode="lin" valueType="num">
                                      <p:cBhvr additive="base">
                                        <p:cTn id="66" dur="500" fill="hold"/>
                                        <p:tgtEl>
                                          <p:spTgt spid="20"/>
                                        </p:tgtEl>
                                        <p:attrNameLst>
                                          <p:attrName>ppt_x</p:attrName>
                                        </p:attrNameLst>
                                      </p:cBhvr>
                                      <p:tavLst>
                                        <p:tav tm="0">
                                          <p:val>
                                            <p:strVal val="#ppt_x"/>
                                          </p:val>
                                        </p:tav>
                                        <p:tav tm="100000">
                                          <p:val>
                                            <p:strVal val="#ppt_x"/>
                                          </p:val>
                                        </p:tav>
                                      </p:tavLst>
                                    </p:anim>
                                    <p:anim calcmode="lin" valueType="num">
                                      <p:cBhvr additive="base">
                                        <p:cTn id="67"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21"/>
                                        </p:tgtEl>
                                        <p:attrNameLst>
                                          <p:attrName>style.visibility</p:attrName>
                                        </p:attrNameLst>
                                      </p:cBhvr>
                                      <p:to>
                                        <p:strVal val="visible"/>
                                      </p:to>
                                    </p:set>
                                    <p:anim calcmode="lin" valueType="num">
                                      <p:cBhvr additive="base">
                                        <p:cTn id="72" dur="500" fill="hold"/>
                                        <p:tgtEl>
                                          <p:spTgt spid="21"/>
                                        </p:tgtEl>
                                        <p:attrNameLst>
                                          <p:attrName>ppt_x</p:attrName>
                                        </p:attrNameLst>
                                      </p:cBhvr>
                                      <p:tavLst>
                                        <p:tav tm="0">
                                          <p:val>
                                            <p:strVal val="#ppt_x"/>
                                          </p:val>
                                        </p:tav>
                                        <p:tav tm="100000">
                                          <p:val>
                                            <p:strVal val="#ppt_x"/>
                                          </p:val>
                                        </p:tav>
                                      </p:tavLst>
                                    </p:anim>
                                    <p:anim calcmode="lin" valueType="num">
                                      <p:cBhvr additive="base">
                                        <p:cTn id="73"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22"/>
                                        </p:tgtEl>
                                        <p:attrNameLst>
                                          <p:attrName>style.visibility</p:attrName>
                                        </p:attrNameLst>
                                      </p:cBhvr>
                                      <p:to>
                                        <p:strVal val="visible"/>
                                      </p:to>
                                    </p:set>
                                    <p:anim calcmode="lin" valueType="num">
                                      <p:cBhvr additive="base">
                                        <p:cTn id="78" dur="500" fill="hold"/>
                                        <p:tgtEl>
                                          <p:spTgt spid="22"/>
                                        </p:tgtEl>
                                        <p:attrNameLst>
                                          <p:attrName>ppt_x</p:attrName>
                                        </p:attrNameLst>
                                      </p:cBhvr>
                                      <p:tavLst>
                                        <p:tav tm="0">
                                          <p:val>
                                            <p:strVal val="#ppt_x"/>
                                          </p:val>
                                        </p:tav>
                                        <p:tav tm="100000">
                                          <p:val>
                                            <p:strVal val="#ppt_x"/>
                                          </p:val>
                                        </p:tav>
                                      </p:tavLst>
                                    </p:anim>
                                    <p:anim calcmode="lin" valueType="num">
                                      <p:cBhvr additive="base">
                                        <p:cTn id="79"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14" grpId="0"/>
      <p:bldP spid="4" grpId="0"/>
      <p:bldP spid="6" grpId="0"/>
      <p:bldP spid="8" grpId="0"/>
      <p:bldP spid="9" grpId="0"/>
      <p:bldP spid="12" grpId="0"/>
      <p:bldP spid="13" grpId="0"/>
      <p:bldP spid="15" grpId="0"/>
      <p:bldP spid="16" grpId="0"/>
      <p:bldP spid="17" grpId="0"/>
      <p:bldP spid="18" grpId="0"/>
      <p:bldP spid="19" grpId="0"/>
      <p:bldP spid="20" grpId="0"/>
      <p:bldP spid="21" grpId="0"/>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605280" y="512445"/>
            <a:ext cx="7348220" cy="5688965"/>
          </a:xfrm>
          <a:prstGeom prst="rect">
            <a:avLst/>
          </a:prstGeom>
          <a:noFill/>
        </p:spPr>
        <p:txBody>
          <a:bodyPr wrap="square" rtlCol="0">
            <a:spAutoFit/>
          </a:bodyPr>
          <a:lstStyle/>
          <a:p>
            <a:pPr fontAlgn="auto">
              <a:lnSpc>
                <a:spcPct val="130000"/>
              </a:lnSpc>
            </a:pPr>
            <a:r>
              <a:rPr lang="zh-CN" altLang="en-US" sz="2800"/>
              <a:t>3.选词填空。</a:t>
            </a:r>
          </a:p>
          <a:p>
            <a:pPr fontAlgn="auto">
              <a:lnSpc>
                <a:spcPct val="130000"/>
              </a:lnSpc>
            </a:pPr>
            <a:r>
              <a:rPr lang="zh-CN" altLang="en-US" sz="2800"/>
              <a:t>（1）只有穿长衫的，才</a:t>
            </a:r>
            <a:r>
              <a:rPr lang="zh-CN" altLang="en-US" sz="2800" u="sng"/>
              <a:t>         </a:t>
            </a:r>
            <a:r>
              <a:rPr lang="zh-CN" altLang="en-US" sz="2800"/>
              <a:t>进店面隔壁的房子里。（走、踱、跨、迈）</a:t>
            </a:r>
          </a:p>
          <a:p>
            <a:pPr fontAlgn="auto">
              <a:lnSpc>
                <a:spcPct val="130000"/>
              </a:lnSpc>
            </a:pPr>
            <a:r>
              <a:rPr lang="zh-CN" altLang="en-US" sz="2800"/>
              <a:t>（2）他不回答，对柜里说：“温两碗酒，要一碟茴香豆。”便</a:t>
            </a:r>
            <a:r>
              <a:rPr lang="zh-CN" altLang="en-US" sz="2800" u="sng">
                <a:sym typeface="+mn-ea"/>
              </a:rPr>
              <a:t>         </a:t>
            </a:r>
            <a:r>
              <a:rPr lang="zh-CN" altLang="en-US" sz="2800"/>
              <a:t>出九文大钱。（排、摸、掏、拿）</a:t>
            </a:r>
          </a:p>
          <a:p>
            <a:pPr fontAlgn="auto">
              <a:lnSpc>
                <a:spcPct val="130000"/>
              </a:lnSpc>
            </a:pPr>
            <a:r>
              <a:rPr lang="zh-CN" altLang="en-US" sz="2800"/>
              <a:t>（3）孔乙己着了慌，伸开五指将碟子</a:t>
            </a:r>
            <a:r>
              <a:rPr lang="zh-CN" altLang="en-US" sz="2800" u="sng"/>
              <a:t>         </a:t>
            </a:r>
            <a:r>
              <a:rPr lang="zh-CN" altLang="en-US" sz="2800"/>
              <a:t>住。（盖、捂、罩、笼）</a:t>
            </a:r>
          </a:p>
          <a:p>
            <a:pPr fontAlgn="auto">
              <a:lnSpc>
                <a:spcPct val="130000"/>
              </a:lnSpc>
            </a:pPr>
            <a:r>
              <a:rPr lang="zh-CN" altLang="en-US" sz="2800"/>
              <a:t>（4）如是几次，</a:t>
            </a:r>
            <a:r>
              <a:rPr lang="zh-CN" altLang="en-US" sz="2800" u="sng">
                <a:sym typeface="+mn-ea"/>
              </a:rPr>
              <a:t>         </a:t>
            </a:r>
            <a:r>
              <a:rPr lang="zh-CN" altLang="en-US" sz="2800"/>
              <a:t>他钞书的人也没有了。（叫、请）</a:t>
            </a:r>
          </a:p>
        </p:txBody>
      </p:sp>
      <p:sp>
        <p:nvSpPr>
          <p:cNvPr id="14" name="文本框 13"/>
          <p:cNvSpPr txBox="1"/>
          <p:nvPr/>
        </p:nvSpPr>
        <p:spPr>
          <a:xfrm>
            <a:off x="5527040" y="1245870"/>
            <a:ext cx="1007110" cy="460375"/>
          </a:xfrm>
          <a:prstGeom prst="rect">
            <a:avLst/>
          </a:prstGeom>
          <a:noFill/>
        </p:spPr>
        <p:txBody>
          <a:bodyPr wrap="square" rtlCol="0">
            <a:spAutoFit/>
          </a:bodyPr>
          <a:lstStyle/>
          <a:p>
            <a:r>
              <a:rPr lang="zh-CN" altLang="en-US" sz="2400" b="1">
                <a:solidFill>
                  <a:srgbClr val="FF0000"/>
                </a:solidFill>
              </a:rPr>
              <a:t>踱</a:t>
            </a:r>
          </a:p>
        </p:txBody>
      </p:sp>
      <p:sp>
        <p:nvSpPr>
          <p:cNvPr id="6" name="文本框 5"/>
          <p:cNvSpPr txBox="1"/>
          <p:nvPr/>
        </p:nvSpPr>
        <p:spPr>
          <a:xfrm>
            <a:off x="4707255" y="2874645"/>
            <a:ext cx="1007110" cy="460375"/>
          </a:xfrm>
          <a:prstGeom prst="rect">
            <a:avLst/>
          </a:prstGeom>
          <a:noFill/>
        </p:spPr>
        <p:txBody>
          <a:bodyPr wrap="square" rtlCol="0">
            <a:spAutoFit/>
          </a:bodyPr>
          <a:lstStyle/>
          <a:p>
            <a:r>
              <a:rPr lang="zh-CN" altLang="en-US" sz="2400" b="1">
                <a:solidFill>
                  <a:srgbClr val="FF0000"/>
                </a:solidFill>
              </a:rPr>
              <a:t>排</a:t>
            </a:r>
          </a:p>
        </p:txBody>
      </p:sp>
      <p:sp>
        <p:nvSpPr>
          <p:cNvPr id="8" name="文本框 7"/>
          <p:cNvSpPr txBox="1"/>
          <p:nvPr/>
        </p:nvSpPr>
        <p:spPr>
          <a:xfrm>
            <a:off x="7620635" y="4003040"/>
            <a:ext cx="1007110" cy="460375"/>
          </a:xfrm>
          <a:prstGeom prst="rect">
            <a:avLst/>
          </a:prstGeom>
          <a:noFill/>
        </p:spPr>
        <p:txBody>
          <a:bodyPr wrap="square" rtlCol="0">
            <a:spAutoFit/>
          </a:bodyPr>
          <a:lstStyle/>
          <a:p>
            <a:r>
              <a:rPr lang="zh-CN" altLang="en-US" sz="2400" b="1">
                <a:solidFill>
                  <a:srgbClr val="FF0000"/>
                </a:solidFill>
              </a:rPr>
              <a:t>罩</a:t>
            </a:r>
          </a:p>
        </p:txBody>
      </p:sp>
      <p:sp>
        <p:nvSpPr>
          <p:cNvPr id="9" name="文本框 8"/>
          <p:cNvSpPr txBox="1"/>
          <p:nvPr/>
        </p:nvSpPr>
        <p:spPr>
          <a:xfrm>
            <a:off x="4519930" y="5080635"/>
            <a:ext cx="1007110" cy="460375"/>
          </a:xfrm>
          <a:prstGeom prst="rect">
            <a:avLst/>
          </a:prstGeom>
          <a:noFill/>
        </p:spPr>
        <p:txBody>
          <a:bodyPr wrap="square" rtlCol="0">
            <a:spAutoFit/>
          </a:bodyPr>
          <a:lstStyle/>
          <a:p>
            <a:r>
              <a:rPr lang="zh-CN" altLang="en-US" sz="2400" b="1">
                <a:solidFill>
                  <a:srgbClr val="FF0000"/>
                </a:solidFill>
              </a:rPr>
              <a:t>叫</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6" grpId="0"/>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32865" y="512445"/>
            <a:ext cx="6630035" cy="5688965"/>
          </a:xfrm>
          <a:prstGeom prst="rect">
            <a:avLst/>
          </a:prstGeom>
          <a:noFill/>
        </p:spPr>
        <p:txBody>
          <a:bodyPr wrap="square" rtlCol="0">
            <a:spAutoFit/>
          </a:bodyPr>
          <a:lstStyle/>
          <a:p>
            <a:pPr algn="l" fontAlgn="auto">
              <a:lnSpc>
                <a:spcPct val="130000"/>
              </a:lnSpc>
            </a:pPr>
            <a:r>
              <a:rPr lang="zh-CN" altLang="en-US" sz="2800"/>
              <a:t>4.写出下列各句运用的描写方法。</a:t>
            </a:r>
          </a:p>
          <a:p>
            <a:pPr algn="l" fontAlgn="auto">
              <a:lnSpc>
                <a:spcPct val="130000"/>
              </a:lnSpc>
            </a:pPr>
            <a:r>
              <a:rPr lang="zh-CN" altLang="en-US" sz="2800"/>
              <a:t>（1）他身材很高大；青白脸色，皱纹间时常夹些伤痕；一部乱蓬蓬的花白的胡子。（                              ）</a:t>
            </a:r>
          </a:p>
          <a:p>
            <a:pPr algn="l" fontAlgn="auto">
              <a:lnSpc>
                <a:spcPct val="130000"/>
              </a:lnSpc>
            </a:pPr>
            <a:r>
              <a:rPr lang="zh-CN" altLang="en-US" sz="2800"/>
              <a:t>（2）有一回对我说道：“你读过书么？”</a:t>
            </a:r>
            <a:r>
              <a:rPr lang="zh-CN" altLang="en-US" sz="2800">
                <a:sym typeface="+mn-ea"/>
              </a:rPr>
              <a:t>（                              ）</a:t>
            </a:r>
            <a:endParaRPr lang="zh-CN" altLang="en-US" sz="2800"/>
          </a:p>
          <a:p>
            <a:pPr algn="l" fontAlgn="auto">
              <a:lnSpc>
                <a:spcPct val="130000"/>
              </a:lnSpc>
            </a:pPr>
            <a:r>
              <a:rPr lang="zh-CN" altLang="en-US" sz="2800"/>
              <a:t>（3）孔乙己显出极高兴的样子，将两个指头的长指甲敲着柜台，点头说：“对呀对呀!……回字有四样写法，你知道么？”</a:t>
            </a:r>
            <a:r>
              <a:rPr lang="zh-CN" altLang="en-US" sz="2800">
                <a:sym typeface="+mn-ea"/>
              </a:rPr>
              <a:t>（                                                      ）</a:t>
            </a:r>
            <a:endParaRPr lang="zh-CN" altLang="en-US" sz="2800"/>
          </a:p>
        </p:txBody>
      </p:sp>
      <p:sp>
        <p:nvSpPr>
          <p:cNvPr id="14" name="文本框 13"/>
          <p:cNvSpPr txBox="1"/>
          <p:nvPr/>
        </p:nvSpPr>
        <p:spPr>
          <a:xfrm>
            <a:off x="2239645" y="2334260"/>
            <a:ext cx="2181860" cy="460375"/>
          </a:xfrm>
          <a:prstGeom prst="rect">
            <a:avLst/>
          </a:prstGeom>
          <a:noFill/>
        </p:spPr>
        <p:txBody>
          <a:bodyPr wrap="square" rtlCol="0">
            <a:spAutoFit/>
          </a:bodyPr>
          <a:lstStyle/>
          <a:p>
            <a:r>
              <a:rPr lang="en-US" altLang="zh-CN" sz="2400" b="1">
                <a:solidFill>
                  <a:srgbClr val="FF0000"/>
                </a:solidFill>
              </a:rPr>
              <a:t>外貌描写</a:t>
            </a:r>
          </a:p>
        </p:txBody>
      </p:sp>
      <p:sp>
        <p:nvSpPr>
          <p:cNvPr id="2" name="文本框 1"/>
          <p:cNvSpPr txBox="1"/>
          <p:nvPr/>
        </p:nvSpPr>
        <p:spPr>
          <a:xfrm>
            <a:off x="2127250" y="3418840"/>
            <a:ext cx="2181860" cy="460375"/>
          </a:xfrm>
          <a:prstGeom prst="rect">
            <a:avLst/>
          </a:prstGeom>
          <a:noFill/>
        </p:spPr>
        <p:txBody>
          <a:bodyPr wrap="square" rtlCol="0">
            <a:spAutoFit/>
          </a:bodyPr>
          <a:lstStyle/>
          <a:p>
            <a:r>
              <a:rPr lang="en-US" altLang="zh-CN" sz="2400" b="1">
                <a:solidFill>
                  <a:srgbClr val="FF0000"/>
                </a:solidFill>
              </a:rPr>
              <a:t> 语言描写</a:t>
            </a:r>
          </a:p>
        </p:txBody>
      </p:sp>
      <p:sp>
        <p:nvSpPr>
          <p:cNvPr id="3" name="文本框 2"/>
          <p:cNvSpPr txBox="1"/>
          <p:nvPr/>
        </p:nvSpPr>
        <p:spPr>
          <a:xfrm>
            <a:off x="1953260" y="5669280"/>
            <a:ext cx="4184650" cy="460375"/>
          </a:xfrm>
          <a:prstGeom prst="rect">
            <a:avLst/>
          </a:prstGeom>
          <a:noFill/>
        </p:spPr>
        <p:txBody>
          <a:bodyPr wrap="square" rtlCol="0">
            <a:spAutoFit/>
          </a:bodyPr>
          <a:lstStyle/>
          <a:p>
            <a:r>
              <a:rPr lang="en-US" altLang="zh-CN" sz="2400" b="1">
                <a:solidFill>
                  <a:srgbClr val="FF0000"/>
                </a:solidFill>
              </a:rPr>
              <a:t> 神态描写 动作描写 语言描写</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ppt_x"/>
                                          </p:val>
                                        </p:tav>
                                        <p:tav tm="100000">
                                          <p:val>
                                            <p:strVal val="#ppt_x"/>
                                          </p:val>
                                        </p:tav>
                                      </p:tavLst>
                                    </p:anim>
                                    <p:anim calcmode="lin" valueType="num">
                                      <p:cBhvr additive="base">
                                        <p:cTn id="2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09065" y="225425"/>
            <a:ext cx="6630035" cy="6249035"/>
          </a:xfrm>
          <a:prstGeom prst="rect">
            <a:avLst/>
          </a:prstGeom>
          <a:noFill/>
        </p:spPr>
        <p:txBody>
          <a:bodyPr wrap="square" rtlCol="0">
            <a:spAutoFit/>
          </a:bodyPr>
          <a:lstStyle/>
          <a:p>
            <a:pPr algn="l" fontAlgn="auto">
              <a:lnSpc>
                <a:spcPct val="130000"/>
              </a:lnSpc>
            </a:pPr>
            <a:r>
              <a:rPr lang="zh-CN" altLang="en-US" sz="2800"/>
              <a:t>5.下面句子运用的修辞手法有（     ）</a:t>
            </a:r>
          </a:p>
          <a:p>
            <a:pPr algn="l" fontAlgn="auto">
              <a:lnSpc>
                <a:spcPct val="130000"/>
              </a:lnSpc>
            </a:pPr>
            <a:r>
              <a:rPr lang="zh-CN" altLang="en-US" sz="2800"/>
              <a:t>    </a:t>
            </a:r>
            <a:r>
              <a:rPr lang="zh-CN" altLang="en-US" sz="2800">
                <a:latin typeface="楷体" panose="02010609060101010101" charset="-122"/>
                <a:ea typeface="楷体" panose="02010609060101010101" charset="-122"/>
                <a:cs typeface="楷体" panose="02010609060101010101" charset="-122"/>
              </a:rPr>
              <a:t>    穿的虽然是长衫，可是又脏又破，似乎十多年没有补，也没有洗。他对人说话，总是满口之乎者也，教人半懂不懂的。因为他姓孔，别人便从描红纸上的“上大人孔乙己”这半懂不懂的话里，替他取下一个绰号，叫作孔乙己。 </a:t>
            </a:r>
            <a:endParaRPr lang="zh-CN" altLang="en-US" sz="2800"/>
          </a:p>
          <a:p>
            <a:pPr algn="l" fontAlgn="auto">
              <a:lnSpc>
                <a:spcPct val="130000"/>
              </a:lnSpc>
            </a:pPr>
            <a:r>
              <a:rPr lang="zh-CN" altLang="en-US" sz="2800"/>
              <a:t>A.对比  借喻  引用</a:t>
            </a:r>
          </a:p>
          <a:p>
            <a:pPr algn="l" fontAlgn="auto">
              <a:lnSpc>
                <a:spcPct val="130000"/>
              </a:lnSpc>
            </a:pPr>
            <a:r>
              <a:rPr lang="zh-CN" altLang="en-US" sz="2800"/>
              <a:t>B.夸张  借代  引用</a:t>
            </a:r>
          </a:p>
          <a:p>
            <a:pPr algn="l" fontAlgn="auto">
              <a:lnSpc>
                <a:spcPct val="130000"/>
              </a:lnSpc>
            </a:pPr>
            <a:r>
              <a:rPr lang="zh-CN" altLang="en-US" sz="2800"/>
              <a:t>C.夸张  引用  比喻</a:t>
            </a:r>
          </a:p>
          <a:p>
            <a:pPr algn="l" fontAlgn="auto">
              <a:lnSpc>
                <a:spcPct val="130000"/>
              </a:lnSpc>
            </a:pPr>
            <a:r>
              <a:rPr lang="zh-CN" altLang="en-US" sz="2800"/>
              <a:t>D.描写  借代  借喻</a:t>
            </a:r>
          </a:p>
        </p:txBody>
      </p:sp>
      <p:sp>
        <p:nvSpPr>
          <p:cNvPr id="14" name="文本框 13"/>
          <p:cNvSpPr txBox="1"/>
          <p:nvPr/>
        </p:nvSpPr>
        <p:spPr>
          <a:xfrm>
            <a:off x="6479540" y="225425"/>
            <a:ext cx="788670" cy="570865"/>
          </a:xfrm>
          <a:prstGeom prst="rect">
            <a:avLst/>
          </a:prstGeom>
          <a:noFill/>
        </p:spPr>
        <p:txBody>
          <a:bodyPr wrap="square" rtlCol="0">
            <a:spAutoFit/>
          </a:bodyPr>
          <a:lstStyle/>
          <a:p>
            <a:pPr fontAlgn="auto">
              <a:lnSpc>
                <a:spcPct val="130000"/>
              </a:lnSpc>
            </a:pPr>
            <a:r>
              <a:rPr lang="en-US" altLang="zh-CN" sz="2400" b="1">
                <a:solidFill>
                  <a:srgbClr val="FF0000"/>
                </a:solidFill>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theme/theme1.xml><?xml version="1.0" encoding="utf-8"?>
<a:theme xmlns:a="http://schemas.openxmlformats.org/drawingml/2006/main" name="自定义设计方案">
  <a:themeElements>
    <a:clrScheme name="Office">
      <a:dk1>
        <a:sysClr val="windowText" lastClr="000000"/>
      </a:dk1>
      <a:lt1>
        <a:sysClr val="window" lastClr="CAEA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2599</Words>
  <Application>WPS 演示</Application>
  <PresentationFormat>全屏显示(4:3)</PresentationFormat>
  <Paragraphs>158</Paragraphs>
  <Slides>36</Slides>
  <Notes>36</Notes>
  <HiddenSlides>0</HiddenSlides>
  <MMClips>0</MMClips>
  <ScaleCrop>false</ScaleCrop>
  <HeadingPairs>
    <vt:vector size="4" baseType="variant">
      <vt:variant>
        <vt:lpstr>主题</vt:lpstr>
      </vt:variant>
      <vt:variant>
        <vt:i4>2</vt:i4>
      </vt:variant>
      <vt:variant>
        <vt:lpstr>幻灯片标题</vt:lpstr>
      </vt:variant>
      <vt:variant>
        <vt:i4>36</vt:i4>
      </vt:variant>
    </vt:vector>
  </HeadingPairs>
  <TitlesOfParts>
    <vt:vector size="38" baseType="lpstr">
      <vt:lpstr>自定义设计方案</vt:lpstr>
      <vt:lpstr>主题1</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dcterms:created xsi:type="dcterms:W3CDTF">2019-01-17T11:47:26Z</dcterms:created>
  <dcterms:modified xsi:type="dcterms:W3CDTF">2019-01-23T06:31:18Z</dcterms:modified>
</cp:coreProperties>
</file>