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1" r:id="rId4"/>
    <p:sldId id="264" r:id="rId5"/>
    <p:sldId id="263" r:id="rId7"/>
    <p:sldId id="315" r:id="rId8"/>
    <p:sldId id="273" r:id="rId9"/>
    <p:sldId id="323" r:id="rId10"/>
    <p:sldId id="324" r:id="rId11"/>
    <p:sldId id="325" r:id="rId12"/>
    <p:sldId id="305" r:id="rId13"/>
    <p:sldId id="293" r:id="rId14"/>
    <p:sldId id="258" r:id="rId15"/>
    <p:sldId id="275" r:id="rId16"/>
    <p:sldId id="301" r:id="rId17"/>
    <p:sldId id="276" r:id="rId18"/>
    <p:sldId id="316" r:id="rId19"/>
    <p:sldId id="331" r:id="rId20"/>
    <p:sldId id="302" r:id="rId21"/>
    <p:sldId id="314" r:id="rId22"/>
    <p:sldId id="321" r:id="rId23"/>
    <p:sldId id="322" r:id="rId24"/>
    <p:sldId id="267" r:id="rId25"/>
    <p:sldId id="286" r:id="rId26"/>
    <p:sldId id="288" r:id="rId27"/>
    <p:sldId id="262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0B63"/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90" autoAdjust="0"/>
    <p:restoredTop sz="94614" autoAdjust="0"/>
  </p:normalViewPr>
  <p:slideViewPr>
    <p:cSldViewPr>
      <p:cViewPr>
        <p:scale>
          <a:sx n="100" d="100"/>
          <a:sy n="100" d="100"/>
        </p:scale>
        <p:origin x="-570" y="216"/>
      </p:cViewPr>
      <p:guideLst>
        <p:guide orient="horz" pos="2160"/>
        <p:guide pos="286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3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596" y="714356"/>
            <a:ext cx="8286808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5458" y="135660"/>
            <a:ext cx="1757142" cy="553296"/>
          </a:xfrm>
          <a:prstGeom prst="rect">
            <a:avLst/>
          </a:prstGeom>
          <a:noFill/>
        </p:spPr>
      </p:pic>
      <p:cxnSp>
        <p:nvCxnSpPr>
          <p:cNvPr id="12" name="直接连接符 11"/>
          <p:cNvCxnSpPr/>
          <p:nvPr userDrawn="1"/>
        </p:nvCxnSpPr>
        <p:spPr>
          <a:xfrm>
            <a:off x="428596" y="6356370"/>
            <a:ext cx="8286808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hyperlink" Target="http://baike.sogou.com/lemma/ShowInnerLink.htm?lemmaId=7614208&amp;ss_c=ssc.citiao.link" TargetMode="External"/><Relationship Id="rId2" Type="http://schemas.openxmlformats.org/officeDocument/2006/relationships/hyperlink" Target="http://baike.sogou.com/lemma/ShowInnerLink.htm?lemmaId=61499&amp;ss_c=ssc.citiao.link" TargetMode="External"/><Relationship Id="rId1" Type="http://schemas.openxmlformats.org/officeDocument/2006/relationships/hyperlink" Target="http://baike.sogou.com/lemma/ShowInnerLink.htm?lemmaId=78108&amp;ss_c=ssc.citiao.link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1907704" y="2947591"/>
            <a:ext cx="572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二年级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语文 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下册</a:t>
            </a:r>
            <a:endParaRPr lang="zh-CN" altLang="en-US" sz="4400" dirty="0"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2428860" y="1844824"/>
            <a:ext cx="4429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北京版</a:t>
            </a:r>
            <a:endParaRPr lang="zh-CN" altLang="en-US" sz="5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512000" y="2852936"/>
            <a:ext cx="61200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3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" name="同侧圆角矩形 3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5" name="同侧圆角矩形 4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214311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近义词：</a:t>
            </a:r>
            <a:endParaRPr lang="zh-CN" altLang="en-US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634655" y="2854639"/>
            <a:ext cx="1531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超过</a:t>
            </a:r>
            <a:r>
              <a:rPr lang="en-US" altLang="zh-CN" sz="3600" dirty="0" smtClean="0"/>
              <a:t>---</a:t>
            </a:r>
            <a:endParaRPr lang="zh-CN" alt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2214546" y="285749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超出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2910" y="378619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反义词：</a:t>
            </a:r>
            <a:endParaRPr lang="zh-CN" altLang="en-US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642910" y="4714884"/>
            <a:ext cx="1531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破坏</a:t>
            </a:r>
            <a:r>
              <a:rPr lang="en-US" altLang="zh-CN" sz="3600" dirty="0" smtClean="0"/>
              <a:t>---</a:t>
            </a:r>
            <a:endParaRPr lang="zh-CN" altLang="en-US" sz="3600" dirty="0"/>
          </a:p>
        </p:txBody>
      </p:sp>
      <p:sp>
        <p:nvSpPr>
          <p:cNvPr id="20" name="TextBox 19"/>
          <p:cNvSpPr txBox="1"/>
          <p:nvPr/>
        </p:nvSpPr>
        <p:spPr>
          <a:xfrm>
            <a:off x="2214546" y="4714884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保护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14744" y="2786058"/>
            <a:ext cx="1531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提取</a:t>
            </a:r>
            <a:r>
              <a:rPr lang="en-US" altLang="zh-CN" sz="3600" dirty="0" smtClean="0"/>
              <a:t>---</a:t>
            </a:r>
            <a:endParaRPr lang="zh-CN" altLang="en-US" sz="3600" dirty="0"/>
          </a:p>
        </p:txBody>
      </p:sp>
      <p:sp>
        <p:nvSpPr>
          <p:cNvPr id="25" name="TextBox 24"/>
          <p:cNvSpPr txBox="1"/>
          <p:nvPr/>
        </p:nvSpPr>
        <p:spPr>
          <a:xfrm>
            <a:off x="5072066" y="2786058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提炼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17680" y="4714883"/>
            <a:ext cx="24545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轻而易举</a:t>
            </a:r>
            <a:r>
              <a:rPr lang="en-US" altLang="zh-CN" sz="3600" dirty="0" smtClean="0"/>
              <a:t>---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6072197" y="4714882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来之不易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8" grpId="0"/>
      <p:bldP spid="19" grpId="0"/>
      <p:bldP spid="20" grpId="0"/>
      <p:bldP spid="23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3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" name="同侧圆角矩形 3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5" name="同侧圆角矩形 4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1428736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词语解释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2071678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轻而易举：</a:t>
            </a:r>
            <a:r>
              <a:rPr lang="zh-CN" altLang="en-US" sz="2800" dirty="0" smtClean="0"/>
              <a:t>不需要作多大的努力就能办到或对付。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48" y="2643182"/>
            <a:ext cx="5500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源源不断：</a:t>
            </a:r>
            <a:r>
              <a:rPr lang="zh-CN" altLang="en-US" sz="3200" dirty="0" smtClean="0"/>
              <a:t>形容接连不断。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34" y="3214686"/>
            <a:ext cx="8280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提取：</a:t>
            </a:r>
            <a:r>
              <a:rPr lang="zh-CN" altLang="en-US" sz="2800" dirty="0" smtClean="0"/>
              <a:t>通过溶剂（</a:t>
            </a:r>
            <a:r>
              <a:rPr lang="zh-CN" altLang="en-US" sz="2800" dirty="0"/>
              <a:t>如</a:t>
            </a:r>
            <a:r>
              <a:rPr lang="zh-CN" altLang="en-US" sz="2800" dirty="0" smtClean="0"/>
              <a:t>乙醇</a:t>
            </a:r>
            <a:r>
              <a:rPr lang="zh-CN" altLang="en-US" sz="2800" dirty="0"/>
              <a:t>）</a:t>
            </a:r>
            <a:r>
              <a:rPr lang="zh-CN" altLang="en-US" sz="2800" dirty="0" smtClean="0"/>
              <a:t>处理、蒸馏、脱水、经受压力或离心力作用，或通过其他化学或机械工艺过程从物质中制取。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4714884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矿产：</a:t>
            </a:r>
            <a:r>
              <a:rPr lang="zh-CN" altLang="en-US" sz="3200" dirty="0" smtClean="0"/>
              <a:t>矿床中所采得的矿物。</a:t>
            </a:r>
            <a:endParaRPr lang="zh-CN" altLang="en-US" sz="3200" b="1" dirty="0"/>
          </a:p>
        </p:txBody>
      </p:sp>
      <p:sp>
        <p:nvSpPr>
          <p:cNvPr id="12" name="矩形 11"/>
          <p:cNvSpPr/>
          <p:nvPr/>
        </p:nvSpPr>
        <p:spPr>
          <a:xfrm>
            <a:off x="785786" y="5500702"/>
            <a:ext cx="46434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丰富：</a:t>
            </a:r>
            <a:r>
              <a:rPr lang="zh-CN" altLang="en-US" sz="2800" dirty="0" smtClean="0"/>
              <a:t>种类多，数量大。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4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20222" y="185736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00298" y="128586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导入新课</a:t>
            </a:r>
            <a:endParaRPr lang="zh-CN" altLang="en-US" sz="36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428596" y="1928802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今天我们一同走进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奇妙的海洋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。</a:t>
            </a:r>
            <a:endParaRPr lang="zh-CN" altLang="en-US" sz="3600" dirty="0" smtClean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71604" y="2571744"/>
            <a:ext cx="6149971" cy="3690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71472" y="3571876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哪些词语描写了海洋的大和深？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857224" y="4357694"/>
            <a:ext cx="6019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</a:rPr>
              <a:t>面积是陆地的两倍</a:t>
            </a:r>
            <a:r>
              <a:rPr lang="zh-CN" altLang="en-US" sz="3200" dirty="0">
                <a:solidFill>
                  <a:srgbClr val="FF0000"/>
                </a:solidFill>
              </a:rPr>
              <a:t>多”说明</a:t>
            </a:r>
            <a:r>
              <a:rPr lang="zh-CN" altLang="en-US" sz="3200" dirty="0" smtClean="0">
                <a:solidFill>
                  <a:srgbClr val="FF0000"/>
                </a:solidFill>
              </a:rPr>
              <a:t>大。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910" y="2143116"/>
            <a:ext cx="79296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文中的第二自然段写了海洋的什么？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714348" y="2857496"/>
            <a:ext cx="33575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海洋的大和深。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0099" y="5072074"/>
            <a:ext cx="65962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“最深的地方超过一万米</a:t>
            </a:r>
            <a:r>
              <a:rPr lang="zh-CN" altLang="en-US" sz="3200" dirty="0">
                <a:solidFill>
                  <a:prstClr val="black"/>
                </a:solidFill>
              </a:rPr>
              <a:t>”</a:t>
            </a:r>
            <a:r>
              <a:rPr lang="zh-CN" altLang="en-US" sz="3200" dirty="0" smtClean="0"/>
              <a:t>说明深。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1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20222" y="185736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71472" y="2071678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“海洋的脾气可怪了。”这个句子运用了什么修辞方法？</a:t>
            </a:r>
            <a:endParaRPr lang="zh-CN" altLang="en-US" sz="3600" b="1" dirty="0"/>
          </a:p>
        </p:txBody>
      </p:sp>
      <p:sp>
        <p:nvSpPr>
          <p:cNvPr id="11" name="矩形 10"/>
          <p:cNvSpPr/>
          <p:nvPr/>
        </p:nvSpPr>
        <p:spPr>
          <a:xfrm>
            <a:off x="5000628" y="2786058"/>
            <a:ext cx="2071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拟人。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786" y="3500438"/>
            <a:ext cx="60722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海洋的脾气怎么怪了？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7224" y="4286256"/>
            <a:ext cx="8035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“有时</a:t>
            </a:r>
            <a:r>
              <a:rPr lang="zh-CN" altLang="en-US" sz="3600" dirty="0" smtClean="0">
                <a:solidFill>
                  <a:srgbClr val="FF0000"/>
                </a:solidFill>
              </a:rPr>
              <a:t>风平浪静，非常温顺；有时巨浪滔天，</a:t>
            </a:r>
            <a:r>
              <a:rPr lang="zh-CN" altLang="en-US" sz="3600" dirty="0">
                <a:solidFill>
                  <a:srgbClr val="FF0000"/>
                </a:solidFill>
              </a:rPr>
              <a:t>非常暴躁”。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28596" y="1928802"/>
            <a:ext cx="8715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“它能轻而易举地托起万吨巨轮。”说明什么？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928662" y="3214686"/>
            <a:ext cx="328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海洋的力气大。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3786190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还从哪里可以看出它的力气大？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785786" y="4643446"/>
            <a:ext cx="68580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“涨潮</a:t>
            </a:r>
            <a:r>
              <a:rPr lang="zh-CN" altLang="en-US" sz="3200" dirty="0" smtClean="0">
                <a:solidFill>
                  <a:srgbClr val="FF0000"/>
                </a:solidFill>
              </a:rPr>
              <a:t>和落潮产生的力量，可以转化为源源不断的电力”。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14348" y="2000240"/>
            <a:ext cx="61436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B50B63"/>
                </a:solidFill>
              </a:rPr>
              <a:t>从哪里可以看出海洋里物产丰富？</a:t>
            </a:r>
            <a:endParaRPr lang="zh-CN" altLang="en-US" sz="2800" b="1" dirty="0">
              <a:solidFill>
                <a:srgbClr val="B50B63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3000372"/>
            <a:ext cx="75724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食盐 、海带、紫菜、海参、海蜇、海蟹、海龟、海虾、海贝等海洋动物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</a:rPr>
              <a:t>数不胜数，还有石油、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</a:rPr>
              <a:t>多种金属矿产。</a:t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43438" y="3714752"/>
            <a:ext cx="3889403" cy="2521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14348" y="2000240"/>
            <a:ext cx="5214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“数不胜数”是什么意思？</a:t>
            </a:r>
            <a:endParaRPr lang="zh-CN" altLang="en-US" sz="2800" b="1" dirty="0">
              <a:solidFill>
                <a:srgbClr val="B50B63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2571744"/>
            <a:ext cx="33575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数量多的数不过来。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348" y="321468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从而可以说明什么？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642910" y="4000504"/>
            <a:ext cx="35719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海洋里的动物还有很多很多。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0" y="2786058"/>
            <a:ext cx="4187137" cy="3348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2"/>
          <p:cNvSpPr txBox="1"/>
          <p:nvPr/>
        </p:nvSpPr>
        <p:spPr>
          <a:xfrm>
            <a:off x="1214414" y="2000240"/>
            <a:ext cx="6715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用一句话概括文章的内容？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5852" y="3214686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海洋真奇妙！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43372" y="2928934"/>
            <a:ext cx="4514850" cy="3286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概括主题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28596" y="2500306"/>
            <a:ext cx="83582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课文通篇以总分的叙述形式描写了海底的奇妙。使学生感受到海底的美丽景象，激发学生的好奇心。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28728" y="1071546"/>
            <a:ext cx="614366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6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29 </a:t>
            </a:r>
            <a:r>
              <a:rPr lang="zh-CN" altLang="en-US" sz="6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奇妙的海洋</a:t>
            </a:r>
            <a:endParaRPr lang="zh-CN" altLang="en-US" sz="6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14414" y="2214554"/>
            <a:ext cx="6650037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拓展提升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00034" y="2000240"/>
            <a:ext cx="73581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当海面上波涛汹涌的时候，海底依然是宁静的。那么，海底是否一点儿声音没有呢？也不是。海底动物常常在窃窃私语，只是我们听不到而已。如果你用上特制的水中听音器，就能听到各种各样的声音：有的像蜜蜂一样嗡嗡，有的像小鸟一样啾啾，有的像小狗一样汪汪，有的像人在打呼噜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它们吃东西的时候发出一种声音，行进的时候发出另一种声音，遇到危险的时候还会发出警报。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图解结构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500430" y="1857364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奇妙的海洋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071802" y="300037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很大</a:t>
            </a:r>
            <a:endParaRPr lang="en-US" altLang="zh-CN" sz="36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000760" y="378619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奇妙</a:t>
            </a:r>
            <a:endParaRPr lang="zh-CN" altLang="en-US" sz="3600" dirty="0"/>
          </a:p>
        </p:txBody>
      </p:sp>
      <p:sp>
        <p:nvSpPr>
          <p:cNvPr id="9" name="左大括号 8"/>
          <p:cNvSpPr/>
          <p:nvPr/>
        </p:nvSpPr>
        <p:spPr>
          <a:xfrm flipH="1">
            <a:off x="5214942" y="3214686"/>
            <a:ext cx="500066" cy="200026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28926" y="364331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/>
              <a:t>变化无常</a:t>
            </a:r>
            <a:endParaRPr lang="en-US" altLang="zh-CN" sz="3600" dirty="0" smtClean="0"/>
          </a:p>
        </p:txBody>
      </p:sp>
      <p:sp>
        <p:nvSpPr>
          <p:cNvPr id="13" name="矩形 12"/>
          <p:cNvSpPr/>
          <p:nvPr/>
        </p:nvSpPr>
        <p:spPr>
          <a:xfrm>
            <a:off x="2928926" y="421481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/>
              <a:t>力气大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2928926" y="478632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/>
              <a:t>物产丰富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42910" y="1928802"/>
            <a:ext cx="4470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1.</a:t>
            </a:r>
            <a:r>
              <a:rPr lang="zh-CN" altLang="en-US" sz="3600" dirty="0" smtClean="0"/>
              <a:t>读一读，连线。</a:t>
            </a:r>
            <a:endParaRPr lang="zh-CN" alt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1142976" y="2571744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巨浪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1538" y="378619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狂风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1538" y="314324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风平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71538" y="4357694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物产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pic>
        <p:nvPicPr>
          <p:cNvPr id="4098" name="Picture 2" descr="http://www.taopic.com/uploads/allimg/110816/22-110Q60935172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43834" y="928670"/>
            <a:ext cx="1243322" cy="1023912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1071538" y="4929198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源源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1538" y="5572140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数不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43372" y="500063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滔天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4143372" y="442913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浪静</a:t>
            </a:r>
            <a:endParaRPr lang="zh-CN" altLang="en-US" sz="3600" dirty="0"/>
          </a:p>
        </p:txBody>
      </p:sp>
      <p:sp>
        <p:nvSpPr>
          <p:cNvPr id="17" name="矩形 16"/>
          <p:cNvSpPr/>
          <p:nvPr/>
        </p:nvSpPr>
        <p:spPr>
          <a:xfrm>
            <a:off x="4143372" y="264318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怒号</a:t>
            </a:r>
            <a:endParaRPr lang="zh-CN" altLang="en-US" sz="3600" dirty="0"/>
          </a:p>
        </p:txBody>
      </p:sp>
      <p:sp>
        <p:nvSpPr>
          <p:cNvPr id="20" name="矩形 19"/>
          <p:cNvSpPr/>
          <p:nvPr/>
        </p:nvSpPr>
        <p:spPr>
          <a:xfrm>
            <a:off x="4143372" y="557214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丰富</a:t>
            </a:r>
            <a:endParaRPr lang="zh-CN" altLang="en-US" sz="3600" dirty="0"/>
          </a:p>
        </p:txBody>
      </p:sp>
      <p:sp>
        <p:nvSpPr>
          <p:cNvPr id="21" name="矩形 20"/>
          <p:cNvSpPr/>
          <p:nvPr/>
        </p:nvSpPr>
        <p:spPr>
          <a:xfrm>
            <a:off x="4143372" y="321468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不断</a:t>
            </a:r>
            <a:endParaRPr lang="zh-CN" altLang="en-US" sz="3600" dirty="0"/>
          </a:p>
        </p:txBody>
      </p:sp>
      <p:sp>
        <p:nvSpPr>
          <p:cNvPr id="22" name="矩形 21"/>
          <p:cNvSpPr/>
          <p:nvPr/>
        </p:nvSpPr>
        <p:spPr>
          <a:xfrm>
            <a:off x="4071934" y="371475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胜数</a:t>
            </a:r>
            <a:endParaRPr lang="zh-CN" altLang="en-US" sz="3600" dirty="0"/>
          </a:p>
        </p:txBody>
      </p:sp>
      <p:cxnSp>
        <p:nvCxnSpPr>
          <p:cNvPr id="25" name="直接连接符 24"/>
          <p:cNvCxnSpPr>
            <a:endCxn id="15" idx="1"/>
          </p:cNvCxnSpPr>
          <p:nvPr/>
        </p:nvCxnSpPr>
        <p:spPr>
          <a:xfrm rot="16200000" flipH="1">
            <a:off x="2017244" y="3197674"/>
            <a:ext cx="2251992" cy="20002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071670" y="3643314"/>
            <a:ext cx="2214578" cy="1143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2071670" y="3071810"/>
            <a:ext cx="2071702" cy="10715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143108" y="4857760"/>
            <a:ext cx="2143140" cy="10001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endCxn id="21" idx="1"/>
          </p:cNvCxnSpPr>
          <p:nvPr/>
        </p:nvCxnSpPr>
        <p:spPr>
          <a:xfrm flipV="1">
            <a:off x="2143108" y="3537852"/>
            <a:ext cx="2000264" cy="18199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2000232" y="4286256"/>
            <a:ext cx="2214578" cy="16430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/>
      <p:bldP spid="19" grpId="0"/>
      <p:bldP spid="23" grpId="0"/>
      <p:bldP spid="14" grpId="0"/>
      <p:bldP spid="15" grpId="0"/>
      <p:bldP spid="16" grpId="0"/>
      <p:bldP spid="17" grpId="0"/>
      <p:bldP spid="20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28662" y="2071678"/>
            <a:ext cx="6172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2.</a:t>
            </a:r>
            <a:r>
              <a:rPr lang="zh-CN" altLang="en-US" sz="3600" dirty="0" smtClean="0"/>
              <a:t>用划线的词语造句。</a:t>
            </a:r>
            <a:endParaRPr lang="zh-CN" altLang="en-US" sz="3600" dirty="0"/>
          </a:p>
        </p:txBody>
      </p:sp>
      <p:pic>
        <p:nvPicPr>
          <p:cNvPr id="3074" name="Picture 2" descr="http://www.6xiu.com/d/file/vector/uploadphotos/vector/dongzhiwu/j09/big/1465_BAI030054.jpg"/>
          <p:cNvPicPr>
            <a:picLocks noChangeAspect="1" noChangeArrowheads="1"/>
          </p:cNvPicPr>
          <p:nvPr/>
        </p:nvPicPr>
        <p:blipFill>
          <a:blip r:embed="rId1"/>
          <a:srcRect b="3172"/>
          <a:stretch>
            <a:fillRect/>
          </a:stretch>
        </p:blipFill>
        <p:spPr bwMode="auto">
          <a:xfrm>
            <a:off x="6929423" y="3143248"/>
            <a:ext cx="2214577" cy="2706414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1000100" y="2786058"/>
            <a:ext cx="56436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它</a:t>
            </a:r>
            <a:r>
              <a:rPr lang="zh-CN" altLang="en-US" sz="3600" u="sng" dirty="0" smtClean="0">
                <a:solidFill>
                  <a:srgbClr val="FF0000"/>
                </a:solidFill>
              </a:rPr>
              <a:t>有时</a:t>
            </a:r>
            <a:r>
              <a:rPr lang="zh-CN" altLang="en-US" sz="3600" dirty="0" smtClean="0"/>
              <a:t>淘气，</a:t>
            </a:r>
            <a:r>
              <a:rPr lang="zh-CN" altLang="en-US" sz="3600" u="sng" dirty="0" smtClean="0">
                <a:solidFill>
                  <a:srgbClr val="FF0000"/>
                </a:solidFill>
              </a:rPr>
              <a:t>有时</a:t>
            </a:r>
            <a:r>
              <a:rPr lang="zh-CN" altLang="en-US" sz="3600" dirty="0" smtClean="0"/>
              <a:t>可爱。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2910" y="3857628"/>
            <a:ext cx="6215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乐曲有时高昂，有时低沉。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作业布置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14348" y="2071678"/>
            <a:ext cx="6786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．默写本课的生字。</a:t>
            </a:r>
            <a:br>
              <a:rPr lang="zh-CN" altLang="en-US" sz="3600" dirty="0" smtClean="0">
                <a:latin typeface="+mn-ea"/>
              </a:rPr>
            </a:br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．有感情地朗读课文。</a:t>
            </a:r>
            <a:endParaRPr lang="zh-CN" altLang="en-US" sz="3600" dirty="0">
              <a:latin typeface="+mn-ea"/>
            </a:endParaRPr>
          </a:p>
        </p:txBody>
      </p:sp>
      <p:pic>
        <p:nvPicPr>
          <p:cNvPr id="2050" name="Picture 2" descr="http://img1.juimg.com/160405/330817-16040515455911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3699322"/>
            <a:ext cx="4456189" cy="2580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420888"/>
            <a:ext cx="5588681" cy="390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dell\Desktop\图片1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36" y="500042"/>
            <a:ext cx="6322436" cy="3106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71116" y="1052736"/>
            <a:ext cx="2256668" cy="643016"/>
            <a:chOff x="489783" y="1720168"/>
            <a:chExt cx="2256668" cy="643016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489783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674403" y="1720168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itchFamily="2" charset="-122"/>
                  <a:ea typeface="华文新魏" pitchFamily="2" charset="-122"/>
                  <a:cs typeface="黑体" panose="02010609060101010101" charset="-122"/>
                </a:rPr>
                <a:t>资料宝袋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357554" y="1857364"/>
            <a:ext cx="54292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地球表面被各大陆地分割为彼此相通的广大水域称为海洋，其总面积约为</a:t>
            </a:r>
            <a:r>
              <a:rPr lang="en-US" altLang="zh-CN" sz="2400" dirty="0" smtClean="0"/>
              <a:t>3.6</a:t>
            </a:r>
            <a:r>
              <a:rPr lang="zh-CN" altLang="en-US" sz="2400" dirty="0" smtClean="0"/>
              <a:t>亿平方公里，约占地球表面积的</a:t>
            </a:r>
            <a:r>
              <a:rPr lang="en-US" altLang="zh-CN" sz="2400" dirty="0" smtClean="0"/>
              <a:t>71%</a:t>
            </a:r>
            <a:r>
              <a:rPr lang="zh-CN" altLang="en-US" sz="2400" dirty="0" smtClean="0"/>
              <a:t>，海洋中含有十三亿五千多万立方千米的水，约占地球上总水量的</a:t>
            </a:r>
            <a:r>
              <a:rPr lang="en-US" altLang="zh-CN" sz="2400" dirty="0" smtClean="0"/>
              <a:t>97%</a:t>
            </a:r>
            <a:r>
              <a:rPr lang="zh-CN" altLang="en-US" sz="2400" dirty="0" smtClean="0"/>
              <a:t>，而可用于人类饮用的只占</a:t>
            </a:r>
            <a:r>
              <a:rPr lang="en-US" altLang="zh-CN" sz="2400" dirty="0" smtClean="0"/>
              <a:t>2%</a:t>
            </a:r>
            <a:r>
              <a:rPr lang="zh-CN" altLang="en-US" sz="2400" dirty="0" smtClean="0"/>
              <a:t>。地球五个主要的大洋为太平洋、大西洋、印度洋、</a:t>
            </a:r>
            <a:r>
              <a:rPr lang="zh-CN" altLang="en-US" sz="2400" dirty="0" smtClean="0">
                <a:hlinkClick r:id="rId1"/>
              </a:rPr>
              <a:t>北冰洋</a:t>
            </a:r>
            <a:r>
              <a:rPr lang="zh-CN" altLang="en-US" sz="2400" dirty="0" smtClean="0"/>
              <a:t>和</a:t>
            </a:r>
            <a:r>
              <a:rPr lang="zh-CN" altLang="en-US" sz="2400" dirty="0" smtClean="0">
                <a:hlinkClick r:id="rId2"/>
              </a:rPr>
              <a:t>南冰洋</a:t>
            </a:r>
            <a:r>
              <a:rPr lang="zh-CN" altLang="en-US" sz="2400" dirty="0" smtClean="0"/>
              <a:t>，大部分以陆地和</a:t>
            </a:r>
            <a:r>
              <a:rPr lang="zh-CN" altLang="en-US" sz="2400" dirty="0" smtClean="0">
                <a:hlinkClick r:id="rId3"/>
              </a:rPr>
              <a:t>海底地形</a:t>
            </a:r>
            <a:r>
              <a:rPr lang="zh-CN" altLang="en-US" sz="2400" dirty="0" smtClean="0"/>
              <a:t>线为界。目前为止，人类已探索的海底只有</a:t>
            </a:r>
            <a:r>
              <a:rPr lang="en-US" altLang="zh-CN" sz="2400" dirty="0" smtClean="0"/>
              <a:t>5%</a:t>
            </a:r>
            <a:r>
              <a:rPr lang="zh-CN" altLang="en-US" sz="2400" dirty="0" smtClean="0"/>
              <a:t>，还有</a:t>
            </a:r>
            <a:r>
              <a:rPr lang="en-US" altLang="zh-CN" sz="2400" dirty="0" smtClean="0"/>
              <a:t>95%</a:t>
            </a:r>
            <a:r>
              <a:rPr lang="zh-CN" altLang="en-US" sz="2400" dirty="0" smtClean="0"/>
              <a:t>的海底是未知的。</a:t>
            </a:r>
            <a:endParaRPr lang="zh-CN" alt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3584" y="2571744"/>
            <a:ext cx="312099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预习检查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92481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28596" y="2285992"/>
            <a:ext cx="849463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1.</a:t>
            </a:r>
            <a:r>
              <a:rPr lang="zh-CN" altLang="en-US" sz="3600" dirty="0" smtClean="0"/>
              <a:t>认识</a:t>
            </a:r>
            <a:r>
              <a:rPr lang="en-US" altLang="zh-CN" sz="3600" dirty="0" smtClean="0"/>
              <a:t>26</a:t>
            </a:r>
            <a:r>
              <a:rPr lang="zh-CN" altLang="en-US" sz="3600" dirty="0" smtClean="0"/>
              <a:t>个生字，会写</a:t>
            </a:r>
            <a:r>
              <a:rPr lang="en-US" altLang="zh-CN" sz="3600" dirty="0" smtClean="0"/>
              <a:t>8</a:t>
            </a:r>
            <a:r>
              <a:rPr lang="zh-CN" altLang="en-US" sz="3600" dirty="0" smtClean="0"/>
              <a:t>个生字。正确</a:t>
            </a:r>
            <a:endParaRPr lang="en-US" altLang="zh-CN" sz="3600" dirty="0" smtClean="0"/>
          </a:p>
          <a:p>
            <a:r>
              <a:rPr lang="zh-CN" altLang="en-US" sz="3600" dirty="0" smtClean="0"/>
              <a:t>读写“面积、超过、巨浪、海啸、破坏、</a:t>
            </a:r>
            <a:endParaRPr lang="en-US" altLang="zh-CN" sz="3600" dirty="0" smtClean="0"/>
          </a:p>
          <a:p>
            <a:r>
              <a:rPr lang="zh-CN" altLang="en-US" sz="3600" dirty="0" smtClean="0"/>
              <a:t>涨潮、海蟹、矿产、脾气、丰富、食盐、</a:t>
            </a:r>
            <a:endParaRPr lang="en-US" altLang="zh-CN" sz="3600" dirty="0" smtClean="0"/>
          </a:p>
          <a:p>
            <a:r>
              <a:rPr lang="zh-CN" altLang="en-US" sz="3600" dirty="0" smtClean="0"/>
              <a:t>轻而易举、源源不断”等词语。</a:t>
            </a:r>
            <a:endParaRPr lang="en-US" altLang="zh-CN" sz="3600" dirty="0" smtClean="0">
              <a:latin typeface="+mn-ea"/>
            </a:endParaRPr>
          </a:p>
          <a:p>
            <a:r>
              <a:rPr lang="en-US" altLang="zh-CN" sz="3600" dirty="0" smtClean="0"/>
              <a:t>2.</a:t>
            </a:r>
            <a:r>
              <a:rPr lang="zh-CN" altLang="en-US" sz="3600" dirty="0" smtClean="0"/>
              <a:t>正确、流利、有感情地朗读课文。</a:t>
            </a:r>
            <a:endParaRPr lang="zh-CN" altLang="en-US" sz="3600" dirty="0" smtClean="0"/>
          </a:p>
        </p:txBody>
      </p:sp>
      <p:sp>
        <p:nvSpPr>
          <p:cNvPr id="22530" name="AutoShape 2" descr="http://img02.tooopen.com/images/20140225/sy_5565111174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532" name="AutoShape 4" descr="http://img02.tooopen.com/images/20140225/sy_5565111174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3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" name="同侧圆角矩形 3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5" name="同侧圆角矩形 4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800" y="2371049"/>
            <a:ext cx="485778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-300" dirty="0"/>
              <a:t>（</a:t>
            </a:r>
            <a:r>
              <a:rPr lang="zh-CN" altLang="en-US" sz="4400" b="1" spc="-300" dirty="0" smtClean="0"/>
              <a:t>了）</a:t>
            </a:r>
            <a:r>
              <a:rPr lang="zh-CN" altLang="en-US" sz="4400" b="1" dirty="0" smtClean="0"/>
              <a:t>积 倍 超 脾巨 滔 啸 破 坏 举 托 吨 涨 潮 产 源 盐 取（参）蛰 蟹（数）量 属 矿</a:t>
            </a:r>
            <a:endParaRPr lang="zh-CN" altLang="en-US" sz="4400" b="1" dirty="0"/>
          </a:p>
        </p:txBody>
      </p:sp>
      <p:grpSp>
        <p:nvGrpSpPr>
          <p:cNvPr id="11" name="组合 10"/>
          <p:cNvGrpSpPr/>
          <p:nvPr/>
        </p:nvGrpSpPr>
        <p:grpSpPr>
          <a:xfrm>
            <a:off x="928662" y="2214554"/>
            <a:ext cx="6929486" cy="3857652"/>
            <a:chOff x="928662" y="2214554"/>
            <a:chExt cx="6643734" cy="3416738"/>
          </a:xfrm>
        </p:grpSpPr>
        <p:sp>
          <p:nvSpPr>
            <p:cNvPr id="7" name="矩形 6"/>
            <p:cNvSpPr/>
            <p:nvPr/>
          </p:nvSpPr>
          <p:spPr>
            <a:xfrm>
              <a:off x="1928794" y="2214554"/>
              <a:ext cx="5643602" cy="335758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506" name="Picture 2" descr="http://pica.nipic.com/2007-12-19/20071219213358833_2.jpg"/>
            <p:cNvPicPr>
              <a:picLocks noChangeAspect="1" noChangeArrowheads="1"/>
            </p:cNvPicPr>
            <p:nvPr/>
          </p:nvPicPr>
          <p:blipFill>
            <a:blip r:embed="rId1"/>
            <a:srcRect t="37007" r="74495"/>
            <a:stretch>
              <a:fillRect/>
            </a:stretch>
          </p:blipFill>
          <p:spPr bwMode="auto">
            <a:xfrm>
              <a:off x="928662" y="3643314"/>
              <a:ext cx="1877233" cy="198797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1214414" y="2000240"/>
            <a:ext cx="1143808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pí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2643174" y="3643314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：脾气  脾脏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00298" y="2214554"/>
            <a:ext cx="637394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</a:t>
            </a:r>
            <a:r>
              <a:rPr lang="zh-CN" altLang="en-US" sz="2800" dirty="0" smtClean="0"/>
              <a:t>人和动物内脏之一，在胃的左下侧，是重要的贮藏血液的器官和最大的淋巴器官。</a:t>
            </a:r>
            <a:endParaRPr lang="zh-CN" altLang="en-US" sz="2800" dirty="0"/>
          </a:p>
        </p:txBody>
      </p:sp>
      <p:grpSp>
        <p:nvGrpSpPr>
          <p:cNvPr id="21" name="组合 20"/>
          <p:cNvGrpSpPr/>
          <p:nvPr/>
        </p:nvGrpSpPr>
        <p:grpSpPr>
          <a:xfrm>
            <a:off x="1357290" y="2857496"/>
            <a:ext cx="1071570" cy="1071570"/>
            <a:chOff x="-2214610" y="714356"/>
            <a:chExt cx="1785950" cy="1643868"/>
          </a:xfrm>
        </p:grpSpPr>
        <p:sp>
          <p:nvSpPr>
            <p:cNvPr id="16" name="矩形 1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1"/>
              <a:endCxn id="1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6" idx="0"/>
              <a:endCxn id="1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428728" y="2857496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脾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6182" y="1428736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1071538" y="4143380"/>
            <a:ext cx="1500198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qí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9" name="TextBox 26"/>
          <p:cNvSpPr txBox="1">
            <a:spLocks noChangeArrowheads="1"/>
          </p:cNvSpPr>
          <p:nvPr/>
        </p:nvSpPr>
        <p:spPr bwMode="auto">
          <a:xfrm>
            <a:off x="2714612" y="5500702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：其中   其他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00298" y="4286256"/>
            <a:ext cx="6429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字义：指示代词，相当于“那” “那个” “那些”。</a:t>
            </a:r>
            <a:endParaRPr lang="zh-CN" altLang="en-US" sz="3600" dirty="0"/>
          </a:p>
        </p:txBody>
      </p:sp>
      <p:grpSp>
        <p:nvGrpSpPr>
          <p:cNvPr id="24" name="组合 23"/>
          <p:cNvGrpSpPr/>
          <p:nvPr/>
        </p:nvGrpSpPr>
        <p:grpSpPr>
          <a:xfrm>
            <a:off x="1358090" y="5012036"/>
            <a:ext cx="1071570" cy="1071570"/>
            <a:chOff x="-2214610" y="714356"/>
            <a:chExt cx="1785950" cy="1643868"/>
          </a:xfrm>
        </p:grpSpPr>
        <p:sp>
          <p:nvSpPr>
            <p:cNvPr id="25" name="矩形 2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1428728" y="5072074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1" grpId="0"/>
      <p:bldP spid="17" grpId="0"/>
      <p:bldP spid="19" grpId="0"/>
      <p:bldP spid="23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1285852" y="2071678"/>
            <a:ext cx="114380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latin typeface="Calibri" panose="020F0502020204030204" pitchFamily="34" charset="0"/>
              </a:rPr>
              <a:t> </a:t>
            </a:r>
            <a:r>
              <a:rPr lang="en-US" sz="4000" dirty="0" err="1" smtClean="0"/>
              <a:t>jǔ</a:t>
            </a:r>
            <a:endParaRPr lang="en-US" altLang="zh-CN" sz="4000" b="0" dirty="0">
              <a:latin typeface="Calibri" panose="020F0502020204030204" pitchFamily="34" charset="0"/>
            </a:endParaRPr>
          </a:p>
        </p:txBody>
      </p:sp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2643174" y="321468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：举手    举起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2276872"/>
            <a:ext cx="6159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字义：向上抬，向上托。</a:t>
            </a:r>
            <a:endParaRPr lang="zh-CN" altLang="en-US" sz="3600" dirty="0"/>
          </a:p>
        </p:txBody>
      </p:sp>
      <p:grpSp>
        <p:nvGrpSpPr>
          <p:cNvPr id="3" name="组合 20"/>
          <p:cNvGrpSpPr/>
          <p:nvPr/>
        </p:nvGrpSpPr>
        <p:grpSpPr>
          <a:xfrm>
            <a:off x="1357290" y="2857496"/>
            <a:ext cx="1071570" cy="1071570"/>
            <a:chOff x="-2214610" y="714356"/>
            <a:chExt cx="1785950" cy="1643868"/>
          </a:xfrm>
        </p:grpSpPr>
        <p:sp>
          <p:nvSpPr>
            <p:cNvPr id="16" name="矩形 1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1"/>
              <a:endCxn id="1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6" idx="0"/>
              <a:endCxn id="1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428728" y="2857496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6182" y="1428736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642910" y="4143380"/>
            <a:ext cx="2214578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4000" dirty="0" err="1" smtClean="0"/>
              <a:t>zhǎng</a:t>
            </a:r>
            <a:endParaRPr lang="en-US" altLang="zh-CN" sz="4000" b="0" dirty="0">
              <a:latin typeface="Calibri" panose="020F0502020204030204" pitchFamily="34" charset="0"/>
            </a:endParaRPr>
          </a:p>
        </p:txBody>
      </p:sp>
      <p:sp>
        <p:nvSpPr>
          <p:cNvPr id="19" name="TextBox 26"/>
          <p:cNvSpPr txBox="1">
            <a:spLocks noChangeArrowheads="1"/>
          </p:cNvSpPr>
          <p:nvPr/>
        </p:nvSpPr>
        <p:spPr bwMode="auto">
          <a:xfrm>
            <a:off x="2643974" y="536922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：涨潮   涨价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6576" y="4431412"/>
            <a:ext cx="6301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 水量增加，水面高起来。</a:t>
            </a:r>
            <a:endParaRPr lang="zh-CN" altLang="en-US" sz="3600" dirty="0"/>
          </a:p>
        </p:txBody>
      </p:sp>
      <p:grpSp>
        <p:nvGrpSpPr>
          <p:cNvPr id="4" name="组合 23"/>
          <p:cNvGrpSpPr/>
          <p:nvPr/>
        </p:nvGrpSpPr>
        <p:grpSpPr>
          <a:xfrm>
            <a:off x="1358090" y="5012036"/>
            <a:ext cx="1071570" cy="1071570"/>
            <a:chOff x="-2214610" y="714356"/>
            <a:chExt cx="1785950" cy="1643868"/>
          </a:xfrm>
        </p:grpSpPr>
        <p:sp>
          <p:nvSpPr>
            <p:cNvPr id="25" name="矩形 2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1428728" y="5072074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涨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1" grpId="0"/>
      <p:bldP spid="17" grpId="0"/>
      <p:bldP spid="19" grpId="0"/>
      <p:bldP spid="23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784986" y="1988840"/>
            <a:ext cx="216024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chǎn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2643174" y="321468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：生产    产地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2276872"/>
            <a:ext cx="6373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</a:t>
            </a:r>
            <a:r>
              <a:rPr lang="zh-CN" altLang="en-US" sz="3200" dirty="0" smtClean="0"/>
              <a:t>制造，养种植或自然生长。</a:t>
            </a:r>
            <a:endParaRPr lang="zh-CN" altLang="en-US" sz="3200" dirty="0"/>
          </a:p>
        </p:txBody>
      </p:sp>
      <p:grpSp>
        <p:nvGrpSpPr>
          <p:cNvPr id="3" name="组合 20"/>
          <p:cNvGrpSpPr/>
          <p:nvPr/>
        </p:nvGrpSpPr>
        <p:grpSpPr>
          <a:xfrm>
            <a:off x="1357290" y="2857496"/>
            <a:ext cx="1071570" cy="1071570"/>
            <a:chOff x="-2214610" y="714356"/>
            <a:chExt cx="1785950" cy="1643868"/>
          </a:xfrm>
        </p:grpSpPr>
        <p:sp>
          <p:nvSpPr>
            <p:cNvPr id="16" name="矩形 1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1"/>
              <a:endCxn id="1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6" idx="0"/>
              <a:endCxn id="1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428728" y="2857496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产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6182" y="1428736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1043608" y="4018963"/>
            <a:ext cx="210590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altLang="zh-CN" sz="5400" dirty="0" err="1" smtClean="0"/>
              <a:t>yuán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9" name="TextBox 26"/>
          <p:cNvSpPr txBox="1">
            <a:spLocks noChangeArrowheads="1"/>
          </p:cNvSpPr>
          <p:nvPr/>
        </p:nvSpPr>
        <p:spPr bwMode="auto">
          <a:xfrm>
            <a:off x="2643974" y="536922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：河源     源泉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6576" y="4431412"/>
            <a:ext cx="6301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字义：水流所从出的地方。</a:t>
            </a:r>
            <a:endParaRPr lang="zh-CN" altLang="en-US" sz="3600" dirty="0"/>
          </a:p>
        </p:txBody>
      </p:sp>
      <p:grpSp>
        <p:nvGrpSpPr>
          <p:cNvPr id="4" name="组合 23"/>
          <p:cNvGrpSpPr/>
          <p:nvPr/>
        </p:nvGrpSpPr>
        <p:grpSpPr>
          <a:xfrm>
            <a:off x="1358090" y="5012036"/>
            <a:ext cx="1071570" cy="1071570"/>
            <a:chOff x="-2214610" y="714356"/>
            <a:chExt cx="1785950" cy="1643868"/>
          </a:xfrm>
        </p:grpSpPr>
        <p:sp>
          <p:nvSpPr>
            <p:cNvPr id="25" name="矩形 2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1428728" y="5072074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源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1" grpId="0"/>
      <p:bldP spid="17" grpId="0"/>
      <p:bldP spid="19" grpId="0"/>
      <p:bldP spid="23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1071538" y="2000240"/>
            <a:ext cx="178595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fù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2643174" y="321468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：富有    丰富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2276872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字义：财产、财物多。</a:t>
            </a:r>
            <a:endParaRPr lang="zh-CN" altLang="en-US" sz="3600" dirty="0"/>
          </a:p>
        </p:txBody>
      </p:sp>
      <p:grpSp>
        <p:nvGrpSpPr>
          <p:cNvPr id="3" name="组合 20"/>
          <p:cNvGrpSpPr/>
          <p:nvPr/>
        </p:nvGrpSpPr>
        <p:grpSpPr>
          <a:xfrm>
            <a:off x="1357290" y="2857496"/>
            <a:ext cx="1071570" cy="1071570"/>
            <a:chOff x="-2214610" y="714356"/>
            <a:chExt cx="1785950" cy="1643868"/>
          </a:xfrm>
        </p:grpSpPr>
        <p:sp>
          <p:nvSpPr>
            <p:cNvPr id="16" name="矩形 1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1"/>
              <a:endCxn id="1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6" idx="0"/>
              <a:endCxn id="1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428728" y="2857496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富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6182" y="1428736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1259632" y="4071942"/>
            <a:ext cx="200026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yán</a:t>
            </a:r>
            <a:r>
              <a:rPr lang="en-US" sz="5400" dirty="0" smtClean="0"/>
              <a:t> 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9" name="TextBox 26"/>
          <p:cNvSpPr txBox="1">
            <a:spLocks noChangeArrowheads="1"/>
          </p:cNvSpPr>
          <p:nvPr/>
        </p:nvSpPr>
        <p:spPr bwMode="auto">
          <a:xfrm>
            <a:off x="2714612" y="5500702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：食盐      盐水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6576" y="4431412"/>
            <a:ext cx="63017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</a:t>
            </a:r>
            <a:r>
              <a:rPr lang="zh-CN" altLang="en-US" sz="3200" dirty="0" smtClean="0"/>
              <a:t>无机化合物，一种有咸味的无色或白色结晶体。</a:t>
            </a:r>
            <a:endParaRPr lang="zh-CN" altLang="en-US" sz="3200" dirty="0"/>
          </a:p>
        </p:txBody>
      </p:sp>
      <p:grpSp>
        <p:nvGrpSpPr>
          <p:cNvPr id="4" name="组合 23"/>
          <p:cNvGrpSpPr/>
          <p:nvPr/>
        </p:nvGrpSpPr>
        <p:grpSpPr>
          <a:xfrm>
            <a:off x="1358090" y="5012036"/>
            <a:ext cx="1071570" cy="1071570"/>
            <a:chOff x="-2214610" y="714356"/>
            <a:chExt cx="1785950" cy="1643868"/>
          </a:xfrm>
        </p:grpSpPr>
        <p:sp>
          <p:nvSpPr>
            <p:cNvPr id="25" name="矩形 2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1428728" y="5072074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盐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1" grpId="0"/>
      <p:bldP spid="17" grpId="0"/>
      <p:bldP spid="19" grpId="0"/>
      <p:bldP spid="23" grpId="0"/>
      <p:bldP spid="2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1538</Words>
  <Application>WPS 演示</Application>
  <PresentationFormat>全屏显示(4:3)</PresentationFormat>
  <Paragraphs>262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华文楷体</vt:lpstr>
      <vt:lpstr>Candara</vt:lpstr>
      <vt:lpstr>黑体</vt:lpstr>
      <vt:lpstr>华文中宋</vt:lpstr>
      <vt:lpstr>方正大标宋简体</vt:lpstr>
      <vt:lpstr>微软雅黑</vt:lpstr>
      <vt:lpstr>华文新魏</vt:lpstr>
      <vt:lpstr>Calibri</vt:lpstr>
      <vt:lpstr>楷体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过堂风</cp:lastModifiedBy>
  <cp:revision>432</cp:revision>
  <dcterms:created xsi:type="dcterms:W3CDTF">2015-12-12T09:16:00Z</dcterms:created>
  <dcterms:modified xsi:type="dcterms:W3CDTF">2018-02-26T15:06:53Z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