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6"/>
  </p:handoutMasterIdLst>
  <p:sldIdLst>
    <p:sldId id="323" r:id="rId3"/>
    <p:sldId id="523" r:id="rId5"/>
    <p:sldId id="1012" r:id="rId6"/>
    <p:sldId id="1042" r:id="rId7"/>
    <p:sldId id="1043" r:id="rId8"/>
    <p:sldId id="1003" r:id="rId9"/>
    <p:sldId id="1087" r:id="rId10"/>
    <p:sldId id="634" r:id="rId11"/>
    <p:sldId id="1001" r:id="rId12"/>
    <p:sldId id="1077" r:id="rId13"/>
    <p:sldId id="748" r:id="rId14"/>
    <p:sldId id="586" r:id="rId15"/>
    <p:sldId id="1011" r:id="rId16"/>
    <p:sldId id="996" r:id="rId17"/>
    <p:sldId id="1006" r:id="rId18"/>
    <p:sldId id="991" r:id="rId19"/>
    <p:sldId id="1080" r:id="rId20"/>
    <p:sldId id="1013" r:id="rId21"/>
    <p:sldId id="1018" r:id="rId22"/>
    <p:sldId id="1019" r:id="rId23"/>
    <p:sldId id="1020" r:id="rId24"/>
    <p:sldId id="941" r:id="rId25"/>
    <p:sldId id="1090" r:id="rId26"/>
    <p:sldId id="1133" r:id="rId27"/>
    <p:sldId id="1091" r:id="rId28"/>
    <p:sldId id="1092" r:id="rId29"/>
    <p:sldId id="1134" r:id="rId30"/>
    <p:sldId id="1093" r:id="rId31"/>
    <p:sldId id="1094" r:id="rId32"/>
    <p:sldId id="1095" r:id="rId33"/>
    <p:sldId id="1096" r:id="rId34"/>
    <p:sldId id="1097" r:id="rId35"/>
    <p:sldId id="1098" r:id="rId36"/>
    <p:sldId id="1099" r:id="rId37"/>
    <p:sldId id="1100" r:id="rId38"/>
    <p:sldId id="1101" r:id="rId39"/>
    <p:sldId id="1102" r:id="rId40"/>
    <p:sldId id="1103" r:id="rId41"/>
    <p:sldId id="1104" r:id="rId42"/>
    <p:sldId id="1105" r:id="rId43"/>
    <p:sldId id="1106" r:id="rId44"/>
    <p:sldId id="1107" r:id="rId45"/>
    <p:sldId id="1108" r:id="rId46"/>
    <p:sldId id="1109" r:id="rId47"/>
    <p:sldId id="1110" r:id="rId48"/>
    <p:sldId id="1111" r:id="rId49"/>
    <p:sldId id="1125" r:id="rId50"/>
    <p:sldId id="1126" r:id="rId51"/>
    <p:sldId id="1127" r:id="rId52"/>
    <p:sldId id="1128" r:id="rId53"/>
    <p:sldId id="1129" r:id="rId54"/>
    <p:sldId id="1131" r:id="rId55"/>
  </p:sldIdLst>
  <p:sldSz cx="9144000" cy="5143500" type="screen16x9"/>
  <p:notesSz cx="6858000" cy="9144000"/>
  <p:embeddedFontLst>
    <p:embeddedFont>
      <p:font typeface="黑体" pitchFamily="49" charset="-122"/>
      <p:regular r:id="rId60"/>
    </p:embeddedFont>
    <p:embeddedFont>
      <p:font typeface="楷体" pitchFamily="49" charset="-122"/>
      <p:regular r:id="rId61"/>
    </p:embeddedFont>
    <p:embeddedFont>
      <p:font typeface="幼圆" pitchFamily="49" charset="-122"/>
      <p:regular r:id="rId62"/>
    </p:embeddedFont>
    <p:embeddedFont>
      <p:font typeface="华文楷体" pitchFamily="2" charset="-122"/>
      <p:regular r:id="rId63"/>
    </p:embeddedFont>
    <p:embeddedFont>
      <p:font typeface="Times New Roman" charset="0"/>
      <p:regular r:id="rId64"/>
      <p:bold r:id="rId65"/>
    </p:embeddedFont>
    <p:embeddedFont>
      <p:font typeface="微软雅黑" charset="-122"/>
      <p:regular r:id="rId66"/>
      <p:bold r:id="rId6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714" y="-318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7" Type="http://schemas.openxmlformats.org/officeDocument/2006/relationships/font" Target="fonts/font8.fntdata"/><Relationship Id="rId66" Type="http://schemas.openxmlformats.org/officeDocument/2006/relationships/font" Target="fonts/font7.fntdata"/><Relationship Id="rId65" Type="http://schemas.openxmlformats.org/officeDocument/2006/relationships/font" Target="fonts/font6.fntdata"/><Relationship Id="rId64" Type="http://schemas.openxmlformats.org/officeDocument/2006/relationships/font" Target="fonts/font5.fntdata"/><Relationship Id="rId63" Type="http://schemas.openxmlformats.org/officeDocument/2006/relationships/font" Target="fonts/font4.fntdata"/><Relationship Id="rId62" Type="http://schemas.openxmlformats.org/officeDocument/2006/relationships/font" Target="fonts/font3.fntdata"/><Relationship Id="rId61" Type="http://schemas.openxmlformats.org/officeDocument/2006/relationships/font" Target="fonts/font2.fntdata"/><Relationship Id="rId60" Type="http://schemas.openxmlformats.org/officeDocument/2006/relationships/font" Target="fonts/font1.fntdata"/><Relationship Id="rId6" Type="http://schemas.openxmlformats.org/officeDocument/2006/relationships/slide" Target="slides/slide3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07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0723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buFont typeface="Arial" pitchFamily="34" charset="0"/>
              <a:buNone/>
            </a:pPr>
            <a:r>
              <a:rPr lang="zh-CN" altLang="en-US" smtClean="0"/>
              <a:t>状元成才路</a:t>
            </a:r>
            <a:endParaRPr lang="zh-CN" altLang="en-US" smtClean="0"/>
          </a:p>
        </p:txBody>
      </p:sp>
      <p:sp>
        <p:nvSpPr>
          <p:cNvPr id="30724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>
              <a:buFont typeface="Arial" pitchFamily="34" charset="0"/>
              <a:buNone/>
            </a:pPr>
            <a:r>
              <a:rPr lang="zh-CN" altLang="en-US" smtClean="0"/>
              <a:t>状元成才路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4.png"/><Relationship Id="rId11" Type="http://schemas.openxmlformats.org/officeDocument/2006/relationships/image" Target="../media/image3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6" name="Picture 6"/>
          <p:cNvPicPr>
            <a:picLocks noChangeAspect="1" noChangeArrowheads="1"/>
          </p:cNvPicPr>
          <p:nvPr userDrawn="1"/>
        </p:nvPicPr>
        <p:blipFill>
          <a:blip r:embed="rId9" cstate="print"/>
          <a:srcRect l="5126" r="4079" b="21777"/>
          <a:stretch>
            <a:fillRect/>
          </a:stretch>
        </p:blipFill>
        <p:spPr bwMode="auto">
          <a:xfrm>
            <a:off x="1" y="4371950"/>
            <a:ext cx="9143999" cy="7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395536" y="12347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海滨小城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108520" y="4803998"/>
            <a:ext cx="3419872" cy="504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38399" y="4803998"/>
            <a:ext cx="6742113" cy="504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 flipH="1">
            <a:off x="7812359" y="4803998"/>
            <a:ext cx="1440160" cy="504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slide" Target="slide22.xml"/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3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4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em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ii-Tlh199OIMwhSAAmBKQmf4LkAAGpHwIzt3IACYFB497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图片 9" descr="3146EEF0CFA0443C17B562EB0B0C42E502F501D9_size106_w640_h427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图片 10" descr="t01a2eb7bf1bba81a9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1600" y="1635646"/>
            <a:ext cx="7848872" cy="154657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我们伟大的祖国幅员辽阔，无论走到哪里都能欣赏到美丽的景色，今天我们一起欣赏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广东海滨的一座小城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的迷人景色吧！</a:t>
            </a:r>
            <a:endParaRPr lang="zh-CN" altLang="en-US" sz="3200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识字方法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1275606"/>
            <a:ext cx="4104456" cy="20082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加一加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解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虫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蟹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 </a:t>
            </a:r>
            <a:endParaRPr lang="zh-CN" altLang="en-US" sz="280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字理识字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1760" y="3037661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撑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95736" y="3867894"/>
            <a:ext cx="5290120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会意字。表示用手掌抵住。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     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19872" y="1347614"/>
            <a:ext cx="2857500" cy="1419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7" name="组合 46"/>
          <p:cNvGrpSpPr/>
          <p:nvPr/>
        </p:nvGrpSpPr>
        <p:grpSpPr>
          <a:xfrm>
            <a:off x="3074268" y="2859782"/>
            <a:ext cx="3081908" cy="933450"/>
            <a:chOff x="3074268" y="2859782"/>
            <a:chExt cx="3081908" cy="933450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74268" y="2859782"/>
              <a:ext cx="3009900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9952" y="2859782"/>
              <a:ext cx="2016224" cy="355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栽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228812"/>
            <a:ext cx="1245290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 err="1" smtClean="0">
                <a:latin typeface="黑体" pitchFamily="49" charset="-122"/>
                <a:ea typeface="黑体" pitchFamily="49" charset="-122"/>
              </a:rPr>
              <a:t>zāi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巧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记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：有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木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就是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栽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；有车就是载；做衣就用裁。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43808" y="3003798"/>
            <a:ext cx="432048" cy="504056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13528"/>
              <a:gd name="adj6" fmla="val -38582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不要少写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“丿”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易写错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洁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091267"/>
            <a:ext cx="1245290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 err="1" smtClean="0">
                <a:latin typeface="黑体" pitchFamily="49" charset="-122"/>
                <a:ea typeface="黑体" pitchFamily="49" charset="-122"/>
              </a:rPr>
              <a:t>jié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4" y="1091267"/>
            <a:ext cx="4752528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297066"/>
              <a:gd name="adj6" fmla="val -22396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要多写“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丿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”变成“浩”。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23210" y="2283718"/>
            <a:ext cx="124087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洁白</a:t>
            </a:r>
            <a:endParaRPr lang="zh-CN" altLang="en-US" sz="28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10834" y="2355726"/>
            <a:ext cx="2789558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 smtClean="0"/>
              <a:t>指品行清白纯正；纯净的白色。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4"/>
            <a:ext cx="9201600" cy="514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识字游戏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304800" y="951020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0000FF"/>
                </a:solidFill>
              </a:rPr>
              <a:t>帆船大赛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-180528" y="2139702"/>
            <a:ext cx="1509845" cy="1747086"/>
            <a:chOff x="-180528" y="2139702"/>
            <a:chExt cx="1509845" cy="1747086"/>
          </a:xfrm>
        </p:grpSpPr>
        <p:sp>
          <p:nvSpPr>
            <p:cNvPr id="57" name="矩形 48"/>
            <p:cNvSpPr>
              <a:spLocks noChangeArrowheads="1"/>
            </p:cNvSpPr>
            <p:nvPr/>
          </p:nvSpPr>
          <p:spPr bwMode="auto">
            <a:xfrm>
              <a:off x="14247" y="3240457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伸缩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66562" name="Picture 2" descr="http://bpic.588ku.com/element_origin_min_pic/17/02/13/4e0b11b3de8b3d7cf38dbc90de86758d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80528" y="2139702"/>
              <a:ext cx="1509845" cy="1512168"/>
            </a:xfrm>
            <a:prstGeom prst="rect">
              <a:avLst/>
            </a:prstGeom>
            <a:noFill/>
          </p:spPr>
        </p:pic>
      </p:grpSp>
      <p:grpSp>
        <p:nvGrpSpPr>
          <p:cNvPr id="93" name="组合 92"/>
          <p:cNvGrpSpPr/>
          <p:nvPr/>
        </p:nvGrpSpPr>
        <p:grpSpPr>
          <a:xfrm>
            <a:off x="1187624" y="2283718"/>
            <a:ext cx="1509845" cy="1755470"/>
            <a:chOff x="1187624" y="2283718"/>
            <a:chExt cx="1509845" cy="1755470"/>
          </a:xfrm>
        </p:grpSpPr>
        <p:sp>
          <p:nvSpPr>
            <p:cNvPr id="48" name="矩形 48"/>
            <p:cNvSpPr>
              <a:spLocks noChangeArrowheads="1"/>
            </p:cNvSpPr>
            <p:nvPr/>
          </p:nvSpPr>
          <p:spPr bwMode="auto">
            <a:xfrm>
              <a:off x="1293996" y="3392857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器官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88" name="Picture 2" descr="http://bpic.588ku.com/element_origin_min_pic/17/02/13/4e0b11b3de8b3d7cf38dbc90de86758d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87624" y="2283718"/>
              <a:ext cx="1509845" cy="1512168"/>
            </a:xfrm>
            <a:prstGeom prst="rect">
              <a:avLst/>
            </a:prstGeom>
            <a:noFill/>
          </p:spPr>
        </p:pic>
      </p:grpSp>
      <p:grpSp>
        <p:nvGrpSpPr>
          <p:cNvPr id="94" name="组合 93"/>
          <p:cNvGrpSpPr/>
          <p:nvPr/>
        </p:nvGrpSpPr>
        <p:grpSpPr>
          <a:xfrm>
            <a:off x="2483768" y="2067694"/>
            <a:ext cx="1509845" cy="1773685"/>
            <a:chOff x="2483768" y="2067694"/>
            <a:chExt cx="1509845" cy="1773685"/>
          </a:xfrm>
        </p:grpSpPr>
        <p:sp>
          <p:nvSpPr>
            <p:cNvPr id="45" name="矩形 48"/>
            <p:cNvSpPr>
              <a:spLocks noChangeArrowheads="1"/>
            </p:cNvSpPr>
            <p:nvPr/>
          </p:nvSpPr>
          <p:spPr bwMode="auto">
            <a:xfrm>
              <a:off x="2570663" y="3195048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硅藻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89" name="Picture 2" descr="http://bpic.588ku.com/element_origin_min_pic/17/02/13/4e0b11b3de8b3d7cf38dbc90de86758d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83768" y="2067694"/>
              <a:ext cx="1509845" cy="1512168"/>
            </a:xfrm>
            <a:prstGeom prst="rect">
              <a:avLst/>
            </a:prstGeom>
            <a:noFill/>
          </p:spPr>
        </p:pic>
      </p:grpSp>
      <p:grpSp>
        <p:nvGrpSpPr>
          <p:cNvPr id="95" name="组合 94"/>
          <p:cNvGrpSpPr/>
          <p:nvPr/>
        </p:nvGrpSpPr>
        <p:grpSpPr>
          <a:xfrm>
            <a:off x="3635896" y="2427734"/>
            <a:ext cx="1509845" cy="1788479"/>
            <a:chOff x="3635896" y="2427734"/>
            <a:chExt cx="1509845" cy="1788479"/>
          </a:xfrm>
        </p:grpSpPr>
        <p:sp>
          <p:nvSpPr>
            <p:cNvPr id="43" name="矩形 48"/>
            <p:cNvSpPr>
              <a:spLocks noChangeArrowheads="1"/>
            </p:cNvSpPr>
            <p:nvPr/>
          </p:nvSpPr>
          <p:spPr bwMode="auto">
            <a:xfrm>
              <a:off x="3740967" y="3569882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危险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90" name="Picture 2" descr="http://bpic.588ku.com/element_origin_min_pic/17/02/13/4e0b11b3de8b3d7cf38dbc90de86758d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35896" y="2427734"/>
              <a:ext cx="1509845" cy="1512168"/>
            </a:xfrm>
            <a:prstGeom prst="rect">
              <a:avLst/>
            </a:prstGeom>
            <a:noFill/>
          </p:spPr>
        </p:pic>
      </p:grpSp>
      <p:grpSp>
        <p:nvGrpSpPr>
          <p:cNvPr id="96" name="组合 95"/>
          <p:cNvGrpSpPr/>
          <p:nvPr/>
        </p:nvGrpSpPr>
        <p:grpSpPr>
          <a:xfrm>
            <a:off x="2038692" y="3631332"/>
            <a:ext cx="1954921" cy="1512168"/>
            <a:chOff x="2038692" y="3631332"/>
            <a:chExt cx="1954921" cy="1512168"/>
          </a:xfrm>
        </p:grpSpPr>
        <p:sp>
          <p:nvSpPr>
            <p:cNvPr id="85" name="矩形 48"/>
            <p:cNvSpPr>
              <a:spLocks noChangeArrowheads="1"/>
            </p:cNvSpPr>
            <p:nvPr/>
          </p:nvSpPr>
          <p:spPr bwMode="auto">
            <a:xfrm>
              <a:off x="2038692" y="4121541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轮船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91" name="Picture 2" descr="http://bpic.588ku.com/element_origin_min_pic/17/02/13/4e0b11b3de8b3d7cf38dbc90de86758d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83768" y="3631332"/>
              <a:ext cx="1509845" cy="151216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2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6" y="64190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9552" y="1563638"/>
            <a:ext cx="31465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海滨：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指与海相连的陆地。</a:t>
            </a:r>
            <a:endParaRPr lang="zh-CN" altLang="en-US" sz="24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2420" y="3075806"/>
            <a:ext cx="3083476" cy="520848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我家住在一个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海滨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小城。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4513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23928" y="1059582"/>
            <a:ext cx="467308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4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9512" y="1131590"/>
            <a:ext cx="35653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浩瀚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：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本意为水盛大貌，引申为广大、繁多之意。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520" y="2859782"/>
            <a:ext cx="3305713" cy="769441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你看那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浩瀚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的大海，多么</a:t>
            </a:r>
            <a:endParaRPr lang="en-US" altLang="zh-CN" sz="2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壮观。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3489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851920" y="987574"/>
            <a:ext cx="4543425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874043" y="1563638"/>
            <a:ext cx="3193901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冷清孤单,清静。</a:t>
            </a:r>
            <a:endParaRPr lang="zh-CN" altLang="en-US" b="1" dirty="0"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946239" y="987574"/>
            <a:ext cx="24271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寂寞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946239" y="2787774"/>
            <a:ext cx="276166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笼罩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874043" y="3368712"/>
            <a:ext cx="2499119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指广泛覆盖的样子。</a:t>
            </a:r>
            <a:endParaRPr lang="en-US" altLang="zh-CN" b="1" dirty="0"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995936" y="1635646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4067944" y="3363838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92080" y="987574"/>
            <a:ext cx="25146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859782"/>
            <a:ext cx="252028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1" grpId="0"/>
      <p:bldP spid="52" grpId="0"/>
      <p:bldP spid="4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403648" y="1707654"/>
            <a:ext cx="5548635" cy="614592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这座海滨小城真是又美丽又整洁。</a:t>
            </a:r>
            <a:endParaRPr lang="zh-CN" altLang="en-US" sz="2800" b="1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584586" y="952423"/>
            <a:ext cx="8213805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1.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自由朗读课文，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找出总写海滨小城的句子。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      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352191" y="2643758"/>
            <a:ext cx="66784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课文是分几个部分来描写海滨小城的。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763688" y="3483729"/>
            <a:ext cx="1627369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两个部分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735363" y="3164641"/>
            <a:ext cx="162736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海滨景象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741713" y="4064754"/>
            <a:ext cx="162736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小城景象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左大括号 30"/>
          <p:cNvSpPr/>
          <p:nvPr/>
        </p:nvSpPr>
        <p:spPr>
          <a:xfrm>
            <a:off x="3513113" y="3453566"/>
            <a:ext cx="249238" cy="1055688"/>
          </a:xfrm>
          <a:prstGeom prst="leftBrace">
            <a:avLst>
              <a:gd name="adj1" fmla="val 44465"/>
              <a:gd name="adj2" fmla="val 50000"/>
            </a:avLst>
          </a:prstGeom>
          <a:ln w="349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 sz="28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26" grpId="0"/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itchFamily="49" charset="-122"/>
                <a:ea typeface="楷体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395536" y="791295"/>
            <a:ext cx="8136904" cy="39333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默读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课文，思考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海滨小城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这篇课文条理十分清楚，先写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海滨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，再写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小城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。写海滨由远到近，先写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大海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，然后写海上的船舰和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渔民、战士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，再写海滩。写小城，先写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家家庭院都栽了很多树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，再写公园里的大榕树，然后写干净的街道。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7664" y="48351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99992" y="1491630"/>
            <a:ext cx="936104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660232" y="1491630"/>
            <a:ext cx="936104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11960" y="2139702"/>
            <a:ext cx="936104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59632" y="2787774"/>
            <a:ext cx="216024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3396112"/>
            <a:ext cx="4176464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0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988005"/>
            <a:ext cx="8455025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一、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选择题。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海滨小城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海滨的意思是？（　　）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与海邻接的陆地　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海洋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小岛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48705" y="1563638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timg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0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rId3" action="ppaction://hlinksldjump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4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627784" y="2067694"/>
            <a:ext cx="3600400" cy="85408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海滨小城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23086" y="123478"/>
            <a:ext cx="21640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吉林版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语文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三年级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下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册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528" y="1431001"/>
            <a:ext cx="8455025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　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1.“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橄榄”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的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“橄”读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gǎn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读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gán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（　　）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2.“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寂寞”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“寂”读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jiá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读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jì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。（　　）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3608" y="2067694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2650" y="3291830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二、判断对错。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27534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三、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将下列搭配恰当的词语用线连起来。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691680" y="1491630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浩瀚的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691680" y="218815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棕色的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691680" y="288467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寂寞地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194841" y="1491630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躺着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194841" y="218815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大海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194841" y="288467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机帆船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0" name="直接连接符 9"/>
          <p:cNvCxnSpPr>
            <a:endCxn id="6" idx="1"/>
          </p:cNvCxnSpPr>
          <p:nvPr/>
        </p:nvCxnSpPr>
        <p:spPr>
          <a:xfrm flipV="1">
            <a:off x="3034601" y="1782479"/>
            <a:ext cx="2160240" cy="14322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34601" y="2566620"/>
            <a:ext cx="2160240" cy="7466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16259" y="1813101"/>
            <a:ext cx="2250590" cy="733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2255" y="1691732"/>
            <a:ext cx="7632849" cy="18420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上节课我们学习了生字，观赏了海滨小城的美景，这节课让我们继续和作者一起走进海滨，去领略海滨小城独特的美。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1"/>
          <p:cNvSpPr txBox="1">
            <a:spLocks noChangeArrowheads="1"/>
          </p:cNvSpPr>
          <p:nvPr/>
        </p:nvSpPr>
        <p:spPr bwMode="auto">
          <a:xfrm>
            <a:off x="1547664" y="1923678"/>
            <a:ext cx="6984776" cy="14219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自</a:t>
            </a: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由读课文，把课文划分为三个部分，概括各部分大意。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51670"/>
            <a:ext cx="1104039" cy="1582166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755576" y="555526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10" y="608202"/>
            <a:ext cx="366861" cy="456339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843558"/>
            <a:ext cx="7704856" cy="319472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  <a:buFontTx/>
              <a:buNone/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第一部分（</a:t>
            </a:r>
            <a:r>
              <a:rPr lang="en-US" altLang="zh-CN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～</a:t>
            </a:r>
            <a:r>
              <a:rPr lang="en-US" altLang="zh-CN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）：按从远到近的顺序描写了大海和沙滩，突出了海滨的美丽。</a:t>
            </a:r>
            <a:endParaRPr lang="en-US" altLang="zh-CN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 eaLnBrk="0">
              <a:lnSpc>
                <a:spcPct val="120000"/>
              </a:lnSpc>
              <a:buFontTx/>
              <a:buNone/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第二部分（</a:t>
            </a:r>
            <a:r>
              <a:rPr lang="en-US" altLang="zh-CN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4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～</a:t>
            </a:r>
            <a:r>
              <a:rPr lang="en-US" altLang="zh-CN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6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）：具体描写了小城的庭院、公园、街道，突出了小城的美丽与整洁。</a:t>
            </a:r>
            <a:endParaRPr lang="en-US" altLang="zh-CN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 eaLnBrk="0" hangingPunct="0">
              <a:lnSpc>
                <a:spcPct val="120000"/>
              </a:lnSpc>
              <a:buFontTx/>
              <a:buNone/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第三部分（</a:t>
            </a:r>
            <a:r>
              <a:rPr lang="en-US" altLang="zh-CN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7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）：总结全文，赞美海滨小城的美丽与整洁。</a:t>
            </a:r>
            <a:endParaRPr lang="zh-CN" altLang="en-US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8" name="矩形 1"/>
          <p:cNvSpPr>
            <a:spLocks noChangeArrowheads="1"/>
          </p:cNvSpPr>
          <p:nvPr/>
        </p:nvSpPr>
        <p:spPr bwMode="auto">
          <a:xfrm>
            <a:off x="1403648" y="915566"/>
            <a:ext cx="6775450" cy="682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我的家乡在广东，是一座海滨小城。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2339752" y="1923678"/>
            <a:ext cx="4680520" cy="1428750"/>
          </a:xfrm>
          <a:prstGeom prst="wedgeRoundRectCallout">
            <a:avLst>
              <a:gd name="adj1" fmla="val -21441"/>
              <a:gd name="adj2" fmla="val -75911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lnSpc>
                <a:spcPct val="120000"/>
              </a:lnSpc>
              <a:buFontTx/>
              <a:buNone/>
              <a:defRPr/>
            </a:pPr>
            <a:r>
              <a:rPr lang="zh-CN" altLang="en-US" sz="3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开篇点题。点明文章要描写的对象</a:t>
            </a:r>
            <a:r>
              <a:rPr lang="en-US" altLang="zh-CN" sz="3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——</a:t>
            </a:r>
            <a:r>
              <a:rPr lang="zh-CN" altLang="en-US" sz="3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海滨小城。</a:t>
            </a:r>
            <a:endParaRPr lang="zh-CN" altLang="en-US" sz="3000" dirty="0">
              <a:solidFill>
                <a:srgbClr val="0000FF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09" name="TextBox 1"/>
          <p:cNvSpPr txBox="1">
            <a:spLocks noChangeArrowheads="1"/>
          </p:cNvSpPr>
          <p:nvPr/>
        </p:nvSpPr>
        <p:spPr bwMode="auto">
          <a:xfrm>
            <a:off x="1043608" y="1851670"/>
            <a:ext cx="7770812" cy="1274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再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读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1-3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自然段，说一说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作者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具体描写了海滨的哪些景物？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6" name="图片 10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07654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419622"/>
            <a:ext cx="8399463" cy="16807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eaLnBrk="0">
              <a:lnSpc>
                <a:spcPct val="120000"/>
              </a:lnSpc>
              <a:buFontTx/>
              <a:buNone/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  <a:sym typeface="+mn-ea"/>
              </a:rPr>
              <a:t>人们走到街道尽头，就可以看见浩瀚的大海。天是蓝的，海也是蓝的。海天交界的水平线上，有棕色的机帆船和银白色的军舰来来往往。</a:t>
            </a:r>
            <a:endParaRPr lang="zh-CN" altLang="en-US" sz="3000" b="1" dirty="0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03848" y="3507854"/>
            <a:ext cx="20383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海天远景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51520" y="483518"/>
            <a:ext cx="250031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大海景象：</a:t>
            </a:r>
            <a:endParaRPr lang="zh-CN" altLang="en-US" sz="36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ii-Tlh199OIMwhSAAmBKQmf4LkAAGpHwIzt3IACYFB497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637213" y="581025"/>
            <a:ext cx="30686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海天一色的景象</a:t>
            </a:r>
            <a:endParaRPr lang="zh-CN" altLang="en-US" sz="3200" b="1">
              <a:solidFill>
                <a:srgbClr val="FF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 (1)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458" name="矩形 6"/>
          <p:cNvSpPr>
            <a:spLocks noChangeArrowheads="1"/>
          </p:cNvSpPr>
          <p:nvPr/>
        </p:nvSpPr>
        <p:spPr bwMode="auto">
          <a:xfrm>
            <a:off x="5940152" y="1275606"/>
            <a:ext cx="2655888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船只来来往往</a:t>
            </a:r>
            <a:endParaRPr lang="zh-CN" altLang="en-US" sz="3200" b="1" dirty="0">
              <a:solidFill>
                <a:srgbClr val="FF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915566"/>
            <a:ext cx="612068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u="sng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林遐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sym typeface="+mn-ea"/>
              </a:rPr>
              <a:t>(1921-1970):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辛集市白龙邱村人，当代作家。原名江林，笔名苏夫、刘爽军、江水心等。</a:t>
            </a:r>
            <a:endParaRPr lang="zh-CN" altLang="en-US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代表作：他主要著作有散文集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风雷小记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山水阳光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撑渡阿婷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，剧本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船在航行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等。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75606"/>
            <a:ext cx="2282453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3763" y="812800"/>
            <a:ext cx="7564437" cy="23082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eaLnBrk="0">
              <a:lnSpc>
                <a:spcPct val="120000"/>
              </a:lnSpc>
              <a:buFontTx/>
              <a:buNone/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  <a:sym typeface="+mn-ea"/>
              </a:rPr>
              <a:t>早晨，机帆船、军舰、海鸥、云朵，都被朝阳镀上了一层金黄色。帆船上的渔民，军舰上的战士，他们的脸和胳膊也镀上了一层金黄色。</a:t>
            </a:r>
            <a:endParaRPr lang="zh-CN" altLang="en-US" sz="3000" b="1" dirty="0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490913" y="3760788"/>
            <a:ext cx="2243137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海上日出</a:t>
            </a:r>
            <a:endParaRPr lang="zh-CN" altLang="en-US" sz="40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2)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 (3)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016375" y="339502"/>
            <a:ext cx="5127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都被朝阳镀上了一层金黄色</a:t>
            </a:r>
            <a:endParaRPr lang="zh-CN" altLang="en-US" sz="32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54" name="文本框 34"/>
          <p:cNvSpPr txBox="1">
            <a:spLocks noChangeArrowheads="1"/>
          </p:cNvSpPr>
          <p:nvPr/>
        </p:nvSpPr>
        <p:spPr bwMode="auto">
          <a:xfrm rot="-280097">
            <a:off x="3433763" y="1228725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55" name="文本框 36"/>
          <p:cNvSpPr txBox="1">
            <a:spLocks noChangeArrowheads="1"/>
          </p:cNvSpPr>
          <p:nvPr/>
        </p:nvSpPr>
        <p:spPr bwMode="auto">
          <a:xfrm rot="-5350866">
            <a:off x="5858670" y="1313656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56" name="文本框 37"/>
          <p:cNvSpPr txBox="1">
            <a:spLocks noChangeArrowheads="1"/>
          </p:cNvSpPr>
          <p:nvPr/>
        </p:nvSpPr>
        <p:spPr bwMode="auto">
          <a:xfrm rot="-4150866">
            <a:off x="5329238" y="1722438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57" name="文本框 45"/>
          <p:cNvSpPr txBox="1">
            <a:spLocks noChangeArrowheads="1"/>
          </p:cNvSpPr>
          <p:nvPr/>
        </p:nvSpPr>
        <p:spPr bwMode="auto"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58" name="文本框 46"/>
          <p:cNvSpPr txBox="1">
            <a:spLocks noChangeArrowheads="1"/>
          </p:cNvSpPr>
          <p:nvPr/>
        </p:nvSpPr>
        <p:spPr bwMode="auto">
          <a:xfrm rot="-424911">
            <a:off x="7067550" y="1570038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59" name="文本框 47"/>
          <p:cNvSpPr txBox="1">
            <a:spLocks noChangeArrowheads="1"/>
          </p:cNvSpPr>
          <p:nvPr/>
        </p:nvSpPr>
        <p:spPr bwMode="auto">
          <a:xfrm rot="-4150866">
            <a:off x="7653338" y="2497138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60" name="文本框 49"/>
          <p:cNvSpPr txBox="1">
            <a:spLocks noChangeArrowheads="1"/>
          </p:cNvSpPr>
          <p:nvPr/>
        </p:nvSpPr>
        <p:spPr bwMode="auto">
          <a:xfrm rot="657351">
            <a:off x="5448300" y="1335088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61" name="文本框 50"/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62" name="文本框 51"/>
          <p:cNvSpPr txBox="1">
            <a:spLocks noChangeArrowheads="1"/>
          </p:cNvSpPr>
          <p:nvPr/>
        </p:nvSpPr>
        <p:spPr bwMode="auto">
          <a:xfrm rot="-5350866">
            <a:off x="5980113" y="2176463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63" name="文本框 24"/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64" name="文本框 34"/>
          <p:cNvSpPr txBox="1">
            <a:spLocks noChangeArrowheads="1"/>
          </p:cNvSpPr>
          <p:nvPr/>
        </p:nvSpPr>
        <p:spPr bwMode="auto">
          <a:xfrm rot="4149897">
            <a:off x="4464051" y="3498850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65" name="文本框 36"/>
          <p:cNvSpPr txBox="1">
            <a:spLocks noChangeArrowheads="1"/>
          </p:cNvSpPr>
          <p:nvPr/>
        </p:nvSpPr>
        <p:spPr bwMode="auto">
          <a:xfrm rot="-1380000">
            <a:off x="3900488" y="1301750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66" name="文本框 37"/>
          <p:cNvSpPr txBox="1">
            <a:spLocks noChangeArrowheads="1"/>
          </p:cNvSpPr>
          <p:nvPr/>
        </p:nvSpPr>
        <p:spPr bwMode="auto">
          <a:xfrm rot="-180000">
            <a:off x="4130675" y="2054225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67" name="文本框 45"/>
          <p:cNvSpPr txBox="1">
            <a:spLocks noChangeArrowheads="1"/>
          </p:cNvSpPr>
          <p:nvPr/>
        </p:nvSpPr>
        <p:spPr bwMode="auto">
          <a:xfrm rot="-1380000">
            <a:off x="4460875" y="1323975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68" name="文本框 46"/>
          <p:cNvSpPr txBox="1">
            <a:spLocks noChangeArrowheads="1"/>
          </p:cNvSpPr>
          <p:nvPr/>
        </p:nvSpPr>
        <p:spPr bwMode="auto">
          <a:xfrm rot="-1380000">
            <a:off x="4830763" y="1538288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69" name="文本框 47"/>
          <p:cNvSpPr txBox="1">
            <a:spLocks noChangeArrowheads="1"/>
          </p:cNvSpPr>
          <p:nvPr/>
        </p:nvSpPr>
        <p:spPr bwMode="auto">
          <a:xfrm rot="-180000">
            <a:off x="5064125" y="223520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70" name="文本框 49"/>
          <p:cNvSpPr txBox="1">
            <a:spLocks noChangeArrowheads="1"/>
          </p:cNvSpPr>
          <p:nvPr/>
        </p:nvSpPr>
        <p:spPr bwMode="auto"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71" name="文本框 50"/>
          <p:cNvSpPr txBox="1">
            <a:spLocks noChangeArrowheads="1"/>
          </p:cNvSpPr>
          <p:nvPr/>
        </p:nvSpPr>
        <p:spPr bwMode="auto">
          <a:xfrm rot="-170103">
            <a:off x="5589588" y="2590800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72" name="文本框 51"/>
          <p:cNvSpPr txBox="1">
            <a:spLocks noChangeArrowheads="1"/>
          </p:cNvSpPr>
          <p:nvPr/>
        </p:nvSpPr>
        <p:spPr bwMode="auto">
          <a:xfrm rot="-5350866">
            <a:off x="5842795" y="3431381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73" name="文本框 32"/>
          <p:cNvSpPr txBox="1">
            <a:spLocks noChangeArrowheads="1"/>
          </p:cNvSpPr>
          <p:nvPr/>
        </p:nvSpPr>
        <p:spPr bwMode="auto">
          <a:xfrm rot="1209897">
            <a:off x="1500188" y="2892425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74" name="文本框 34"/>
          <p:cNvSpPr txBox="1">
            <a:spLocks noChangeArrowheads="1"/>
          </p:cNvSpPr>
          <p:nvPr/>
        </p:nvSpPr>
        <p:spPr bwMode="auto">
          <a:xfrm rot="4149897">
            <a:off x="2143126" y="3455987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75" name="文本框 36"/>
          <p:cNvSpPr txBox="1">
            <a:spLocks noChangeArrowheads="1"/>
          </p:cNvSpPr>
          <p:nvPr/>
        </p:nvSpPr>
        <p:spPr bwMode="auto">
          <a:xfrm rot="-1380000">
            <a:off x="1604963" y="3228975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76" name="文本框 37"/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77" name="文本框 38"/>
          <p:cNvSpPr txBox="1">
            <a:spLocks noChangeArrowheads="1"/>
          </p:cNvSpPr>
          <p:nvPr/>
        </p:nvSpPr>
        <p:spPr bwMode="auto">
          <a:xfrm rot="-1380000">
            <a:off x="3162300" y="3146425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78" name="文本框 39"/>
          <p:cNvSpPr txBox="1">
            <a:spLocks noChangeArrowheads="1"/>
          </p:cNvSpPr>
          <p:nvPr/>
        </p:nvSpPr>
        <p:spPr bwMode="auto">
          <a:xfrm rot="-170103">
            <a:off x="787400" y="153035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79" name="文本框 40"/>
          <p:cNvSpPr txBox="1">
            <a:spLocks noChangeArrowheads="1"/>
          </p:cNvSpPr>
          <p:nvPr/>
        </p:nvSpPr>
        <p:spPr bwMode="auto"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80" name="文本框 41"/>
          <p:cNvSpPr txBox="1">
            <a:spLocks noChangeArrowheads="1"/>
          </p:cNvSpPr>
          <p:nvPr/>
        </p:nvSpPr>
        <p:spPr bwMode="auto">
          <a:xfrm rot="-170103">
            <a:off x="3009900" y="3836988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81" name="文本框 42"/>
          <p:cNvSpPr txBox="1">
            <a:spLocks noChangeArrowheads="1"/>
          </p:cNvSpPr>
          <p:nvPr/>
        </p:nvSpPr>
        <p:spPr bwMode="auto">
          <a:xfrm rot="-170103">
            <a:off x="4157663" y="3170238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82" name="文本框 43"/>
          <p:cNvSpPr txBox="1">
            <a:spLocks noChangeArrowheads="1"/>
          </p:cNvSpPr>
          <p:nvPr/>
        </p:nvSpPr>
        <p:spPr bwMode="auto">
          <a:xfrm rot="-170103">
            <a:off x="4324350" y="3929063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83" name="文本框 44"/>
          <p:cNvSpPr txBox="1">
            <a:spLocks noChangeArrowheads="1"/>
          </p:cNvSpPr>
          <p:nvPr/>
        </p:nvSpPr>
        <p:spPr bwMode="auto">
          <a:xfrm rot="-5070842">
            <a:off x="319881" y="2039144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84" name="文本框 45"/>
          <p:cNvSpPr txBox="1">
            <a:spLocks noChangeArrowheads="1"/>
          </p:cNvSpPr>
          <p:nvPr/>
        </p:nvSpPr>
        <p:spPr bwMode="auto">
          <a:xfrm rot="4149897">
            <a:off x="1339851" y="2159000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85" name="文本框 46"/>
          <p:cNvSpPr txBox="1">
            <a:spLocks noChangeArrowheads="1"/>
          </p:cNvSpPr>
          <p:nvPr/>
        </p:nvSpPr>
        <p:spPr bwMode="auto">
          <a:xfrm rot="-170103">
            <a:off x="1243013" y="1277938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86" name="文本框 47"/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87" name="文本框 45"/>
          <p:cNvSpPr txBox="1">
            <a:spLocks noChangeArrowheads="1"/>
          </p:cNvSpPr>
          <p:nvPr/>
        </p:nvSpPr>
        <p:spPr bwMode="auto">
          <a:xfrm rot="-1380000">
            <a:off x="2117725" y="1146175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88" name="文本框 46"/>
          <p:cNvSpPr txBox="1">
            <a:spLocks noChangeArrowheads="1"/>
          </p:cNvSpPr>
          <p:nvPr/>
        </p:nvSpPr>
        <p:spPr bwMode="auto">
          <a:xfrm rot="-1380000">
            <a:off x="2687638" y="1316038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89" name="文本框 47"/>
          <p:cNvSpPr txBox="1">
            <a:spLocks noChangeArrowheads="1"/>
          </p:cNvSpPr>
          <p:nvPr/>
        </p:nvSpPr>
        <p:spPr bwMode="auto">
          <a:xfrm rot="-180000">
            <a:off x="2416175" y="187960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90" name="文本框 49"/>
          <p:cNvSpPr txBox="1">
            <a:spLocks noChangeArrowheads="1"/>
          </p:cNvSpPr>
          <p:nvPr/>
        </p:nvSpPr>
        <p:spPr bwMode="auto">
          <a:xfrm rot="-1380000">
            <a:off x="3276600" y="1538288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91" name="文本框 50"/>
          <p:cNvSpPr txBox="1">
            <a:spLocks noChangeArrowheads="1"/>
          </p:cNvSpPr>
          <p:nvPr/>
        </p:nvSpPr>
        <p:spPr bwMode="auto">
          <a:xfrm rot="-1380000">
            <a:off x="2849563" y="2119313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92" name="文本框 51"/>
          <p:cNvSpPr txBox="1">
            <a:spLocks noChangeArrowheads="1"/>
          </p:cNvSpPr>
          <p:nvPr/>
        </p:nvSpPr>
        <p:spPr bwMode="auto">
          <a:xfrm rot="-1380000">
            <a:off x="3484563" y="2255838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93" name="文本框 32"/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94" name="文本框 34"/>
          <p:cNvSpPr txBox="1">
            <a:spLocks noChangeArrowheads="1"/>
          </p:cNvSpPr>
          <p:nvPr/>
        </p:nvSpPr>
        <p:spPr bwMode="auto">
          <a:xfrm rot="-1030866">
            <a:off x="6313488" y="3894138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95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96" name="文本框 37"/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97" name="文本框 45"/>
          <p:cNvSpPr txBox="1">
            <a:spLocks noChangeArrowheads="1"/>
          </p:cNvSpPr>
          <p:nvPr/>
        </p:nvSpPr>
        <p:spPr bwMode="auto">
          <a:xfrm rot="-4502722">
            <a:off x="6776245" y="2497931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98" name="文本框 46"/>
          <p:cNvSpPr txBox="1">
            <a:spLocks noChangeArrowheads="1"/>
          </p:cNvSpPr>
          <p:nvPr/>
        </p:nvSpPr>
        <p:spPr bwMode="auto">
          <a:xfrm rot="2702238">
            <a:off x="7567613" y="3062288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99" name="文本框 47"/>
          <p:cNvSpPr txBox="1">
            <a:spLocks noChangeArrowheads="1"/>
          </p:cNvSpPr>
          <p:nvPr/>
        </p:nvSpPr>
        <p:spPr bwMode="auto">
          <a:xfrm rot="-3456638">
            <a:off x="6742113" y="3402013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00" name="文本框 61"/>
          <p:cNvSpPr txBox="1">
            <a:spLocks noChangeArrowheads="1"/>
          </p:cNvSpPr>
          <p:nvPr/>
        </p:nvSpPr>
        <p:spPr bwMode="auto">
          <a:xfrm rot="-3180423">
            <a:off x="1961356" y="2321719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01" name="文本框 62"/>
          <p:cNvSpPr txBox="1">
            <a:spLocks noChangeArrowheads="1"/>
          </p:cNvSpPr>
          <p:nvPr/>
        </p:nvSpPr>
        <p:spPr bwMode="auto">
          <a:xfrm rot="-3640556">
            <a:off x="7237413" y="3589338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02" name="文本框 63"/>
          <p:cNvSpPr txBox="1">
            <a:spLocks noChangeArrowheads="1"/>
          </p:cNvSpPr>
          <p:nvPr/>
        </p:nvSpPr>
        <p:spPr bwMode="auto">
          <a:xfrm rot="1549510">
            <a:off x="7754938" y="2174875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03" name="文本框 32"/>
          <p:cNvSpPr txBox="1">
            <a:spLocks noChangeArrowheads="1"/>
          </p:cNvSpPr>
          <p:nvPr/>
        </p:nvSpPr>
        <p:spPr bwMode="auto"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04" name="文本框 34"/>
          <p:cNvSpPr txBox="1">
            <a:spLocks noChangeArrowheads="1"/>
          </p:cNvSpPr>
          <p:nvPr/>
        </p:nvSpPr>
        <p:spPr bwMode="auto"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05" name="文本框 36"/>
          <p:cNvSpPr txBox="1">
            <a:spLocks noChangeArrowheads="1"/>
          </p:cNvSpPr>
          <p:nvPr/>
        </p:nvSpPr>
        <p:spPr bwMode="auto"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06" name="文本框 37"/>
          <p:cNvSpPr txBox="1">
            <a:spLocks noChangeArrowheads="1"/>
          </p:cNvSpPr>
          <p:nvPr/>
        </p:nvSpPr>
        <p:spPr bwMode="auto"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07" name="文本框 45"/>
          <p:cNvSpPr txBox="1">
            <a:spLocks noChangeArrowheads="1"/>
          </p:cNvSpPr>
          <p:nvPr/>
        </p:nvSpPr>
        <p:spPr bwMode="auto"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08" name="文本框 46"/>
          <p:cNvSpPr txBox="1">
            <a:spLocks noChangeArrowheads="1"/>
          </p:cNvSpPr>
          <p:nvPr/>
        </p:nvSpPr>
        <p:spPr bwMode="auto"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09" name="文本框 47"/>
          <p:cNvSpPr txBox="1">
            <a:spLocks noChangeArrowheads="1"/>
          </p:cNvSpPr>
          <p:nvPr/>
        </p:nvSpPr>
        <p:spPr bwMode="auto"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10" name="文本框 49"/>
          <p:cNvSpPr txBox="1">
            <a:spLocks noChangeArrowheads="1"/>
          </p:cNvSpPr>
          <p:nvPr/>
        </p:nvSpPr>
        <p:spPr bwMode="auto">
          <a:xfrm rot="-1160763">
            <a:off x="7038975" y="215900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11" name="文本框 50"/>
          <p:cNvSpPr txBox="1">
            <a:spLocks noChangeArrowheads="1"/>
          </p:cNvSpPr>
          <p:nvPr/>
        </p:nvSpPr>
        <p:spPr bwMode="auto"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12" name="文本框 51"/>
          <p:cNvSpPr txBox="1">
            <a:spLocks noChangeArrowheads="1"/>
          </p:cNvSpPr>
          <p:nvPr/>
        </p:nvSpPr>
        <p:spPr bwMode="auto">
          <a:xfrm rot="-1160763">
            <a:off x="7289800" y="279400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13" name="文本框 32"/>
          <p:cNvSpPr txBox="1">
            <a:spLocks noChangeArrowheads="1"/>
          </p:cNvSpPr>
          <p:nvPr/>
        </p:nvSpPr>
        <p:spPr bwMode="auto">
          <a:xfrm rot="4190103">
            <a:off x="2763838" y="3338513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14" name="文本框 34"/>
          <p:cNvSpPr txBox="1">
            <a:spLocks noChangeArrowheads="1"/>
          </p:cNvSpPr>
          <p:nvPr/>
        </p:nvSpPr>
        <p:spPr bwMode="auto"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15" name="文本框 36"/>
          <p:cNvSpPr txBox="1">
            <a:spLocks noChangeArrowheads="1"/>
          </p:cNvSpPr>
          <p:nvPr/>
        </p:nvSpPr>
        <p:spPr bwMode="auto">
          <a:xfrm rot="2810103">
            <a:off x="3810795" y="1732756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16" name="文本框 37"/>
          <p:cNvSpPr txBox="1">
            <a:spLocks noChangeArrowheads="1"/>
          </p:cNvSpPr>
          <p:nvPr/>
        </p:nvSpPr>
        <p:spPr bwMode="auto">
          <a:xfrm rot="4010103">
            <a:off x="3810795" y="2275681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17" name="文本框 45"/>
          <p:cNvSpPr txBox="1">
            <a:spLocks noChangeArrowheads="1"/>
          </p:cNvSpPr>
          <p:nvPr/>
        </p:nvSpPr>
        <p:spPr bwMode="auto"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18" name="文本框 46"/>
          <p:cNvSpPr txBox="1">
            <a:spLocks noChangeArrowheads="1"/>
          </p:cNvSpPr>
          <p:nvPr/>
        </p:nvSpPr>
        <p:spPr bwMode="auto">
          <a:xfrm rot="2810103">
            <a:off x="4741863" y="1970088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19" name="文本框 47"/>
          <p:cNvSpPr txBox="1">
            <a:spLocks noChangeArrowheads="1"/>
          </p:cNvSpPr>
          <p:nvPr/>
        </p:nvSpPr>
        <p:spPr bwMode="auto">
          <a:xfrm rot="4010103">
            <a:off x="4741863" y="2513013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20" name="文本框 49"/>
          <p:cNvSpPr txBox="1">
            <a:spLocks noChangeArrowheads="1"/>
          </p:cNvSpPr>
          <p:nvPr/>
        </p:nvSpPr>
        <p:spPr bwMode="auto"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21" name="文本框 50"/>
          <p:cNvSpPr txBox="1">
            <a:spLocks noChangeArrowheads="1"/>
          </p:cNvSpPr>
          <p:nvPr/>
        </p:nvSpPr>
        <p:spPr bwMode="auto"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22" name="文本框 51"/>
          <p:cNvSpPr txBox="1">
            <a:spLocks noChangeArrowheads="1"/>
          </p:cNvSpPr>
          <p:nvPr/>
        </p:nvSpPr>
        <p:spPr bwMode="auto"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23" name="文本框 32"/>
          <p:cNvSpPr txBox="1">
            <a:spLocks noChangeArrowheads="1"/>
          </p:cNvSpPr>
          <p:nvPr/>
        </p:nvSpPr>
        <p:spPr bwMode="auto">
          <a:xfrm rot="5400000">
            <a:off x="1139031" y="3226594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24" name="文本框 34"/>
          <p:cNvSpPr txBox="1">
            <a:spLocks noChangeArrowheads="1"/>
          </p:cNvSpPr>
          <p:nvPr/>
        </p:nvSpPr>
        <p:spPr bwMode="auto"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25" name="文本框 36"/>
          <p:cNvSpPr txBox="1">
            <a:spLocks noChangeArrowheads="1"/>
          </p:cNvSpPr>
          <p:nvPr/>
        </p:nvSpPr>
        <p:spPr bwMode="auto"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26" name="文本框 37"/>
          <p:cNvSpPr txBox="1">
            <a:spLocks noChangeArrowheads="1"/>
          </p:cNvSpPr>
          <p:nvPr/>
        </p:nvSpPr>
        <p:spPr bwMode="auto"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27" name="文本框 45"/>
          <p:cNvSpPr txBox="1">
            <a:spLocks noChangeArrowheads="1"/>
          </p:cNvSpPr>
          <p:nvPr/>
        </p:nvSpPr>
        <p:spPr bwMode="auto">
          <a:xfrm rot="2810103">
            <a:off x="2808288" y="2744788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28" name="文本框 46"/>
          <p:cNvSpPr txBox="1">
            <a:spLocks noChangeArrowheads="1"/>
          </p:cNvSpPr>
          <p:nvPr/>
        </p:nvSpPr>
        <p:spPr bwMode="auto"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29" name="文本框 47"/>
          <p:cNvSpPr txBox="1">
            <a:spLocks noChangeArrowheads="1"/>
          </p:cNvSpPr>
          <p:nvPr/>
        </p:nvSpPr>
        <p:spPr bwMode="auto">
          <a:xfrm rot="5220000">
            <a:off x="699295" y="2894806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30" name="文本框 49"/>
          <p:cNvSpPr txBox="1">
            <a:spLocks noChangeArrowheads="1"/>
          </p:cNvSpPr>
          <p:nvPr/>
        </p:nvSpPr>
        <p:spPr bwMode="auto">
          <a:xfrm rot="4020000">
            <a:off x="2462213" y="3738563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31" name="文本框 50"/>
          <p:cNvSpPr txBox="1">
            <a:spLocks noChangeArrowheads="1"/>
          </p:cNvSpPr>
          <p:nvPr/>
        </p:nvSpPr>
        <p:spPr bwMode="auto">
          <a:xfrm rot="4020000">
            <a:off x="3699670" y="3364706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32" name="文本框 51"/>
          <p:cNvSpPr txBox="1">
            <a:spLocks noChangeArrowheads="1"/>
          </p:cNvSpPr>
          <p:nvPr/>
        </p:nvSpPr>
        <p:spPr bwMode="auto">
          <a:xfrm rot="4020000">
            <a:off x="4069556" y="3579019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33" name="文本框 32"/>
          <p:cNvSpPr txBox="1">
            <a:spLocks noChangeArrowheads="1"/>
          </p:cNvSpPr>
          <p:nvPr/>
        </p:nvSpPr>
        <p:spPr bwMode="auto"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34" name="文本框 34"/>
          <p:cNvSpPr txBox="1">
            <a:spLocks noChangeArrowheads="1"/>
          </p:cNvSpPr>
          <p:nvPr/>
        </p:nvSpPr>
        <p:spPr bwMode="auto"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35" name="文本框 36"/>
          <p:cNvSpPr txBox="1">
            <a:spLocks noChangeArrowheads="1"/>
          </p:cNvSpPr>
          <p:nvPr/>
        </p:nvSpPr>
        <p:spPr bwMode="auto">
          <a:xfrm rot="4020000">
            <a:off x="1668463" y="1509713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36" name="文本框 37"/>
          <p:cNvSpPr txBox="1">
            <a:spLocks noChangeArrowheads="1"/>
          </p:cNvSpPr>
          <p:nvPr/>
        </p:nvSpPr>
        <p:spPr bwMode="auto">
          <a:xfrm rot="5220000">
            <a:off x="1668463" y="2052638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37" name="文本框 45"/>
          <p:cNvSpPr txBox="1">
            <a:spLocks noChangeArrowheads="1"/>
          </p:cNvSpPr>
          <p:nvPr/>
        </p:nvSpPr>
        <p:spPr bwMode="auto">
          <a:xfrm rot="2810103">
            <a:off x="2228056" y="1531144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38" name="文本框 46"/>
          <p:cNvSpPr txBox="1">
            <a:spLocks noChangeArrowheads="1"/>
          </p:cNvSpPr>
          <p:nvPr/>
        </p:nvSpPr>
        <p:spPr bwMode="auto">
          <a:xfrm rot="2810103">
            <a:off x="2597945" y="1745456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39" name="文本框 47"/>
          <p:cNvSpPr txBox="1">
            <a:spLocks noChangeArrowheads="1"/>
          </p:cNvSpPr>
          <p:nvPr/>
        </p:nvSpPr>
        <p:spPr bwMode="auto"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40" name="文本框 49"/>
          <p:cNvSpPr txBox="1">
            <a:spLocks noChangeArrowheads="1"/>
          </p:cNvSpPr>
          <p:nvPr/>
        </p:nvSpPr>
        <p:spPr bwMode="auto">
          <a:xfrm rot="2810103">
            <a:off x="3186113" y="1970088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41" name="文本框 50"/>
          <p:cNvSpPr txBox="1">
            <a:spLocks noChangeArrowheads="1"/>
          </p:cNvSpPr>
          <p:nvPr/>
        </p:nvSpPr>
        <p:spPr bwMode="auto">
          <a:xfrm rot="2810103">
            <a:off x="3072606" y="2404269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42" name="文本框 51"/>
          <p:cNvSpPr txBox="1">
            <a:spLocks noChangeArrowheads="1"/>
          </p:cNvSpPr>
          <p:nvPr/>
        </p:nvSpPr>
        <p:spPr bwMode="auto">
          <a:xfrm rot="2810103">
            <a:off x="3442495" y="2618581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43" name="文本框 32"/>
          <p:cNvSpPr txBox="1">
            <a:spLocks noChangeArrowheads="1"/>
          </p:cNvSpPr>
          <p:nvPr/>
        </p:nvSpPr>
        <p:spPr bwMode="auto">
          <a:xfrm rot="5400000">
            <a:off x="4749006" y="3680619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44" name="文本框 34"/>
          <p:cNvSpPr txBox="1">
            <a:spLocks noChangeArrowheads="1"/>
          </p:cNvSpPr>
          <p:nvPr/>
        </p:nvSpPr>
        <p:spPr bwMode="auto">
          <a:xfrm rot="3159237">
            <a:off x="5819776" y="4006850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45" name="文本框 36"/>
          <p:cNvSpPr txBox="1">
            <a:spLocks noChangeArrowheads="1"/>
          </p:cNvSpPr>
          <p:nvPr/>
        </p:nvSpPr>
        <p:spPr bwMode="auto"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46" name="文本框 37"/>
          <p:cNvSpPr txBox="1">
            <a:spLocks noChangeArrowheads="1"/>
          </p:cNvSpPr>
          <p:nvPr/>
        </p:nvSpPr>
        <p:spPr bwMode="auto"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47" name="文本框 45"/>
          <p:cNvSpPr txBox="1">
            <a:spLocks noChangeArrowheads="1"/>
          </p:cNvSpPr>
          <p:nvPr/>
        </p:nvSpPr>
        <p:spPr bwMode="auto"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48" name="文本框 46"/>
          <p:cNvSpPr txBox="1">
            <a:spLocks noChangeArrowheads="1"/>
          </p:cNvSpPr>
          <p:nvPr/>
        </p:nvSpPr>
        <p:spPr bwMode="auto"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49" name="文本框 47"/>
          <p:cNvSpPr txBox="1">
            <a:spLocks noChangeArrowheads="1"/>
          </p:cNvSpPr>
          <p:nvPr/>
        </p:nvSpPr>
        <p:spPr bwMode="auto"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50" name="文本框 49"/>
          <p:cNvSpPr txBox="1">
            <a:spLocks noChangeArrowheads="1"/>
          </p:cNvSpPr>
          <p:nvPr/>
        </p:nvSpPr>
        <p:spPr bwMode="auto"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51" name="文本框 50"/>
          <p:cNvSpPr txBox="1">
            <a:spLocks noChangeArrowheads="1"/>
          </p:cNvSpPr>
          <p:nvPr/>
        </p:nvSpPr>
        <p:spPr bwMode="auto"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652" name="文本框 51"/>
          <p:cNvSpPr txBox="1">
            <a:spLocks noChangeArrowheads="1"/>
          </p:cNvSpPr>
          <p:nvPr/>
        </p:nvSpPr>
        <p:spPr bwMode="auto">
          <a:xfrm rot="-1160763">
            <a:off x="6780213" y="1146175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7850" y="1319213"/>
            <a:ext cx="8016875" cy="16807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eaLnBrk="0">
              <a:lnSpc>
                <a:spcPct val="120000"/>
              </a:lnSpc>
              <a:buFontTx/>
              <a:buNone/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  <a:sym typeface="+mn-ea"/>
              </a:rPr>
              <a:t>海边是一片沙滩，沙滩上遍地是各种颜色、各种花纹的贝壳。这里的孩子见得多了，都不去理睬这些贝壳，贝壳只好寂寞地躺在那里。</a:t>
            </a:r>
            <a:endParaRPr lang="zh-CN" altLang="en-US" sz="3000" b="1" dirty="0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062038" y="3219450"/>
            <a:ext cx="22431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贝壳分布：</a:t>
            </a:r>
            <a:endParaRPr lang="zh-CN" altLang="en-US" sz="32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06400" y="263525"/>
            <a:ext cx="25003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沙滩景象：</a:t>
            </a:r>
            <a:endParaRPr lang="zh-CN" altLang="en-US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46163" y="3927475"/>
            <a:ext cx="2244725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贝壳外表：</a:t>
            </a:r>
            <a:endParaRPr lang="zh-CN" altLang="en-US" sz="32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201988" y="3211513"/>
            <a:ext cx="3068637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沙滩上遍地都是</a:t>
            </a:r>
            <a:endParaRPr lang="zh-CN" altLang="en-US" sz="3200" b="1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225800" y="3943350"/>
            <a:ext cx="3479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各种颜色各种花纹</a:t>
            </a:r>
            <a:endParaRPr lang="zh-CN" altLang="en-US" sz="3200" b="1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724453" y="3225270"/>
            <a:ext cx="1931866" cy="1651697"/>
          </a:xfrm>
          <a:prstGeom prst="heart">
            <a:avLst/>
          </a:prstGeom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967038" y="582613"/>
            <a:ext cx="34798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贝壳数量多且美丽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8" grpId="0"/>
      <p:bldP spid="9" grpId="0"/>
      <p:bldP spid="10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6"/>
          <p:cNvPicPr>
            <a:picLocks noChangeAspect="1" noChangeArrowheads="1"/>
          </p:cNvPicPr>
          <p:nvPr/>
        </p:nvPicPr>
        <p:blipFill>
          <a:blip r:embed="rId1" cstate="print"/>
          <a:srcRect t="25000" r="30116" b="2249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3"/>
          <p:cNvGrpSpPr/>
          <p:nvPr/>
        </p:nvGrpSpPr>
        <p:grpSpPr bwMode="auto">
          <a:xfrm>
            <a:off x="5607050" y="812800"/>
            <a:ext cx="3071813" cy="1752600"/>
            <a:chOff x="5494020" y="1394460"/>
            <a:chExt cx="3070860" cy="1752600"/>
          </a:xfrm>
        </p:grpSpPr>
        <p:sp>
          <p:nvSpPr>
            <p:cNvPr id="2" name="云形标注 1"/>
            <p:cNvSpPr/>
            <p:nvPr/>
          </p:nvSpPr>
          <p:spPr>
            <a:xfrm>
              <a:off x="5494020" y="1394460"/>
              <a:ext cx="3054990" cy="1752600"/>
            </a:xfrm>
            <a:prstGeom prst="cloudCallout">
              <a:avLst>
                <a:gd name="adj1" fmla="val -81001"/>
                <a:gd name="adj2" fmla="val -27499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4580" name="矩形 10"/>
            <p:cNvSpPr>
              <a:spLocks noChangeArrowheads="1"/>
            </p:cNvSpPr>
            <p:nvPr/>
          </p:nvSpPr>
          <p:spPr bwMode="auto">
            <a:xfrm>
              <a:off x="5674938" y="1707239"/>
              <a:ext cx="2889942" cy="11267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>
                <a:lnSpc>
                  <a:spcPct val="120000"/>
                </a:lnSpc>
              </a:pPr>
              <a:r>
                <a:rPr lang="zh-CN" altLang="en-US" sz="3000" b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这句话采用了什么修辞手法？</a:t>
              </a:r>
              <a:endParaRPr lang="zh-CN" altLang="en-US" sz="3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92113" y="1357313"/>
            <a:ext cx="4865687" cy="2862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“寂寞”是用来形容人的孤单清冷，这里用拟人的手法，写出了在海滩上贝壳已经让人司空见惯，引不起孩子们的一点兴趣。</a:t>
            </a:r>
            <a:endParaRPr lang="zh-CN" altLang="en-US" sz="3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582" name="矩形 13"/>
          <p:cNvSpPr>
            <a:spLocks noChangeArrowheads="1"/>
          </p:cNvSpPr>
          <p:nvPr/>
        </p:nvSpPr>
        <p:spPr bwMode="auto">
          <a:xfrm>
            <a:off x="487363" y="565150"/>
            <a:ext cx="5000625" cy="5727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>
              <a:lnSpc>
                <a:spcPct val="120000"/>
              </a:lnSpc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贝壳只好寂寞地躺在那里。</a:t>
            </a:r>
            <a:endParaRPr lang="zh-CN" altLang="en-US" sz="30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792163" y="1339850"/>
            <a:ext cx="7700962" cy="23082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eaLnBrk="0">
              <a:lnSpc>
                <a:spcPct val="120000"/>
              </a:lnSpc>
              <a:buFontTx/>
              <a:buNone/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  <a:sym typeface="+mn-ea"/>
              </a:rPr>
              <a:t>远处响起了汽笛声，那是出海捕鱼的船队回来了。船上满载着银光闪闪的鱼，还有青色的虾和蟹，金黄色的海螺。船队一靠岸，海滩上就喧闹起来。</a:t>
            </a:r>
            <a:endParaRPr lang="zh-CN" altLang="en-US" sz="3000" b="1" dirty="0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627784" y="3867894"/>
            <a:ext cx="38925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渔船归来的热闹场景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55576" y="555526"/>
            <a:ext cx="4716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这句话描绘了什么景象？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13"/>
          <p:cNvSpPr>
            <a:spLocks noChangeArrowheads="1"/>
          </p:cNvSpPr>
          <p:nvPr/>
        </p:nvSpPr>
        <p:spPr bwMode="auto">
          <a:xfrm>
            <a:off x="1277938" y="1544638"/>
            <a:ext cx="3430587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银光闪闪的鱼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1109663" y="622300"/>
            <a:ext cx="7226300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仿照例子说一说，并想象画面。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627" name="矩形 3"/>
          <p:cNvSpPr>
            <a:spLocks noChangeArrowheads="1"/>
          </p:cNvSpPr>
          <p:nvPr/>
        </p:nvSpPr>
        <p:spPr bwMode="auto">
          <a:xfrm>
            <a:off x="1254125" y="2312988"/>
            <a:ext cx="4629150" cy="1274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银光闪闪的（    ）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pPr eaLnBrk="0"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银光闪闪的（    ）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702050" y="2282825"/>
            <a:ext cx="1008609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湖面</a:t>
            </a:r>
            <a:endParaRPr lang="en-US" altLang="zh-CN" sz="32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702050" y="2878138"/>
            <a:ext cx="1008609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奖杯</a:t>
            </a:r>
            <a:endParaRPr lang="zh-CN" altLang="en-US" sz="32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48064" y="1419622"/>
            <a:ext cx="3684662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7"/>
          <p:cNvSpPr txBox="1">
            <a:spLocks noChangeArrowheads="1"/>
          </p:cNvSpPr>
          <p:nvPr/>
        </p:nvSpPr>
        <p:spPr bwMode="auto">
          <a:xfrm>
            <a:off x="1136650" y="2509838"/>
            <a:ext cx="20415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景象</a:t>
            </a:r>
            <a:endParaRPr lang="zh-CN" altLang="en-US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650" name="TextBox 7"/>
          <p:cNvSpPr txBox="1">
            <a:spLocks noChangeArrowheads="1"/>
          </p:cNvSpPr>
          <p:nvPr/>
        </p:nvSpPr>
        <p:spPr bwMode="auto">
          <a:xfrm>
            <a:off x="3409950" y="1566863"/>
            <a:ext cx="20399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景象</a:t>
            </a:r>
            <a:endParaRPr lang="zh-CN" altLang="en-US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651" name="TextBox 1"/>
          <p:cNvSpPr txBox="1">
            <a:spLocks noChangeArrowheads="1"/>
          </p:cNvSpPr>
          <p:nvPr/>
        </p:nvSpPr>
        <p:spPr bwMode="auto">
          <a:xfrm>
            <a:off x="1331640" y="411510"/>
            <a:ext cx="5367337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回顾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1-3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自然段，补充完整。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117850" y="1890713"/>
            <a:ext cx="296863" cy="1939925"/>
          </a:xfrm>
          <a:prstGeom prst="leftBrac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653" name="TextBox 7"/>
          <p:cNvSpPr txBox="1">
            <a:spLocks noChangeArrowheads="1"/>
          </p:cNvSpPr>
          <p:nvPr/>
        </p:nvSpPr>
        <p:spPr bwMode="auto">
          <a:xfrm>
            <a:off x="3395663" y="3263900"/>
            <a:ext cx="20415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景象</a:t>
            </a:r>
            <a:endParaRPr lang="zh-CN" altLang="en-US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421063" y="1570038"/>
            <a:ext cx="11112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海上</a:t>
            </a:r>
            <a:endParaRPr lang="zh-CN" altLang="en-US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655" name="TextBox 7"/>
          <p:cNvSpPr txBox="1">
            <a:spLocks noChangeArrowheads="1"/>
          </p:cNvSpPr>
          <p:nvPr/>
        </p:nvSpPr>
        <p:spPr bwMode="auto">
          <a:xfrm>
            <a:off x="5543550" y="1082675"/>
            <a:ext cx="203676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海天远景</a:t>
            </a:r>
            <a:endParaRPr lang="zh-CN" altLang="en-US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5375275" y="1406525"/>
            <a:ext cx="207963" cy="1025525"/>
          </a:xfrm>
          <a:prstGeom prst="leftBrac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657" name="TextBox 7"/>
          <p:cNvSpPr txBox="1">
            <a:spLocks noChangeArrowheads="1"/>
          </p:cNvSpPr>
          <p:nvPr/>
        </p:nvSpPr>
        <p:spPr bwMode="auto">
          <a:xfrm>
            <a:off x="5570538" y="1962150"/>
            <a:ext cx="20383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海上日出</a:t>
            </a:r>
            <a:endParaRPr lang="zh-CN" altLang="en-US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658" name="TextBox 7"/>
          <p:cNvSpPr txBox="1">
            <a:spLocks noChangeArrowheads="1"/>
          </p:cNvSpPr>
          <p:nvPr/>
        </p:nvSpPr>
        <p:spPr bwMode="auto">
          <a:xfrm>
            <a:off x="5529263" y="2806700"/>
            <a:ext cx="20383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贝壳遍地</a:t>
            </a:r>
            <a:endParaRPr lang="zh-CN" altLang="en-US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5360988" y="3130550"/>
            <a:ext cx="207962" cy="1025525"/>
          </a:xfrm>
          <a:prstGeom prst="leftBrac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660" name="TextBox 7"/>
          <p:cNvSpPr txBox="1">
            <a:spLocks noChangeArrowheads="1"/>
          </p:cNvSpPr>
          <p:nvPr/>
        </p:nvSpPr>
        <p:spPr bwMode="auto">
          <a:xfrm>
            <a:off x="5556250" y="3686175"/>
            <a:ext cx="203835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渔船归来</a:t>
            </a:r>
            <a:endParaRPr lang="zh-CN" altLang="en-US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371850" y="3273425"/>
            <a:ext cx="11112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沙滩</a:t>
            </a:r>
            <a:endParaRPr lang="zh-CN" altLang="en-US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135063" y="2498725"/>
            <a:ext cx="11112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海滨</a:t>
            </a:r>
            <a:endParaRPr lang="zh-CN" altLang="en-US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9502"/>
            <a:ext cx="859465" cy="969184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3" grpId="0"/>
      <p:bldP spid="2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1"/>
          <p:cNvSpPr txBox="1">
            <a:spLocks noChangeArrowheads="1"/>
          </p:cNvSpPr>
          <p:nvPr/>
        </p:nvSpPr>
        <p:spPr bwMode="auto">
          <a:xfrm>
            <a:off x="1835696" y="1707654"/>
            <a:ext cx="6840760" cy="18651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个别读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4-6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自然段，结合第一部分的学习方法，说一说：这一部分具体讲了小城的哪些景象？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35646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752475" y="896938"/>
            <a:ext cx="8132763" cy="286226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>
            <a:spAutoFit/>
          </a:bodyPr>
          <a:lstStyle/>
          <a:p>
            <a:pPr eaLnBrk="0">
              <a:lnSpc>
                <a:spcPct val="120000"/>
              </a:lnSpc>
              <a:buFontTx/>
              <a:buNone/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  <a:sym typeface="+mn-ea"/>
              </a:rPr>
              <a:t>小城里每一个庭院都栽了很多树。有桉树、椰子树、橄榄树、凤凰树，还有别的许多亚热带树木。初夏，桉树叶子散发出来的香味，飘得满街满院都是。凤凰树开了花，开得那么热闹，小城好像笼罩在一片片红云中。</a:t>
            </a:r>
            <a:endParaRPr lang="zh-CN" altLang="en-US" sz="3000" b="1" dirty="0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23528" y="411510"/>
            <a:ext cx="203676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庭院景象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67544" y="3867894"/>
            <a:ext cx="4716463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这段话描绘了什么景象？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619250" y="1457325"/>
            <a:ext cx="5673725" cy="6350"/>
          </a:xfrm>
          <a:prstGeom prst="line">
            <a:avLst/>
          </a:prstGeom>
          <a:ln w="2222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形标注 3"/>
          <p:cNvSpPr/>
          <p:nvPr/>
        </p:nvSpPr>
        <p:spPr>
          <a:xfrm>
            <a:off x="5837238" y="169863"/>
            <a:ext cx="2009775" cy="776287"/>
          </a:xfrm>
          <a:prstGeom prst="wedgeEllipseCallout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r>
              <a:rPr lang="zh-CN" altLang="en-US" sz="3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中心句</a:t>
            </a:r>
            <a:endParaRPr lang="zh-CN" altLang="en-US" sz="30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580112" y="3651870"/>
            <a:ext cx="3168352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树木种类繁多，庭院美丽。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5" grpId="0"/>
      <p:bldP spid="4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2736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+mj-ea"/>
              </a:rPr>
              <a:t>海滨</a:t>
            </a:r>
            <a:endParaRPr lang="zh-CN" altLang="en-US" sz="3200" b="1" dirty="0">
              <a:solidFill>
                <a:srgbClr val="0000FF"/>
              </a:solidFill>
              <a:latin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282" y="1142990"/>
            <a:ext cx="8501090" cy="2968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1.与海邻接的陆地。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2.渐渐斜下的洋岸、海岸，覆盖着沙子、砾石或稍大的岩石碎片的河岸(通常原先位于水面之上，且不长草木)，亦指沿岸沉积的沙子、砾石或岩片的海岸地带。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timg (4)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723900" y="1758950"/>
            <a:ext cx="7737475" cy="1800225"/>
          </a:xfrm>
          <a:prstGeom prst="round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747" name="矩形 7"/>
          <p:cNvSpPr>
            <a:spLocks noChangeArrowheads="1"/>
          </p:cNvSpPr>
          <p:nvPr/>
        </p:nvSpPr>
        <p:spPr bwMode="auto">
          <a:xfrm>
            <a:off x="777875" y="1774825"/>
            <a:ext cx="7786688" cy="18651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小城里每一个庭院都栽了很多树。有桉树、椰子树、橄榄树、凤凰树，还有别的许多亚热带树木。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849313" y="785813"/>
            <a:ext cx="158432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zh-CN" sz="40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树多</a:t>
            </a:r>
            <a:endParaRPr lang="zh-CN" altLang="zh-CN" sz="4000" b="1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timg (6)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1033463" y="1304925"/>
            <a:ext cx="7629525" cy="1258888"/>
          </a:xfrm>
          <a:prstGeom prst="round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771" name="矩形 7"/>
          <p:cNvSpPr>
            <a:spLocks noChangeArrowheads="1"/>
          </p:cNvSpPr>
          <p:nvPr/>
        </p:nvSpPr>
        <p:spPr bwMode="auto">
          <a:xfrm>
            <a:off x="1103313" y="1296988"/>
            <a:ext cx="7620000" cy="12747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  初夏，桉树叶子散发出来的香味，飘得满街满院都是。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971600" y="339502"/>
            <a:ext cx="1584325" cy="75713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叶香</a:t>
            </a:r>
            <a:endParaRPr lang="zh-CN" altLang="zh-CN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773" name="矩形 4"/>
          <p:cNvSpPr>
            <a:spLocks noChangeArrowheads="1"/>
          </p:cNvSpPr>
          <p:nvPr/>
        </p:nvSpPr>
        <p:spPr bwMode="auto">
          <a:xfrm>
            <a:off x="1042988" y="3683000"/>
            <a:ext cx="7620000" cy="11957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凤凰树开了花，开得那么热闹，小城好像笼罩在一片片红云中。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99592" y="2787774"/>
            <a:ext cx="1584325" cy="75713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花美</a:t>
            </a:r>
            <a:endParaRPr lang="zh-CN" altLang="zh-CN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  <p:bldP spid="16" grpId="0" animBg="1"/>
      <p:bldP spid="32773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79512" y="1131590"/>
            <a:ext cx="8568952" cy="23083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0">
              <a:lnSpc>
                <a:spcPct val="120000"/>
              </a:lnSpc>
              <a:buFontTx/>
              <a:buNone/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  <a:sym typeface="+mn-ea"/>
              </a:rPr>
              <a:t>小城的公园更美。这里栽着许许多多榕树。一棵棵榕树就像一顶顶撑开的绿绒大伞，树叶密不透风，可以遮太阳，挡风雨。树下摆着石凳，每逢休息的日子，石凳上总是坐满了人。</a:t>
            </a:r>
            <a:endParaRPr lang="zh-CN" altLang="en-US" sz="3000" b="1" dirty="0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79512" y="411510"/>
            <a:ext cx="20383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公园景象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275856" y="411510"/>
            <a:ext cx="4716462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这段话描绘了什么景象？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115616" y="3723878"/>
            <a:ext cx="7188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公园绿树成荫，是人们休闲的好去处。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5" grpId="0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25602" name="Picture 2" descr="https://timgsa.baidu.com/timg?image&amp;quality=80&amp;size=b9999_10000&amp;sec=1543304409098&amp;di=44c8ad5fad508e36d8a0699ade2d1949&amp;imgtype=0&amp;src=http%3A%2F%2Fepaper.fsonline.com.cn%2Ffsrb%2Fresfile%2F2018-05-20%2FA08%2Fs_192065_151267.jp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9144000" cy="5143500"/>
            </a:xfrm>
            <a:prstGeom prst="rect">
              <a:avLst/>
            </a:prstGeom>
            <a:noFill/>
          </p:spPr>
        </p:pic>
        <p:pic>
          <p:nvPicPr>
            <p:cNvPr id="4" name="Picture 2" descr="https://timgsa.baidu.com/timg?image&amp;quality=80&amp;size=b9999_10000&amp;sec=1543304409098&amp;di=44c8ad5fad508e36d8a0699ade2d1949&amp;imgtype=0&amp;src=http%3A%2F%2Fepaper.fsonline.com.cn%2Ffsrb%2Fresfile%2F2018-05-20%2FA08%2Fs_192065_151267.jpg"/>
            <p:cNvPicPr>
              <a:picLocks noChangeAspect="1" noChangeArrowheads="1"/>
            </p:cNvPicPr>
            <p:nvPr/>
          </p:nvPicPr>
          <p:blipFill>
            <a:blip r:embed="rId1" cstate="print"/>
            <a:srcRect l="42033" t="90436" r="28042" b="2963"/>
            <a:stretch>
              <a:fillRect/>
            </a:stretch>
          </p:blipFill>
          <p:spPr bwMode="auto">
            <a:xfrm>
              <a:off x="6300192" y="4587974"/>
              <a:ext cx="2736304" cy="33950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"/>
          <p:cNvGrpSpPr/>
          <p:nvPr/>
        </p:nvGrpSpPr>
        <p:grpSpPr bwMode="auto">
          <a:xfrm>
            <a:off x="1117600" y="2070100"/>
            <a:ext cx="3070225" cy="1752600"/>
            <a:chOff x="5494020" y="1394460"/>
            <a:chExt cx="3070860" cy="1752600"/>
          </a:xfrm>
        </p:grpSpPr>
        <p:sp>
          <p:nvSpPr>
            <p:cNvPr id="2" name="云形标注 1"/>
            <p:cNvSpPr/>
            <p:nvPr/>
          </p:nvSpPr>
          <p:spPr>
            <a:xfrm>
              <a:off x="5494020" y="1394460"/>
              <a:ext cx="3054982" cy="1752600"/>
            </a:xfrm>
            <a:prstGeom prst="cloudCallout">
              <a:avLst>
                <a:gd name="adj1" fmla="val 56298"/>
                <a:gd name="adj2" fmla="val -78398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5843" name="矩形 10"/>
            <p:cNvSpPr>
              <a:spLocks noChangeArrowheads="1"/>
            </p:cNvSpPr>
            <p:nvPr/>
          </p:nvSpPr>
          <p:spPr bwMode="auto">
            <a:xfrm>
              <a:off x="5674938" y="1707239"/>
              <a:ext cx="2889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>
                <a:lnSpc>
                  <a:spcPct val="120000"/>
                </a:lnSpc>
              </a:pPr>
              <a:r>
                <a:rPr lang="zh-CN" altLang="en-US" sz="3000" b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这句话采用了什么修辞手法？</a:t>
              </a:r>
              <a:endParaRPr lang="zh-CN" altLang="en-US" sz="3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365625" y="1943100"/>
            <a:ext cx="4518025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把</a:t>
            </a: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大榕树比作撑开的绿绒大伞，写出了榕树的高大和枝繁叶茂。</a:t>
            </a:r>
            <a:endParaRPr lang="zh-CN" altLang="en-US" sz="3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5" name="矩形 13"/>
          <p:cNvSpPr>
            <a:spLocks noChangeArrowheads="1"/>
          </p:cNvSpPr>
          <p:nvPr/>
        </p:nvSpPr>
        <p:spPr bwMode="auto">
          <a:xfrm>
            <a:off x="755576" y="483518"/>
            <a:ext cx="7923213" cy="11267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>
              <a:lnSpc>
                <a:spcPct val="120000"/>
              </a:lnSpc>
            </a:pP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    一棵棵榕树就像一顶顶撑开的绿绒大伞，树叶密不透风，可以遮太阳，挡风雨。</a:t>
            </a:r>
            <a:endParaRPr lang="zh-CN" altLang="en-US" sz="3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3798622"/>
            <a:ext cx="1979712" cy="1344878"/>
          </a:xfrm>
          <a:prstGeom prst="cloud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9502"/>
            <a:ext cx="1253978" cy="6759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文本框 9"/>
          <p:cNvSpPr txBox="1"/>
          <p:nvPr/>
        </p:nvSpPr>
        <p:spPr>
          <a:xfrm>
            <a:off x="227922" y="515268"/>
            <a:ext cx="86233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比喻</a:t>
            </a:r>
            <a:endParaRPr lang="zh-CN" altLang="en-US" sz="28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6"/>
          <p:cNvPicPr>
            <a:picLocks noChangeAspect="1" noChangeArrowheads="1"/>
          </p:cNvPicPr>
          <p:nvPr/>
        </p:nvPicPr>
        <p:blipFill>
          <a:blip r:embed="rId1" cstate="print"/>
          <a:srcRect b="3299"/>
          <a:stretch>
            <a:fillRect/>
          </a:stretch>
        </p:blipFill>
        <p:spPr bwMode="auto">
          <a:xfrm>
            <a:off x="0" y="-25400"/>
            <a:ext cx="91440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658813" y="955675"/>
            <a:ext cx="8012112" cy="23082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eaLnBrk="0">
              <a:lnSpc>
                <a:spcPct val="120000"/>
              </a:lnSpc>
              <a:buFontTx/>
              <a:buNone/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  <a:sym typeface="+mn-ea"/>
              </a:rPr>
              <a:t>小城的街道也美。除了沥青的大路，都是用细沙铺成的，踩上去咯吱咯吱地响，好像踩在沙滩上一样。人们把街道打扫得十分干净，甚至连一片落叶都没有。</a:t>
            </a:r>
            <a:endParaRPr lang="zh-CN" altLang="en-US" sz="3000" b="1" dirty="0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07504" y="0"/>
            <a:ext cx="203676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街道景象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165350" y="3409950"/>
            <a:ext cx="4716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这段话描绘了什么景象？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390775" y="4106863"/>
            <a:ext cx="4303713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街道打扫得十分干净。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5" grpId="0"/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7"/>
          <p:cNvSpPr txBox="1">
            <a:spLocks noChangeArrowheads="1"/>
          </p:cNvSpPr>
          <p:nvPr/>
        </p:nvSpPr>
        <p:spPr bwMode="auto">
          <a:xfrm>
            <a:off x="1136650" y="2509838"/>
            <a:ext cx="20383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小城景象</a:t>
            </a:r>
            <a:endParaRPr lang="zh-CN" altLang="en-US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890" name="TextBox 7"/>
          <p:cNvSpPr txBox="1">
            <a:spLocks noChangeArrowheads="1"/>
          </p:cNvSpPr>
          <p:nvPr/>
        </p:nvSpPr>
        <p:spPr bwMode="auto">
          <a:xfrm>
            <a:off x="3409950" y="1566863"/>
            <a:ext cx="20399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景象</a:t>
            </a:r>
            <a:endParaRPr lang="zh-CN" altLang="en-US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891" name="TextBox 1"/>
          <p:cNvSpPr txBox="1">
            <a:spLocks noChangeArrowheads="1"/>
          </p:cNvSpPr>
          <p:nvPr/>
        </p:nvSpPr>
        <p:spPr bwMode="auto">
          <a:xfrm>
            <a:off x="1115616" y="555526"/>
            <a:ext cx="5367337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回顾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4-6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自然段，补充完整。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117850" y="1890713"/>
            <a:ext cx="296863" cy="1939925"/>
          </a:xfrm>
          <a:prstGeom prst="leftBrac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893" name="TextBox 7"/>
          <p:cNvSpPr txBox="1">
            <a:spLocks noChangeArrowheads="1"/>
          </p:cNvSpPr>
          <p:nvPr/>
        </p:nvSpPr>
        <p:spPr bwMode="auto">
          <a:xfrm>
            <a:off x="3411538" y="2441575"/>
            <a:ext cx="2039937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景象</a:t>
            </a:r>
            <a:endParaRPr lang="zh-CN" altLang="en-US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421063" y="1554163"/>
            <a:ext cx="11112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庭院</a:t>
            </a:r>
            <a:endParaRPr lang="zh-CN" altLang="en-US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895" name="TextBox 7"/>
          <p:cNvSpPr txBox="1">
            <a:spLocks noChangeArrowheads="1"/>
          </p:cNvSpPr>
          <p:nvPr/>
        </p:nvSpPr>
        <p:spPr bwMode="auto">
          <a:xfrm>
            <a:off x="6038850" y="1547813"/>
            <a:ext cx="11112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树多</a:t>
            </a:r>
            <a:endParaRPr lang="zh-CN" altLang="en-US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387725" y="2420938"/>
            <a:ext cx="11112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公园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897" name="TextBox 7"/>
          <p:cNvSpPr txBox="1">
            <a:spLocks noChangeArrowheads="1"/>
          </p:cNvSpPr>
          <p:nvPr/>
        </p:nvSpPr>
        <p:spPr bwMode="auto">
          <a:xfrm>
            <a:off x="3417888" y="3287713"/>
            <a:ext cx="20415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景象</a:t>
            </a:r>
            <a:endParaRPr lang="zh-CN" altLang="en-US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395663" y="3251200"/>
            <a:ext cx="11112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街道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94325" y="1882775"/>
            <a:ext cx="617538" cy="1143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900" name="TextBox 7"/>
          <p:cNvSpPr txBox="1">
            <a:spLocks noChangeArrowheads="1"/>
          </p:cNvSpPr>
          <p:nvPr/>
        </p:nvSpPr>
        <p:spPr bwMode="auto">
          <a:xfrm>
            <a:off x="6069013" y="2392363"/>
            <a:ext cx="25003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树大、人多</a:t>
            </a:r>
            <a:endParaRPr lang="zh-CN" altLang="en-US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426075" y="2727325"/>
            <a:ext cx="615950" cy="1143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902" name="TextBox 7"/>
          <p:cNvSpPr txBox="1">
            <a:spLocks noChangeArrowheads="1"/>
          </p:cNvSpPr>
          <p:nvPr/>
        </p:nvSpPr>
        <p:spPr bwMode="auto">
          <a:xfrm>
            <a:off x="6053138" y="3292475"/>
            <a:ext cx="20383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十分干净</a:t>
            </a:r>
            <a:endParaRPr lang="zh-CN" altLang="en-US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410200" y="3627438"/>
            <a:ext cx="617538" cy="1143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9502"/>
            <a:ext cx="859465" cy="969184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3" grpId="0"/>
      <p:bldP spid="1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495085"/>
            <a:ext cx="138564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683568" y="1131590"/>
            <a:ext cx="6840760" cy="324036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2015356" y="1574924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海滨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966269" y="1387599"/>
            <a:ext cx="168275" cy="1028700"/>
          </a:xfrm>
          <a:prstGeom prst="leftBrace">
            <a:avLst>
              <a:gd name="adj1" fmla="val 85338"/>
              <a:gd name="adj2" fmla="val 50000"/>
            </a:avLst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3086919" y="1108199"/>
            <a:ext cx="312457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大海：蓝色 一望无际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7"/>
          <p:cNvSpPr txBox="1">
            <a:spLocks noChangeArrowheads="1"/>
          </p:cNvSpPr>
          <p:nvPr/>
        </p:nvSpPr>
        <p:spPr bwMode="auto">
          <a:xfrm>
            <a:off x="3104381" y="1954337"/>
            <a:ext cx="312457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沙滩：各种贝壳 喧闹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7"/>
          <p:cNvSpPr txBox="1">
            <a:spLocks noChangeArrowheads="1"/>
          </p:cNvSpPr>
          <p:nvPr/>
        </p:nvSpPr>
        <p:spPr bwMode="auto">
          <a:xfrm>
            <a:off x="1961381" y="3215704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小城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7"/>
          <p:cNvSpPr txBox="1">
            <a:spLocks noChangeArrowheads="1"/>
          </p:cNvSpPr>
          <p:nvPr/>
        </p:nvSpPr>
        <p:spPr bwMode="auto">
          <a:xfrm>
            <a:off x="3220269" y="2499742"/>
            <a:ext cx="312457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庭院：很多树 花很多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2947219" y="2814067"/>
            <a:ext cx="242887" cy="1470025"/>
          </a:xfrm>
          <a:prstGeom prst="leftBrace">
            <a:avLst>
              <a:gd name="adj1" fmla="val 88190"/>
              <a:gd name="adj2" fmla="val 50000"/>
            </a:avLst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7"/>
          <p:cNvSpPr txBox="1">
            <a:spLocks noChangeArrowheads="1"/>
          </p:cNvSpPr>
          <p:nvPr/>
        </p:nvSpPr>
        <p:spPr bwMode="auto">
          <a:xfrm>
            <a:off x="3220269" y="3183954"/>
            <a:ext cx="250581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公园：树大 人多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7"/>
          <p:cNvSpPr txBox="1">
            <a:spLocks noChangeArrowheads="1"/>
          </p:cNvSpPr>
          <p:nvPr/>
        </p:nvSpPr>
        <p:spPr bwMode="auto">
          <a:xfrm>
            <a:off x="3220269" y="3876104"/>
            <a:ext cx="250581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街道：干净 整洁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文本框 36"/>
          <p:cNvSpPr txBox="1">
            <a:spLocks noChangeArrowheads="1"/>
          </p:cNvSpPr>
          <p:nvPr/>
        </p:nvSpPr>
        <p:spPr bwMode="auto">
          <a:xfrm>
            <a:off x="1202596" y="2124199"/>
            <a:ext cx="553998" cy="1801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海滨小城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左大括号 34"/>
          <p:cNvSpPr/>
          <p:nvPr/>
        </p:nvSpPr>
        <p:spPr>
          <a:xfrm>
            <a:off x="1726431" y="1851670"/>
            <a:ext cx="181273" cy="1697533"/>
          </a:xfrm>
          <a:prstGeom prst="leftBrace">
            <a:avLst>
              <a:gd name="adj1" fmla="val 73068"/>
              <a:gd name="adj2" fmla="val 50000"/>
            </a:avLst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文本框 2"/>
          <p:cNvSpPr txBox="1">
            <a:spLocks noChangeArrowheads="1"/>
          </p:cNvSpPr>
          <p:nvPr/>
        </p:nvSpPr>
        <p:spPr bwMode="auto">
          <a:xfrm>
            <a:off x="6660232" y="1923678"/>
            <a:ext cx="553998" cy="190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美丽整洁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右大括号 36"/>
          <p:cNvSpPr/>
          <p:nvPr/>
        </p:nvSpPr>
        <p:spPr>
          <a:xfrm>
            <a:off x="6156176" y="1256407"/>
            <a:ext cx="264890" cy="2971527"/>
          </a:xfrm>
          <a:prstGeom prst="rightBrace">
            <a:avLst>
              <a:gd name="adj1" fmla="val 58333"/>
              <a:gd name="adj2" fmla="val 50000"/>
            </a:avLst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 sz="24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  <p:bldP spid="20" grpId="0"/>
      <p:bldP spid="21" grpId="0"/>
      <p:bldP spid="22" grpId="0"/>
      <p:bldP spid="23" grpId="0" animBg="1"/>
      <p:bldP spid="32" grpId="0"/>
      <p:bldP spid="33" grpId="0"/>
      <p:bldP spid="36" grpId="0"/>
      <p:bldP spid="3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99592" y="1563638"/>
            <a:ext cx="7262635" cy="16204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    这篇课文条理清楚，先写</a:t>
            </a:r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海滨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，再写</a:t>
            </a:r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小城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。通过对海滨小城的描写，突出了海滨小城的</a:t>
            </a:r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美丽、整洁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表达了作者</a:t>
            </a:r>
            <a:r>
              <a:rPr lang="zh-CN" altLang="en-US" sz="27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对家乡的喜爱与赞美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594804"/>
            <a:ext cx="72008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1585154"/>
            <a:ext cx="792088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2099968"/>
            <a:ext cx="72008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04024"/>
            <a:ext cx="136815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629702"/>
            <a:ext cx="3096344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159744" y="987574"/>
            <a:ext cx="3708400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中国最美海滨城市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803275" y="1823306"/>
            <a:ext cx="7843838" cy="2692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lnSpc>
                <a:spcPct val="12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三亚：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三亚市位于海南省南部。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+mn-ea"/>
            </a:endParaRPr>
          </a:p>
          <a:p>
            <a:pPr eaLnBrk="0" hangingPunct="0">
              <a:lnSpc>
                <a:spcPct val="12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厦门：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位于我国东南深海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+mn-ea"/>
              </a:rPr>
              <a:t>——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福建省东南部。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+mn-ea"/>
            </a:endParaRPr>
          </a:p>
          <a:p>
            <a:pPr eaLnBrk="0" hangingPunct="0">
              <a:lnSpc>
                <a:spcPct val="12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秦皇岛：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秦皇岛位于最具发展潜力的环渤海经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+mn-ea"/>
            </a:endParaRPr>
          </a:p>
          <a:p>
            <a:pPr eaLnBrk="0" hangingPunct="0">
              <a:lnSpc>
                <a:spcPct val="12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+mn-ea"/>
              </a:rPr>
              <a:t>      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济圈中心带。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+mn-ea"/>
            </a:endParaRPr>
          </a:p>
          <a:p>
            <a:pPr eaLnBrk="0" hangingPunct="0">
              <a:lnSpc>
                <a:spcPct val="12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珠海：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珠江三角洲南端的一个重要城市。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+mn-ea"/>
            </a:endParaRPr>
          </a:p>
          <a:p>
            <a:pPr eaLnBrk="0" hangingPunct="0">
              <a:lnSpc>
                <a:spcPct val="12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日照：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山东省境内。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57627" y="41841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海滨风光</a:t>
            </a:r>
            <a:endParaRPr lang="zh-CN" altLang="en-US" sz="3200" dirty="0"/>
          </a:p>
        </p:txBody>
      </p:sp>
      <p:pic>
        <p:nvPicPr>
          <p:cNvPr id="9" name="Picture 6" descr="http://p1.so.qhmsg.com/t01eefa4bd4ccb13b86.jpg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7" y="1131589"/>
            <a:ext cx="2520000" cy="1800000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7" y="3003998"/>
            <a:ext cx="252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131790"/>
            <a:ext cx="252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3003998"/>
            <a:ext cx="252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424" y="1131790"/>
            <a:ext cx="252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424" y="3003998"/>
            <a:ext cx="252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8" y="1062638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一、根据课文内容填空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。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19323" y="1645642"/>
            <a:ext cx="7985125" cy="265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>
              <a:lnSpc>
                <a:spcPct val="13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第四自然段采用（             ）的方法，先总写小城的庭院（      ），再通过描写桉树的（    ）和凤凰树的（    ），表现了小城庭院的（   ）。       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4818261" y="1664692"/>
            <a:ext cx="3001962" cy="684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先总述后分述</a:t>
            </a:r>
            <a:endParaRPr lang="zh-CN" altLang="zh-CN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5764411" y="2290167"/>
            <a:ext cx="1187450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树多</a:t>
            </a:r>
            <a:endParaRPr lang="zh-CN" altLang="zh-CN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3519686" y="2950567"/>
            <a:ext cx="1295400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叶香</a:t>
            </a:r>
            <a:endParaRPr lang="zh-CN" altLang="zh-CN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7158236" y="2939455"/>
            <a:ext cx="1371600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花美</a:t>
            </a:r>
            <a:endParaRPr lang="zh-CN" altLang="zh-CN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4364236" y="3603030"/>
            <a:ext cx="914400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美</a:t>
            </a:r>
            <a:endParaRPr lang="zh-CN" altLang="zh-CN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  <p:bldP spid="16" grpId="0"/>
      <p:bldP spid="1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56127" y="1611982"/>
            <a:ext cx="7877065" cy="9310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例：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一棵棵榕树就像一顶顶撑开的绿绒大伞，树叶密不透风，可以遮太阳，挡风雨。</a:t>
            </a:r>
            <a:endParaRPr lang="zh-CN" altLang="en-US" sz="2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3297" y="2948930"/>
            <a:ext cx="7662723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一只只小鸟就像一个个技艺高超的音乐家，它们叫声响亮，节奏感强。</a:t>
            </a:r>
            <a:endParaRPr lang="zh-CN" altLang="en-US" sz="28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555526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二、请仿照例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句写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一段话。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51520" y="483518"/>
            <a:ext cx="8208912" cy="1054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三、</a:t>
            </a: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如果请你来当小导游，你想怎样向游客介绍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？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1272158" y="1589333"/>
            <a:ext cx="2507932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海中的物产</a:t>
            </a:r>
            <a:endParaRPr lang="zh-CN" altLang="en-US" sz="2400" dirty="0">
              <a:solidFill>
                <a:srgbClr val="875000"/>
              </a:solidFill>
            </a:endParaRPr>
          </a:p>
        </p:txBody>
      </p:sp>
      <p:sp>
        <p:nvSpPr>
          <p:cNvPr id="16" name="文本框 4"/>
          <p:cNvSpPr txBox="1"/>
          <p:nvPr/>
        </p:nvSpPr>
        <p:spPr>
          <a:xfrm>
            <a:off x="3490510" y="2659917"/>
            <a:ext cx="4074450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柔软的沙滩和快乐的人</a:t>
            </a:r>
            <a:endParaRPr lang="zh-CN" altLang="en-US" sz="2400" dirty="0">
              <a:solidFill>
                <a:srgbClr val="875000"/>
              </a:solidFill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1272158" y="2659917"/>
            <a:ext cx="1524516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浪花</a:t>
            </a:r>
            <a:endParaRPr lang="en-US" altLang="zh-CN" sz="2400" dirty="0">
              <a:solidFill>
                <a:srgbClr val="875000"/>
              </a:solidFill>
            </a:endParaRPr>
          </a:p>
        </p:txBody>
      </p:sp>
      <p:sp>
        <p:nvSpPr>
          <p:cNvPr id="18" name="文本框 6"/>
          <p:cNvSpPr txBox="1"/>
          <p:nvPr/>
        </p:nvSpPr>
        <p:spPr>
          <a:xfrm>
            <a:off x="4500170" y="1589333"/>
            <a:ext cx="1624630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蔚蓝的海</a:t>
            </a:r>
            <a:endParaRPr lang="zh-CN" altLang="en-US" sz="2400" dirty="0">
              <a:solidFill>
                <a:srgbClr val="875000"/>
              </a:solidFill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3924324" y="1676149"/>
            <a:ext cx="288032" cy="28803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下箭头 19"/>
          <p:cNvSpPr/>
          <p:nvPr/>
        </p:nvSpPr>
        <p:spPr>
          <a:xfrm>
            <a:off x="1979890" y="2235663"/>
            <a:ext cx="288032" cy="346321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2963572" y="2775332"/>
            <a:ext cx="360040" cy="230833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245519" y="3579872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Songti SC" panose="02010600040101010101" pitchFamily="2" charset="-122"/>
                <a:ea typeface="Songti SC" panose="02010600040101010101" pitchFamily="2" charset="-122"/>
              </a:rPr>
              <a:t>还可以介绍哪些？</a:t>
            </a:r>
            <a:endParaRPr lang="zh-CN" altLang="en-US" sz="24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91826" y="3554169"/>
            <a:ext cx="44085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海滨小城的动物、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美食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下箭头 23"/>
          <p:cNvSpPr/>
          <p:nvPr/>
        </p:nvSpPr>
        <p:spPr>
          <a:xfrm>
            <a:off x="5135135" y="2235663"/>
            <a:ext cx="288032" cy="346321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420944" y="1694778"/>
            <a:ext cx="1440160" cy="18850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 Box 5"/>
          <p:cNvSpPr txBox="1">
            <a:spLocks noChangeArrowheads="1"/>
          </p:cNvSpPr>
          <p:nvPr/>
        </p:nvSpPr>
        <p:spPr bwMode="auto">
          <a:xfrm>
            <a:off x="1291270" y="2404710"/>
            <a:ext cx="1264505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咯</a:t>
            </a:r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吱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8" name="TextBox 11"/>
          <p:cNvSpPr txBox="1"/>
          <p:nvPr/>
        </p:nvSpPr>
        <p:spPr>
          <a:xfrm>
            <a:off x="5484554" y="2405885"/>
            <a:ext cx="1429440" cy="74635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dirty="0" smtClean="0">
                <a:latin typeface="楷体" pitchFamily="49" charset="-122"/>
                <a:ea typeface="楷体" pitchFamily="49" charset="-122"/>
              </a:rPr>
              <a:t>螃</a:t>
            </a:r>
            <a:r>
              <a:rPr kumimoji="1"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蟹</a:t>
            </a:r>
            <a:r>
              <a:rPr kumimoji="1" lang="zh-CN" altLang="en-US" sz="44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kumimoji="1" lang="zh-CN" altLang="en-US" sz="44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9" name="Text Box 5"/>
          <p:cNvSpPr txBox="1">
            <a:spLocks noChangeArrowheads="1"/>
          </p:cNvSpPr>
          <p:nvPr/>
        </p:nvSpPr>
        <p:spPr bwMode="auto">
          <a:xfrm>
            <a:off x="3662648" y="2405885"/>
            <a:ext cx="1539397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寂寞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793724" y="1942108"/>
            <a:ext cx="120952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zhī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419872" y="1923678"/>
            <a:ext cx="208918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200" dirty="0">
                <a:latin typeface="宋体" pitchFamily="2" charset="-122"/>
                <a:ea typeface="宋体" pitchFamily="2" charset="-122"/>
              </a:rPr>
              <a:t> </a:t>
            </a:r>
            <a:r>
              <a:rPr lang="en-US" sz="3200" dirty="0" err="1" smtClean="0">
                <a:latin typeface="黑体" pitchFamily="49" charset="-122"/>
                <a:ea typeface="黑体" pitchFamily="49" charset="-122"/>
              </a:rPr>
              <a:t>jì</a:t>
            </a:r>
            <a:r>
              <a:rPr lang="en-US" sz="32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sz="3200" dirty="0" err="1" smtClean="0">
                <a:latin typeface="黑体" pitchFamily="49" charset="-122"/>
                <a:ea typeface="黑体" pitchFamily="49" charset="-122"/>
              </a:rPr>
              <a:t>mò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7328327" y="1923678"/>
            <a:ext cx="1044591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200" dirty="0" smtClean="0">
                <a:latin typeface="黑体" pitchFamily="49" charset="-122"/>
                <a:ea typeface="黑体" pitchFamily="49" charset="-122"/>
              </a:rPr>
              <a:t>zhào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6038912" y="1923678"/>
            <a:ext cx="87965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200" dirty="0" smtClean="0">
                <a:latin typeface="黑体" pitchFamily="49" charset="-122"/>
                <a:ea typeface="黑体" pitchFamily="49" charset="-122"/>
              </a:rPr>
              <a:t>xiè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7" name="Text Box 5"/>
          <p:cNvSpPr txBox="1">
            <a:spLocks noChangeArrowheads="1"/>
          </p:cNvSpPr>
          <p:nvPr/>
        </p:nvSpPr>
        <p:spPr bwMode="auto">
          <a:xfrm>
            <a:off x="6877777" y="2405885"/>
            <a:ext cx="1257899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笼</a:t>
            </a:r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罩</a:t>
            </a:r>
            <a:endParaRPr lang="zh-CN" altLang="en-US" sz="44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403648" y="2499742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580112" y="2499742"/>
            <a:ext cx="517159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020272" y="2499742"/>
            <a:ext cx="517159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27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467544" y="127560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86535" y="134765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7913" y="134765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9" grpId="0" animBg="1"/>
      <p:bldP spid="90" grpId="0" animBg="1"/>
      <p:bldP spid="9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9592" y="2067694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臂</a:t>
              </a:r>
              <a:endParaRPr lang="zh-CN" altLang="en-US" sz="41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835696" y="3003798"/>
            <a:ext cx="1779974" cy="561692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一臂之力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7744" y="2499742"/>
            <a:ext cx="49757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bì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3688" y="1736718"/>
            <a:ext cx="7331667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他们的脸上和胳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臂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上也镀了一层金黄色。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62" y="526257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多音字</a:t>
            </a:r>
            <a:endParaRPr lang="zh-CN" altLang="en-US" sz="25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50379" y="1275606"/>
            <a:ext cx="105772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 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bei</a:t>
            </a:r>
            <a:endParaRPr lang="en-US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文本框 64"/>
          <p:cNvSpPr txBox="1"/>
          <p:nvPr/>
        </p:nvSpPr>
        <p:spPr>
          <a:xfrm>
            <a:off x="3707904" y="2001222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捎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4" name="文本框 64"/>
          <p:cNvSpPr txBox="1"/>
          <p:nvPr/>
        </p:nvSpPr>
        <p:spPr>
          <a:xfrm>
            <a:off x="5220072" y="1995686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蟹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588224" y="200122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凳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3" name="文本框 64"/>
          <p:cNvSpPr txBox="1"/>
          <p:nvPr/>
        </p:nvSpPr>
        <p:spPr>
          <a:xfrm>
            <a:off x="2267744" y="1996430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申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25" name="组合 7"/>
          <p:cNvGrpSpPr/>
          <p:nvPr/>
        </p:nvGrpSpPr>
        <p:grpSpPr>
          <a:xfrm>
            <a:off x="2195736" y="1995686"/>
            <a:ext cx="1029163" cy="1085656"/>
            <a:chOff x="2437" y="2032"/>
            <a:chExt cx="1244" cy="1264"/>
          </a:xfrm>
        </p:grpSpPr>
        <p:sp>
          <p:nvSpPr>
            <p:cNvPr id="12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2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45" name="组合 7"/>
          <p:cNvGrpSpPr/>
          <p:nvPr/>
        </p:nvGrpSpPr>
        <p:grpSpPr>
          <a:xfrm>
            <a:off x="6588224" y="1995686"/>
            <a:ext cx="1029163" cy="1085656"/>
            <a:chOff x="2437" y="2032"/>
            <a:chExt cx="1244" cy="1264"/>
          </a:xfrm>
        </p:grpSpPr>
        <p:sp>
          <p:nvSpPr>
            <p:cNvPr id="1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49" name="组合 7"/>
          <p:cNvGrpSpPr/>
          <p:nvPr/>
        </p:nvGrpSpPr>
        <p:grpSpPr>
          <a:xfrm>
            <a:off x="5148064" y="1990150"/>
            <a:ext cx="1029163" cy="1085656"/>
            <a:chOff x="2437" y="2032"/>
            <a:chExt cx="1244" cy="1264"/>
          </a:xfrm>
        </p:grpSpPr>
        <p:sp>
          <p:nvSpPr>
            <p:cNvPr id="15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5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53" name="组合 7"/>
          <p:cNvGrpSpPr/>
          <p:nvPr/>
        </p:nvGrpSpPr>
        <p:grpSpPr>
          <a:xfrm>
            <a:off x="3707904" y="1995686"/>
            <a:ext cx="1029163" cy="1085656"/>
            <a:chOff x="2437" y="2032"/>
            <a:chExt cx="1244" cy="1264"/>
          </a:xfrm>
        </p:grpSpPr>
        <p:sp>
          <p:nvSpPr>
            <p:cNvPr id="15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5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6" name="TextBox 11"/>
          <p:cNvSpPr txBox="1">
            <a:spLocks noChangeArrowheads="1"/>
          </p:cNvSpPr>
          <p:nvPr/>
        </p:nvSpPr>
        <p:spPr bwMode="auto">
          <a:xfrm>
            <a:off x="539552" y="987574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750288" y="1020134"/>
            <a:ext cx="335134" cy="472337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1576543" y="1055589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559921" y="1081023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1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生字归类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008" y="1359213"/>
            <a:ext cx="2742463" cy="2292657"/>
          </a:xfrm>
          <a:prstGeom prst="rect">
            <a:avLst/>
          </a:prstGeom>
        </p:spPr>
      </p:pic>
      <p:cxnSp>
        <p:nvCxnSpPr>
          <p:cNvPr id="59" name="直线连接符 75"/>
          <p:cNvCxnSpPr/>
          <p:nvPr/>
        </p:nvCxnSpPr>
        <p:spPr>
          <a:xfrm>
            <a:off x="6444208" y="2355726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图片 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430" y="1643056"/>
            <a:ext cx="2206044" cy="1773932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59213"/>
            <a:ext cx="2761576" cy="2220649"/>
          </a:xfrm>
          <a:prstGeom prst="rect">
            <a:avLst/>
          </a:prstGeom>
        </p:spPr>
      </p:pic>
      <p:sp>
        <p:nvSpPr>
          <p:cNvPr id="62" name="文本框 64"/>
          <p:cNvSpPr txBox="1"/>
          <p:nvPr/>
        </p:nvSpPr>
        <p:spPr>
          <a:xfrm>
            <a:off x="755576" y="1923678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4" name="文本框 64"/>
          <p:cNvSpPr txBox="1"/>
          <p:nvPr/>
        </p:nvSpPr>
        <p:spPr>
          <a:xfrm>
            <a:off x="1259632" y="2571750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捎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8" name="文本框 64"/>
          <p:cNvSpPr txBox="1"/>
          <p:nvPr/>
        </p:nvSpPr>
        <p:spPr>
          <a:xfrm>
            <a:off x="3703633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独体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9" name="文本框 64"/>
          <p:cNvSpPr txBox="1"/>
          <p:nvPr/>
        </p:nvSpPr>
        <p:spPr>
          <a:xfrm>
            <a:off x="4283968" y="2499742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申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0" name="文本框 64"/>
          <p:cNvSpPr txBox="1"/>
          <p:nvPr/>
        </p:nvSpPr>
        <p:spPr>
          <a:xfrm>
            <a:off x="6588224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" name="文本框 64"/>
          <p:cNvSpPr txBox="1"/>
          <p:nvPr/>
        </p:nvSpPr>
        <p:spPr>
          <a:xfrm>
            <a:off x="7740352" y="2571750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err="1">
                <a:latin typeface="楷体" pitchFamily="49" charset="-122"/>
                <a:ea typeface="楷体" pitchFamily="49" charset="-122"/>
              </a:rPr>
              <a:t>凳</a:t>
            </a:r>
            <a:endParaRPr lang="zh-CN" altLang="en-US" sz="3600" b="1" dirty="0" err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3" name="文本框 64"/>
          <p:cNvSpPr txBox="1"/>
          <p:nvPr/>
        </p:nvSpPr>
        <p:spPr>
          <a:xfrm>
            <a:off x="6588224" y="2571750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蟹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75" name="直线连接符 5"/>
          <p:cNvCxnSpPr/>
          <p:nvPr/>
        </p:nvCxnSpPr>
        <p:spPr>
          <a:xfrm>
            <a:off x="539552" y="2355726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线连接符 73"/>
          <p:cNvCxnSpPr/>
          <p:nvPr/>
        </p:nvCxnSpPr>
        <p:spPr>
          <a:xfrm flipV="1">
            <a:off x="3625621" y="228371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9" grpId="0"/>
      <p:bldP spid="71" grpId="0"/>
      <p:bldP spid="73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3384</Words>
  <Application>WPS 演示</Application>
  <PresentationFormat>全屏显示(16:9)</PresentationFormat>
  <Paragraphs>635</Paragraphs>
  <Slides>52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1" baseType="lpstr">
      <vt:lpstr>Arial </vt:lpstr>
      <vt:lpstr>宋体 </vt:lpstr>
      <vt:lpstr>黑体</vt:lpstr>
      <vt:lpstr>楷体</vt:lpstr>
      <vt:lpstr>幼圆</vt:lpstr>
      <vt:lpstr>华文楷体</vt:lpstr>
      <vt:lpstr>Times New Roman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99</cp:revision>
  <dcterms:created xsi:type="dcterms:W3CDTF">2017-03-17T02:28:00Z</dcterms:created>
  <dcterms:modified xsi:type="dcterms:W3CDTF">2019-01-08T05:12:08Z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