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82" r:id="rId1"/>
    <p:sldMasterId id="2147483696" r:id="rId2"/>
  </p:sldMasterIdLst>
  <p:notesMasterIdLst>
    <p:notesMasterId r:id="rId36"/>
  </p:notesMasterIdLst>
  <p:handoutMasterIdLst>
    <p:handoutMasterId r:id="rId37"/>
  </p:handoutMasterIdLst>
  <p:sldIdLst>
    <p:sldId id="319" r:id="rId3"/>
    <p:sldId id="329" r:id="rId4"/>
    <p:sldId id="361" r:id="rId5"/>
    <p:sldId id="362" r:id="rId6"/>
    <p:sldId id="363" r:id="rId7"/>
    <p:sldId id="340" r:id="rId8"/>
    <p:sldId id="341" r:id="rId9"/>
    <p:sldId id="378" r:id="rId10"/>
    <p:sldId id="344" r:id="rId11"/>
    <p:sldId id="382" r:id="rId12"/>
    <p:sldId id="445" r:id="rId13"/>
    <p:sldId id="446" r:id="rId14"/>
    <p:sldId id="449" r:id="rId15"/>
    <p:sldId id="345" r:id="rId16"/>
    <p:sldId id="447" r:id="rId17"/>
    <p:sldId id="448" r:id="rId18"/>
    <p:sldId id="331" r:id="rId19"/>
    <p:sldId id="364" r:id="rId20"/>
    <p:sldId id="416" r:id="rId21"/>
    <p:sldId id="420" r:id="rId22"/>
    <p:sldId id="453" r:id="rId23"/>
    <p:sldId id="450" r:id="rId24"/>
    <p:sldId id="366" r:id="rId25"/>
    <p:sldId id="394" r:id="rId26"/>
    <p:sldId id="395" r:id="rId27"/>
    <p:sldId id="396" r:id="rId28"/>
    <p:sldId id="397" r:id="rId29"/>
    <p:sldId id="403" r:id="rId30"/>
    <p:sldId id="404" r:id="rId31"/>
    <p:sldId id="405" r:id="rId32"/>
    <p:sldId id="406" r:id="rId33"/>
    <p:sldId id="452" r:id="rId34"/>
    <p:sldId id="367" r:id="rId35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1356" autoAdjust="0"/>
  </p:normalViewPr>
  <p:slideViewPr>
    <p:cSldViewPr snapToGrid="0">
      <p:cViewPr varScale="1">
        <p:scale>
          <a:sx n="81" d="100"/>
          <a:sy n="81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CDBC6-D20F-46EF-B105-89767199752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48C9E-28F8-4FA5-97D5-8477421205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29995" y="292735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第二单元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87220" y="230124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7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溜索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26210" y="304800"/>
            <a:ext cx="669163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怒江自西北天际亮亮而来，深远似涓涓细流，隐隐喧声腾上来，着一派森气。俯望那江，蓦地心中一颤，惨叫一声……</a:t>
            </a:r>
          </a:p>
          <a:p>
            <a:pPr fontAlgn="auto">
              <a:lnSpc>
                <a:spcPct val="13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首领稳稳坐在马上，笑一笑。那马平时并不觉得雄壮，此时却静立如伟人，晃一晃头，鬃飘起来……</a:t>
            </a:r>
          </a:p>
          <a:p>
            <a:pPr fontAlgn="auto">
              <a:lnSpc>
                <a:spcPct val="13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牛铃如击在心上，一步一响，驮帮向横在峡上的一根索子颤颤移去。</a:t>
            </a:r>
          </a:p>
          <a:p>
            <a:pPr fontAlgn="auto">
              <a:lnSpc>
                <a:spcPct val="13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那索似有千钧之力，扯住两岸石壁，谁也动弹不得，仿佛再有锱铢之力加在上面，不是山倾，就是索绷。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66800" y="303530"/>
            <a:ext cx="7615555" cy="625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领缓缓移下马，拐着腿走到索前，举手敲一敲那索，索一动不动。首领瞟一眼汉子们……瘦小汉子迈着一双细腿，走到索前，从索头扯出一个竹子折的角框，只一跃，腿已入套。脚一用力，飞身离岸，嗖的一下小过去，却发现他腰上还牵一根绳，一端在索头，另一端如带一缕黑烟，弯弯划过峡谷。</a:t>
            </a:r>
          </a:p>
          <a:p>
            <a:pPr fontAlgn="auto">
              <a:lnSpc>
                <a:spcPct val="11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那只大鹰在瘦小汉子身下十余丈处移来移去，翅膀尖上几根羽毛被风吹得抖。</a:t>
            </a:r>
          </a:p>
          <a:p>
            <a:pPr fontAlgn="auto">
              <a:lnSpc>
                <a:spcPct val="11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再看时，瘦小汉子已到索子向上弯的地方，悄没声地反着倒手拔索，横在索下的绳也一抖一抖地长出去。</a:t>
            </a:r>
          </a:p>
          <a:p>
            <a:pPr fontAlgn="auto">
              <a:lnSpc>
                <a:spcPct val="11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10615" y="825500"/>
            <a:ext cx="7615555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猛听得空中一声呼哨，尖得直入脑髓，腰背颤一下。回身却见首领早已飞到索头，抽身跃下，拐着腿弹一弹，走到汉子们跟前……</a:t>
            </a:r>
          </a:p>
          <a:p>
            <a:pPr fontAlgn="auto">
              <a:lnSpc>
                <a:spcPct val="11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牛们终于又上了驮，铃铛朗朗响着，急急地要离开这里。上得马上，才觉出一身黏汗，风吹得身子抖起来。手掌向上托着，寻思几时才能有水洗一洗血肉。顺风扩一扩腮，出一口长气，又觉出闷雷原来一直响着。俯在马上再看怒江，干干地咽一咽，寻不着那鹰。</a:t>
            </a:r>
          </a:p>
          <a:p>
            <a:pPr algn="r" fontAlgn="auto">
              <a:lnSpc>
                <a:spcPct val="11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(选自《阿城精选集》，有删改)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81835" y="1299210"/>
            <a:ext cx="644969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1.文中画线部分描写了峡谷险峻气势，请分析其表现特色。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34235" y="2690495"/>
            <a:ext cx="57988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以壁顶为观察点，变换视角，从视觉、听觉、内心感受多方面描写，使人如临其境。(意对即可)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21180" y="1343025"/>
            <a:ext cx="67646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2.本文用不少笔墨写牛，这对环境描写和人物刻画各有什么作用？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81835" y="2737485"/>
            <a:ext cx="57988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牛不肯挪动半步的恐惧和溜索时流泪发抖：①侧面表现怒江峡谷的高峻险恶；②与“我”“战战兢兢”互相映衬；又与首领及汉子的勇敢无畏形成反衬。(意对即可)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77365" y="1146810"/>
            <a:ext cx="67646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3.文中写首领比较分散，请统观全文，简要分析首领这一形象。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03425" y="2443480"/>
            <a:ext cx="57988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①“懒懒”地说话、“稳稳”地坐在马上：表现他在怒江天险前的从容不迫，胸有成竹；②敲一敲溜索，“吼”“我”过江：表现他认真负责，关爱部下；③瞟一眼，问一声：表现他受人尊敬，与手下配合默契；④一声呼哨、最后一个过溜索：表现他的英雄气概，粗犷豪迈。(意对即可)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99590" y="1081405"/>
            <a:ext cx="637349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4.本文写了马帮飞渡峡谷的故事，请探究其中的深刻意蕴和作者的情感取向。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14220" y="2378075"/>
            <a:ext cx="57988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深刻意蕴：①飞渡峡谷的情景：表现人在自然面前接受挑战，战胜艰险的勇气；②马帮的人际关系：体现团结协作，相互信任，关心爱护。情感取向：①骏马、雄鹰、高山峡谷的描写，表达对雄奇险峻崇高的赞美；②首领、精瘦汉子的描写，表达对乐观向上人生态度的赞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9165" y="22606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0755" y="1132205"/>
            <a:ext cx="7223125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推荐阅读：《棋王》——阿城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《棋王》是阿城的处女作，1984年发表于《上海文学》。小说发表后，王蒙撰文高度赞赏了这篇小说，指出这是在那个特殊的时代“对人的智慧、注意力、精力和潜力的一种礼赞”。小说被视作是新时期“寻根文学”的发轫之作。故事讲述了在文革时代，知青“棋呆子”王一生四处寻找对手下棋、拼棋的故事。小说语言抛弃了20世纪80年代惯有的语言逻辑转而回归宋明小说的语境之中，朴实而飘逸俊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6775" y="298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7620" y="1495425"/>
            <a:ext cx="6992620" cy="4050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200"/>
              <a:t>1.(2018重庆A) 下列句中加点词语使用有误的一项是（     ）</a:t>
            </a:r>
          </a:p>
          <a:p>
            <a:pPr fontAlgn="auto">
              <a:lnSpc>
                <a:spcPct val="130000"/>
              </a:lnSpc>
            </a:pPr>
            <a:r>
              <a:rPr sz="2200"/>
              <a:t>A中国这台被称作“天眼”的超大望远镜走在了科技的前沿，令世界瞩目。</a:t>
            </a:r>
          </a:p>
          <a:p>
            <a:pPr fontAlgn="auto">
              <a:lnSpc>
                <a:spcPct val="130000"/>
              </a:lnSpc>
            </a:pPr>
            <a:r>
              <a:rPr sz="2200"/>
              <a:t>B．随着我市全民阅读活动的持续推进，书店受到越来越多市民的青睐。</a:t>
            </a:r>
          </a:p>
          <a:p>
            <a:pPr fontAlgn="auto">
              <a:lnSpc>
                <a:spcPct val="130000"/>
              </a:lnSpc>
            </a:pPr>
            <a:r>
              <a:rPr sz="2200"/>
              <a:t>C.从小性格孤僻的她，自从参加学校的社团活动以后，渐渐变得豁然开朗了。</a:t>
            </a:r>
          </a:p>
          <a:p>
            <a:pPr fontAlgn="auto">
              <a:lnSpc>
                <a:spcPct val="130000"/>
              </a:lnSpc>
            </a:pPr>
            <a:r>
              <a:rPr sz="2200"/>
              <a:t>D．重庆两江新区城市建设发展迅速，短短几年时间，一座座高楼鳞次栉比。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3790" y="85026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28280" y="1495425"/>
            <a:ext cx="8401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81300" y="2683510"/>
            <a:ext cx="1003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</a:t>
            </a:r>
            <a:r>
              <a:rPr lang="zh-CN" altLang="en-US">
                <a:sym typeface="+mn-ea"/>
              </a:rPr>
              <a:t>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81300" y="3540125"/>
            <a:ext cx="1003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</a:t>
            </a:r>
            <a:r>
              <a:rPr lang="zh-CN" altLang="en-US">
                <a:sym typeface="+mn-ea"/>
              </a:rPr>
              <a:t>•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54275" y="4417695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</a:t>
            </a:r>
            <a:r>
              <a:rPr lang="zh-CN" altLang="en-US">
                <a:sym typeface="+mn-ea"/>
              </a:rPr>
              <a:t>•   •   •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82875" y="5263515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   </a:t>
            </a:r>
            <a:r>
              <a:rPr lang="zh-CN" altLang="en-US">
                <a:sym typeface="+mn-ea"/>
              </a:rPr>
              <a:t>•   •   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13" grpId="0"/>
      <p:bldP spid="4" grpId="0"/>
      <p:bldP spid="5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7765" y="987425"/>
            <a:ext cx="7423785" cy="425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600"/>
              <a:t>2.(2018河池) 阅读下面材料，按要求完成问题。</a:t>
            </a:r>
          </a:p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材料一  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月12日，由市委宣传部、市旅游发展委等部门共同主办的河池市2018年“壮族三月三·河池嘉年华”综合性民族文化展演活动在市体育广场举行。其中，铜鼓舞《瑶家有女初长成》、彩调《彩调欢歌》、原生态山歌《野欢》等节目，展示了河池浓郁古朴的民风民俗和独具特色的民族文化，赢得了观众的一致好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10604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23010" y="1830705"/>
            <a:ext cx="718439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阿城，原名钟阿城，1949年出生于北京市，祖籍重庆市江津区，中国内地作家、编剧。1984年，出版个人首部短篇小说《棋王》。作品集《阿城文集》。编剧作品有《芙蓉镇》《小城之春》《刺客聂隐娘》等。</a:t>
            </a:r>
          </a:p>
          <a:p>
            <a:pPr fontAlgn="auto">
              <a:lnSpc>
                <a:spcPct val="130000"/>
              </a:lnSpc>
            </a:pPr>
            <a:r>
              <a:rPr sz="2800"/>
              <a:t>作品简介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23010" y="112077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46810" y="871855"/>
            <a:ext cx="7390765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/>
              <a:t>材料二  </a:t>
            </a:r>
            <a:r>
              <a:rPr sz="2600">
                <a:latin typeface="楷体" panose="02010609060101010101" charset="-122"/>
                <a:ea typeface="楷体" panose="02010609060101010101" charset="-122"/>
              </a:rPr>
              <a:t>铜鼓舞是壮族、瑶族最有代表性的道具舞蹈，它融祭祀文化与农耕文化于一体，集民族性、艺术性、文化性于一身，是壮、瑶两民族舞蹈艺术中的典范。</a:t>
            </a:r>
            <a:r>
              <a:rPr sz="2600"/>
              <a:t> </a:t>
            </a:r>
          </a:p>
          <a:p>
            <a:pPr fontAlgn="auto">
              <a:lnSpc>
                <a:spcPct val="120000"/>
              </a:lnSpc>
            </a:pPr>
            <a:r>
              <a:rPr lang="zh-CN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</a:t>
            </a:r>
            <a:r>
              <a:rPr sz="2600"/>
              <a:t>请用一句话概括材料一的主要内容(不超过20个字)。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54505" y="3840480"/>
            <a:ext cx="66535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综合性民族文化展演活动在市体育广场举行。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23010" y="1623060"/>
            <a:ext cx="739076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sz="2600"/>
              <a:t>为宣传家乡的铜鼓文化，假如你是材料一中的活动组织者，请结合材料二的内容，为本次活动写一句宣传标语。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73885" y="3152775"/>
            <a:ext cx="66535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示例：壮族铜鼓舞，舞动民族风。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2390" y="1110615"/>
            <a:ext cx="7390765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sz="2600"/>
              <a:t>（</a:t>
            </a:r>
            <a:r>
              <a:rPr lang="en-US" altLang="zh-CN" sz="2600"/>
              <a:t>3</a:t>
            </a:r>
            <a:r>
              <a:rPr lang="zh-CN" altLang="en-US" sz="2600"/>
              <a:t>）</a:t>
            </a:r>
            <a:r>
              <a:rPr sz="2600"/>
              <a:t>请你仿照画线部分的句式，将后面的句子补充完整。</a:t>
            </a:r>
          </a:p>
          <a:p>
            <a:pPr fontAlgn="auto">
              <a:lnSpc>
                <a:spcPct val="120000"/>
              </a:lnSpc>
            </a:pPr>
            <a:r>
              <a:rPr sz="2600"/>
              <a:t>  “壮乡三月三”，你以独有的风情征服了我。我想，</a:t>
            </a:r>
            <a:r>
              <a:rPr sz="2600" u="sng"/>
              <a:t>如果我是作家，我一定会用华丽的词句描绘你美丽的容颜</a:t>
            </a:r>
            <a:r>
              <a:rPr sz="2600"/>
              <a:t>；</a:t>
            </a:r>
            <a:r>
              <a:rPr sz="2600" u="sng"/>
              <a:t>                                                 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</a:t>
            </a:r>
          </a:p>
          <a:p>
            <a:pPr fontAlgn="auto">
              <a:lnSpc>
                <a:spcPct val="120000"/>
              </a:lnSpc>
            </a:pPr>
            <a:r>
              <a:rPr sz="2600" u="sng">
                <a:sym typeface="+mn-ea"/>
              </a:rPr>
              <a:t>                                                                                          </a:t>
            </a:r>
            <a:r>
              <a:rPr sz="2600"/>
              <a:t>；</a:t>
            </a:r>
          </a:p>
          <a:p>
            <a:pPr fontAlgn="auto">
              <a:lnSpc>
                <a:spcPct val="120000"/>
              </a:lnSpc>
            </a:pPr>
            <a:r>
              <a:rPr sz="2600" u="sng">
                <a:sym typeface="+mn-ea"/>
              </a:rPr>
              <a:t>                                                                                        </a:t>
            </a:r>
            <a:r>
              <a:rPr sz="2600"/>
              <a:t>，</a:t>
            </a:r>
          </a:p>
          <a:p>
            <a:pPr fontAlgn="auto">
              <a:lnSpc>
                <a:spcPct val="120000"/>
              </a:lnSpc>
            </a:pPr>
            <a:r>
              <a:rPr sz="2600" u="sng">
                <a:sym typeface="+mn-ea"/>
              </a:rPr>
              <a:t>                                                                                           </a:t>
            </a:r>
            <a:r>
              <a:rPr sz="2600"/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35450" y="3045460"/>
            <a:ext cx="22771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如果我是画家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99235" y="3468370"/>
            <a:ext cx="62826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我一定会用多彩的画笔去描摹你独有的神韵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07640" y="4021455"/>
            <a:ext cx="2615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如果我是歌唱家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76730" y="4420235"/>
            <a:ext cx="57283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我一定会用美丽的歌喉歌唱你独特的气质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37615" y="704850"/>
            <a:ext cx="7380605" cy="536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600"/>
              <a:t>(重庆一中中考模拟) </a:t>
            </a:r>
          </a:p>
          <a:p>
            <a:pPr algn="ctr" fontAlgn="auto">
              <a:lnSpc>
                <a:spcPct val="120000"/>
              </a:lnSpc>
            </a:pPr>
            <a:r>
              <a:rPr sz="2600">
                <a:latin typeface="黑体" panose="02010609060101010101" charset="-122"/>
                <a:ea typeface="黑体" panose="02010609060101010101" charset="-122"/>
              </a:rPr>
              <a:t>病人</a:t>
            </a:r>
            <a:endParaRPr sz="2600"/>
          </a:p>
          <a:p>
            <a:pPr fontAlgn="auto">
              <a:lnSpc>
                <a:spcPct val="120000"/>
              </a:lnSpc>
            </a:pPr>
            <a:r>
              <a:rPr lang="en-US" sz="2600"/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①每天下午，她都准时来到医院大门口左侧的台阶上，铺下一张报纸，静静地坐在那儿看书。那是一本很厚的书。</a:t>
            </a:r>
            <a:r>
              <a:rPr sz="2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她的面前是一个花坛，红色的郁金香正在灿烂地开放。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在她若有所思的时候，能看到她的那双大眼睛，平静而清澈。虽然病号服并不合体，但并不能掩盖住她典雅的气质。</a:t>
            </a:r>
          </a:p>
          <a:p>
            <a:pPr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②她很友善，每当有人找她问事的时候，她都表现得非常耐心。我想，她可能是位教师或幼儿园阿姨。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7440" y="18097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现代文阅读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04290" y="956310"/>
            <a:ext cx="728472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③起风了她轻轻地合上那本书，又整整齐齐把那张报纸叠好，转身走进了大楼。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楼内的人渐渐多了起来，这个时候有上班的，也有下班的，正好又是探视的日子。电梯刚停下，人们争着拥了进去。电梯马上就有了反应，发出“受不了”的报警声。最后上来的人没有下去的意思，她就从中间挤了出来，等下一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3320" y="219075"/>
            <a:ext cx="7143750" cy="617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下一趟人照样很多，不过还好，电梯没有报警。人们纷纷选择自己要去的楼层数。有个农民模样的大伯触动数字7的时候，那数字就是不亮。他有些着急，还有些紧张，一遍一遍地摁，但没有人告诉他为什么。她发现后，急忙说：“大伯，这部电梯双层停。”大伯仍然没有明白过来什么是“双层停”。说话间已经到了8层。大伯不知道该怎么办，不肯下。她非常客气地对电梯内的人说：“请等我一下，我把他送到楼梯口。”她让大伯从8层走到7层。其实楼梯离电梯也就只有四五步远，她很快就回来了，电梯内的不少人只是表情严肃，并没有说什么。当然，肯定有人心里会想：这人真多事。</a:t>
            </a:r>
          </a:p>
          <a:p>
            <a:pPr fontAlgn="auto">
              <a:lnSpc>
                <a:spcPct val="11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⑥电梯慢慢上行，一位手捧花篮的小伙子自言自语：“口腔科病房是不是在12层？”她主动接过来说：“是的，往左拐。”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9205" y="762635"/>
            <a:ext cx="7285990" cy="425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电梯到了14层，一位急忙下电梯的姑娘不小心掉下了插在塑料袋里的一枝玫瑰。塑料袋里有几盒营养品，但只有这一枝玫瑰。这时电梯门将要关上，她迅速触动开门按钮并捡起那枝玫瑰，她还没有说完“请等我一下”就跨出了电梯，她一定是想把那枝玫瑰还给那位姑娘。对于姑娘要看望的人，那肯定是一枝浪漫温馨的玫瑰，一枝可以疗伤的玫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83640" y="535305"/>
            <a:ext cx="7284720" cy="529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但她没有想到，她后脚刚刚迈出电梯，电梯内一位戴眼镜的女士“啪”一下就把电梯给关上了，并及时触动了上行的按钮。“神经病！”她似乎憋了一肚子的火气没有发泄干净，继续说，“真的，这个人我知道，在这里住了一个多月了，精神病人。”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⑨“噢，我觉得她的行为不太正常。”另一个人接着说。</a:t>
            </a:r>
          </a:p>
          <a:p>
            <a:pPr fontAlgn="auto">
              <a:lnSpc>
                <a:spcPct val="13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⑩电梯内剩下的十余人恍然大悟。大家觉得甩掉她真是太正常了。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136775" y="1437005"/>
            <a:ext cx="487108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3.你认为第①段中画线句子在文中的作用是什么？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32380" y="2773045"/>
            <a:ext cx="48933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以景物描写来烘托“她”的美。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7970" y="464820"/>
            <a:ext cx="704659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4.用简洁的语言概括出文中的“她”做的四件事，并说说其共同点。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/>
              <a:t>电梯超载，她主动从中间挤出电梯等下趟。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endParaRPr sz="2800"/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</a:t>
            </a:r>
            <a:r>
              <a:rPr sz="2800"/>
              <a:t>电梯里有人不肯定去向，她主动指点。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</a:t>
            </a:r>
            <a:r>
              <a:rPr sz="2800"/>
              <a:t>                                   </a:t>
            </a:r>
          </a:p>
          <a:p>
            <a:pPr fontAlgn="auto">
              <a:lnSpc>
                <a:spcPct val="130000"/>
              </a:lnSpc>
            </a:pPr>
            <a:endParaRPr sz="2800"/>
          </a:p>
          <a:p>
            <a:pPr fontAlgn="auto">
              <a:lnSpc>
                <a:spcPct val="130000"/>
              </a:lnSpc>
            </a:pPr>
            <a:r>
              <a:rPr sz="2800"/>
              <a:t>共同点：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13000" y="2752725"/>
            <a:ext cx="642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农民大伯不懂“双层停”，她走出电梯送大伯。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13000" y="3870325"/>
            <a:ext cx="64268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急忙下电梯的姑娘的玫瑰花掉了，她迅速捡起追出去。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31160" y="4975225"/>
            <a:ext cx="64268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为他人着想，不计个人得失。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3025" y="1492250"/>
            <a:ext cx="676021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600"/>
              <a:t>	</a:t>
            </a:r>
            <a:r>
              <a:rPr sz="2600"/>
              <a:t>本文选自《遍地风流》。该书出于敬畏历史之心，本乎赏鉴文学之意，我们不以为废文，不因人兴文，纯以文学的标准，撷取20世纪短篇小说百篇精品，以颗颗璀璨的小珠，串成百年文学纪念的项链。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0445" y="43307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作品简介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2255" y="889635"/>
            <a:ext cx="663384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5.小说结尾写道：“电梯内剩下的十余人恍然大悟”，是大家真的“恍然大悟”吗？作者这样写的用意是什么？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77365" y="2736215"/>
            <a:ext cx="61436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大家似乎“恍然大悟”了，原来她和我们想的不一样，做的不一样是因为“她”精神有病。作者运用反讽(讽刺)手法，含蓄地揭露出现实生活中一些人的思维状态。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80490" y="546100"/>
            <a:ext cx="700849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6.对本文主旨理解最为准确的一项是（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A.批判社会上一些人的自私固执，呼唤无私豁达的健康感情。</a:t>
            </a:r>
          </a:p>
          <a:p>
            <a:pPr fontAlgn="auto">
              <a:lnSpc>
                <a:spcPct val="130000"/>
              </a:lnSpc>
            </a:pPr>
            <a:r>
              <a:rPr sz="2800"/>
              <a:t>B.批判社会上一些人的冷漠自私，呼唤真诚大方的健康感情。</a:t>
            </a:r>
          </a:p>
          <a:p>
            <a:pPr fontAlgn="auto">
              <a:lnSpc>
                <a:spcPct val="130000"/>
              </a:lnSpc>
            </a:pPr>
            <a:r>
              <a:rPr sz="2800"/>
              <a:t>C.批判社会上一些人的自私冷漠，呼唤慷慨豪爽的健康感情。</a:t>
            </a:r>
          </a:p>
          <a:p>
            <a:pPr fontAlgn="auto">
              <a:lnSpc>
                <a:spcPct val="130000"/>
              </a:lnSpc>
            </a:pPr>
            <a:r>
              <a:rPr sz="2800"/>
              <a:t>D.批判社会上一些人的狭隘自私，呼唤乐于助人的健康感情。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97445" y="611505"/>
            <a:ext cx="10223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86230" y="725805"/>
            <a:ext cx="663384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7.如果这篇作品的叙述视角改为第一人称，以医院里一个病人为叙述者，会有怎样的表达效果？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31340" y="2496185"/>
            <a:ext cx="61436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改用第一人称，叙述者“我”在参与事件过程中，向读者描述的“她”和有着自私冷漠心理的人，给人以更为真实之感，同时，“我”的感情倾向也直接表明作者的感情倾向。但改用第一人称，笔触所至只能限制在“我”所经历或耳闻目见的范围之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9510" y="76835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15440" y="2142490"/>
            <a:ext cx="615251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同学们，学习这篇课文的细节描写，刻画一个事物，可以是人也可以是动物，做到具体、形象。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6700" y="1751330"/>
            <a:ext cx="602297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这篇小说写了一群过河的马帮汉子，一次溜索的经历。小说处处通过“我”的观察和感受来写，但从头到尾没有出现“我”字，好像每位读者都是这个“我”，给人以身临其境之感。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99845" y="87820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35623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99565" y="1370965"/>
            <a:ext cx="624967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愈是简单的事，也许真的愈不容易做。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（钟阿城《树王棋王孩子王》）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405" y="3287395"/>
            <a:ext cx="5106035" cy="132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37030" y="1114425"/>
            <a:ext cx="710946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2.给下列加点字注音或根据拼音写出汉字。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俯身（               ）盘桓</a:t>
            </a:r>
            <a:r>
              <a:rPr lang="zh-CN" altLang="en-US" sz="2800">
                <a:sym typeface="+mn-ea"/>
              </a:rPr>
              <a:t>（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探视</a:t>
            </a:r>
            <a:r>
              <a:rPr lang="zh-CN" altLang="en-US" sz="2800">
                <a:sym typeface="+mn-ea"/>
              </a:rPr>
              <a:t>（               ）</a:t>
            </a:r>
            <a:r>
              <a:rPr lang="zh-CN" altLang="en-US" sz="2800"/>
              <a:t>涓涓</a:t>
            </a:r>
            <a:r>
              <a:rPr lang="zh-CN" altLang="en-US" sz="2800">
                <a:sym typeface="+mn-ea"/>
              </a:rPr>
              <a:t>（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顷刻</a:t>
            </a:r>
            <a:r>
              <a:rPr lang="zh-CN" altLang="en-US" sz="2800">
                <a:sym typeface="+mn-ea"/>
              </a:rPr>
              <a:t>（               ）</a:t>
            </a:r>
            <a:r>
              <a:rPr lang="zh-CN" altLang="en-US" sz="2800"/>
              <a:t>xún思</a:t>
            </a:r>
            <a:r>
              <a:rPr lang="zh-CN" altLang="en-US" sz="2800">
                <a:sym typeface="+mn-ea"/>
              </a:rPr>
              <a:t>（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拳打脚tī</a:t>
            </a:r>
            <a:r>
              <a:rPr lang="zh-CN" altLang="en-US" sz="2800">
                <a:sym typeface="+mn-ea"/>
              </a:rPr>
              <a:t>（               ）</a:t>
            </a:r>
            <a:r>
              <a:rPr lang="zh-CN" altLang="en-US" sz="2800"/>
              <a:t>战战兢兢</a:t>
            </a:r>
            <a:r>
              <a:rPr lang="zh-CN" altLang="en-US" sz="2800">
                <a:sym typeface="+mn-ea"/>
              </a:rPr>
              <a:t>（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千jūn之力</a:t>
            </a:r>
            <a:r>
              <a:rPr lang="zh-CN" altLang="en-US" sz="2800">
                <a:sym typeface="+mn-ea"/>
              </a:rPr>
              <a:t>（               ）</a:t>
            </a:r>
            <a:r>
              <a:rPr lang="zh-CN" altLang="en-US" sz="2800"/>
              <a:t>万丈绝壁</a:t>
            </a:r>
            <a:r>
              <a:rPr lang="zh-CN" altLang="en-US" sz="2800">
                <a:sym typeface="+mn-ea"/>
              </a:rPr>
              <a:t>（               ）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778635" y="208851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24200" y="1781175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fǔ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0440" y="201993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78635" y="258572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13250" y="2585720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78635" y="317944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50230" y="368490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38240" y="4305935"/>
            <a:ext cx="42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33415" y="178117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huán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24200" y="238823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tàn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33415" y="238823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juān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24200" y="2954020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qǐnɡ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88050" y="2848610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2370" y="341439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51980" y="341439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jīnɡ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71595" y="3987800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62190" y="4053205"/>
            <a:ext cx="1117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bì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6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51305" y="382270"/>
            <a:ext cx="734822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3.根据解释写出对应的词语。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）形容力气大。（                     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）不分明；不清楚。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）徘徊；逗留住宿。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）形容恐惧得发抖或小心谨慎的样子。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5</a:t>
            </a:r>
            <a:r>
              <a:rPr lang="zh-CN" altLang="en-US" sz="2800"/>
              <a:t>）细水缓缓流动的样子。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6</a:t>
            </a:r>
            <a:r>
              <a:rPr lang="zh-CN" altLang="en-US" sz="2800"/>
              <a:t>）极短的时间。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7</a:t>
            </a:r>
            <a:r>
              <a:rPr lang="zh-CN" altLang="en-US" sz="2800"/>
              <a:t>）指很少的钱或很小的事。</a:t>
            </a:r>
            <a:r>
              <a:rPr lang="zh-CN" altLang="en-US" sz="2800">
                <a:sym typeface="+mn-ea"/>
              </a:rPr>
              <a:t>（                            ）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5526405" y="1039495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千钧之力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62370" y="1612900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模糊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1750" y="2160270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盘桓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95525" y="3289300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战战兢兢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41490" y="3815080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涓涓细流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83885" y="4345305"/>
            <a:ext cx="150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顷刻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78735" y="5495290"/>
            <a:ext cx="941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锱铢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2865" y="304800"/>
            <a:ext cx="715899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4.根据课文内容填空。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）马却更觉（             ），牛们也慢下来。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）一只大鹰（     ）了半圈，忽然一（     ）身，（       ）进山那侧的声音里。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）汉子们（       ）了它的四蹄，（        ）在角框上，又将绳（       ）住框，（         ）一声喊，（         ）力一推。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）首领与两个汉子（          ）到绝壁前，（           ）下裤腰，弯弯地（        ）出一道尿，（          ）下不到几尺，就被风（         ）得（          ）开，顺峡向东南（         ）走。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90060" y="965200"/>
            <a:ext cx="901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迟疑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27170" y="1496060"/>
            <a:ext cx="695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39050" y="149606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歪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78100" y="2087880"/>
            <a:ext cx="678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71900" y="265049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9310" y="265049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22495" y="319913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扣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79310" y="319913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71850" y="375793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17490" y="430212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7710" y="483870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扯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41695" y="4838700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撒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10715" y="538289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落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23050" y="538289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97710" y="594931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散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41695" y="5949315"/>
            <a:ext cx="101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2330" y="16065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3765" y="1044575"/>
            <a:ext cx="731710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溜索 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2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阿城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一个钟头之前就听到这隐隐闷雷，初不在意，只当是百里之外天公浇地。雷总不停,才渐渐生疑,懒懒问了一句。首领也只懒懒说是怒江，要过溜索了。</a:t>
            </a:r>
          </a:p>
          <a:p>
            <a:pPr fontAlgn="auto">
              <a:lnSpc>
                <a:spcPct val="12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不高，口极狭，仅容得一个半牛过去。不由捏紧了心，准备一睹气贯滇西的那江，却不料转出山口，依然是闷闷的雷。心下大惑，见前边牛们死也不肯再走，就下马向岸前移去。行到岸边，抽一口气，腿子抖起来，如牛一般，不敢再往前动半步。</a:t>
            </a:r>
          </a:p>
          <a:p>
            <a:pPr fontAlgn="auto">
              <a:lnSpc>
                <a:spcPct val="12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万丈绝壁飞快垂下去，马帮原来就在这壁顶上。转了多半日，总觉山低风冷，却不料一直是在万丈之处盘桓。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1378</Words>
  <Application>WPS 演示</Application>
  <PresentationFormat>全屏显示(4:3)</PresentationFormat>
  <Paragraphs>168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2019-01-17T11:48:30Z</dcterms:created>
  <dcterms:modified xsi:type="dcterms:W3CDTF">2019-01-23T06:31:02Z</dcterms:modified>
</cp:coreProperties>
</file>