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31" r:id="rId2"/>
    <p:sldId id="308" r:id="rId3"/>
    <p:sldId id="332" r:id="rId4"/>
    <p:sldId id="309" r:id="rId5"/>
    <p:sldId id="330" r:id="rId6"/>
    <p:sldId id="258" r:id="rId7"/>
    <p:sldId id="305" r:id="rId8"/>
    <p:sldId id="25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262" r:id="rId22"/>
    <p:sldId id="323" r:id="rId23"/>
    <p:sldId id="300" r:id="rId24"/>
    <p:sldId id="326" r:id="rId25"/>
    <p:sldId id="327" r:id="rId26"/>
    <p:sldId id="328" r:id="rId27"/>
    <p:sldId id="329" r:id="rId28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微软用户" initials="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CC00CC"/>
    <a:srgbClr val="FF3399"/>
    <a:srgbClr val="FF33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033" autoAdjust="0"/>
    <p:restoredTop sz="94660"/>
  </p:normalViewPr>
  <p:slideViewPr>
    <p:cSldViewPr>
      <p:cViewPr varScale="1">
        <p:scale>
          <a:sx n="65" d="100"/>
          <a:sy n="65" d="100"/>
        </p:scale>
        <p:origin x="-1476" y="3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B72D17F-2B23-452E-BD1D-EC44FC34CC7B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CD1B653-A6CA-4E3E-B216-4DD1827AEC5F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C4647B8-5CE6-4CCA-A4B3-89FCFFBEFC16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4233590-301C-4B59-B0E5-24D97F8F65A7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F8C89C-0FEB-4430-BEC1-B5A95C5FE688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E6838F0-477A-45D0-8512-15B2C8220893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AE07EA5-D6EA-4B21-830F-42F449F38B29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48AF12F-6185-44DE-A875-85904277B77F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1F43694-FA26-4B98-86DD-2EF52F07E254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4AA67E4-5E54-41A0-97DB-B648D9033E24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F5F627A-44BE-477B-A4E3-99989C7F0EBD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D15BE0F2-3D08-4F02-8C1B-E59B411F37C2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hyperlink" Target="http://image.baidu.com/i?ct=503316480&amp;z=0&amp;tn=baiduimagedetail&amp;word=%CC%EC%B9%B7%CD%CC%D4%C2&amp;in=13818&amp;cl=2&amp;cm=1&amp;sc=0&amp;lm=-1&amp;pn=2&amp;rn=1&amp;di=2081615852&amp;ln=50" TargetMode="External"/><Relationship Id="rId1" Type="http://schemas.openxmlformats.org/officeDocument/2006/relationships/slideLayout" Target="../slideLayouts/slideLayout7.xml"/><Relationship Id="rId6" Type="http://schemas.openxmlformats.org/officeDocument/2006/relationships/slide" Target="slide22.xml"/><Relationship Id="rId5" Type="http://schemas.openxmlformats.org/officeDocument/2006/relationships/slide" Target="slide21.xml"/><Relationship Id="rId4" Type="http://schemas.openxmlformats.org/officeDocument/2006/relationships/slide" Target="slide1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E:\&#22825;&#29399;\&#22825;&#29399;.mp3" TargetMode="External"/><Relationship Id="rId5" Type="http://schemas.openxmlformats.org/officeDocument/2006/relationships/image" Target="../media/image12.png"/><Relationship Id="rId4" Type="http://schemas.openxmlformats.org/officeDocument/2006/relationships/hyperlink" Target="&#22825;&#29399;1.wmv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090" name="Picture 2" descr="图片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11638" y="0"/>
            <a:ext cx="3113087" cy="3429000"/>
          </a:xfrm>
          <a:prstGeom prst="rect">
            <a:avLst/>
          </a:prstGeom>
          <a:noFill/>
        </p:spPr>
      </p:pic>
      <p:pic>
        <p:nvPicPr>
          <p:cNvPr id="89091" name="Picture 3" descr="图片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67175" y="2997200"/>
            <a:ext cx="3162300" cy="3671888"/>
          </a:xfrm>
          <a:prstGeom prst="rect">
            <a:avLst/>
          </a:prstGeom>
          <a:noFill/>
        </p:spPr>
      </p:pic>
      <p:pic>
        <p:nvPicPr>
          <p:cNvPr id="89092" name="Picture 4" descr="guomoruo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47813" y="2562225"/>
            <a:ext cx="1454150" cy="38909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ChangeArrowheads="1"/>
          </p:cNvSpPr>
          <p:nvPr/>
        </p:nvSpPr>
        <p:spPr bwMode="auto">
          <a:xfrm>
            <a:off x="0" y="0"/>
            <a:ext cx="9144000" cy="1068388"/>
          </a:xfrm>
          <a:prstGeom prst="rect">
            <a:avLst/>
          </a:prstGeom>
          <a:solidFill>
            <a:srgbClr val="111111"/>
          </a:solidFill>
          <a:ln w="9525" algn="ctr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/>
            <a:endParaRPr lang="en-US" altLang="zh-CN" sz="1600" b="1">
              <a:solidFill>
                <a:schemeClr val="bg1"/>
              </a:solidFill>
              <a:ea typeface="黑体" pitchFamily="2" charset="-122"/>
            </a:endParaRPr>
          </a:p>
          <a:p>
            <a:pPr algn="ctr"/>
            <a:r>
              <a:rPr lang="zh-CN" altLang="en-US" sz="3200" b="1">
                <a:solidFill>
                  <a:schemeClr val="bg1"/>
                </a:solidFill>
                <a:ea typeface="黑体" pitchFamily="2" charset="-122"/>
              </a:rPr>
              <a:t>全诗</a:t>
            </a:r>
            <a:r>
              <a:rPr lang="zh-CN" altLang="en-US" sz="3200" b="1">
                <a:solidFill>
                  <a:srgbClr val="FFFF00"/>
                </a:solidFill>
                <a:ea typeface="黑体" pitchFamily="2" charset="-122"/>
              </a:rPr>
              <a:t>最突出的一个字</a:t>
            </a:r>
            <a:r>
              <a:rPr lang="zh-CN" altLang="en-US" sz="3200" b="1">
                <a:solidFill>
                  <a:schemeClr val="bg1"/>
                </a:solidFill>
                <a:ea typeface="黑体" pitchFamily="2" charset="-122"/>
              </a:rPr>
              <a:t>是什么？</a:t>
            </a:r>
          </a:p>
          <a:p>
            <a:pPr algn="ctr"/>
            <a:endParaRPr lang="en-US" altLang="zh-CN" sz="1600" b="1">
              <a:solidFill>
                <a:schemeClr val="bg1"/>
              </a:solidFill>
              <a:ea typeface="黑体" pitchFamily="2" charset="-122"/>
            </a:endParaRPr>
          </a:p>
        </p:txBody>
      </p:sp>
      <p:sp>
        <p:nvSpPr>
          <p:cNvPr id="64515" name="Text Box 3"/>
          <p:cNvSpPr txBox="1">
            <a:spLocks noChangeArrowheads="1"/>
          </p:cNvSpPr>
          <p:nvPr/>
        </p:nvSpPr>
        <p:spPr bwMode="auto">
          <a:xfrm>
            <a:off x="3794125" y="1219200"/>
            <a:ext cx="2219325" cy="13112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8000" b="1">
                <a:solidFill>
                  <a:srgbClr val="FF0000"/>
                </a:solidFill>
                <a:ea typeface="楷体_GB2312" pitchFamily="49" charset="-122"/>
              </a:rPr>
              <a:t>我　</a:t>
            </a:r>
          </a:p>
        </p:txBody>
      </p:sp>
      <p:sp>
        <p:nvSpPr>
          <p:cNvPr id="64516" name="Rectangle 4"/>
          <p:cNvSpPr>
            <a:spLocks noChangeArrowheads="1"/>
          </p:cNvSpPr>
          <p:nvPr/>
        </p:nvSpPr>
        <p:spPr bwMode="auto">
          <a:xfrm>
            <a:off x="0" y="2635250"/>
            <a:ext cx="9144000" cy="1555750"/>
          </a:xfrm>
          <a:prstGeom prst="rect">
            <a:avLst/>
          </a:prstGeom>
          <a:solidFill>
            <a:srgbClr val="111111"/>
          </a:solidFill>
          <a:ln w="9525" algn="ctr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/>
            <a:endParaRPr lang="en-US" altLang="zh-CN" sz="1600" b="1">
              <a:solidFill>
                <a:schemeClr val="bg1"/>
              </a:solidFill>
              <a:ea typeface="黑体" pitchFamily="2" charset="-122"/>
            </a:endParaRPr>
          </a:p>
          <a:p>
            <a:pPr algn="ctr"/>
            <a:r>
              <a:rPr lang="zh-CN" altLang="en-US" sz="3200" b="1">
                <a:solidFill>
                  <a:schemeClr val="bg1"/>
                </a:solidFill>
                <a:ea typeface="黑体" pitchFamily="2" charset="-122"/>
              </a:rPr>
              <a:t>诗歌每句</a:t>
            </a:r>
            <a:r>
              <a:rPr lang="zh-CN" altLang="en-US" sz="3200" b="1">
                <a:solidFill>
                  <a:srgbClr val="FFFF00"/>
                </a:solidFill>
                <a:ea typeface="黑体" pitchFamily="2" charset="-122"/>
              </a:rPr>
              <a:t>都以“我”开头</a:t>
            </a:r>
            <a:r>
              <a:rPr lang="zh-CN" altLang="en-US" sz="3200" b="1">
                <a:solidFill>
                  <a:schemeClr val="bg1"/>
                </a:solidFill>
                <a:ea typeface="黑体" pitchFamily="2" charset="-122"/>
              </a:rPr>
              <a:t>，</a:t>
            </a:r>
          </a:p>
          <a:p>
            <a:pPr algn="ctr"/>
            <a:r>
              <a:rPr lang="zh-CN" altLang="en-US" sz="3200" b="1">
                <a:solidFill>
                  <a:schemeClr val="bg1"/>
                </a:solidFill>
                <a:ea typeface="黑体" pitchFamily="2" charset="-122"/>
              </a:rPr>
              <a:t>这给你怎样的感受？</a:t>
            </a:r>
          </a:p>
          <a:p>
            <a:pPr algn="ctr"/>
            <a:endParaRPr lang="en-US" altLang="zh-CN" sz="1600" b="1">
              <a:solidFill>
                <a:schemeClr val="bg1"/>
              </a:solidFill>
              <a:ea typeface="黑体" pitchFamily="2" charset="-122"/>
            </a:endParaRPr>
          </a:p>
        </p:txBody>
      </p:sp>
      <p:sp>
        <p:nvSpPr>
          <p:cNvPr id="64517" name="Text Box 5"/>
          <p:cNvSpPr txBox="1">
            <a:spLocks noChangeArrowheads="1"/>
          </p:cNvSpPr>
          <p:nvPr/>
        </p:nvSpPr>
        <p:spPr bwMode="auto">
          <a:xfrm>
            <a:off x="315913" y="4419600"/>
            <a:ext cx="8751887" cy="1066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chemeClr val="accent2"/>
                </a:solidFill>
                <a:ea typeface="楷体_GB2312" pitchFamily="49" charset="-122"/>
              </a:rPr>
              <a:t>　　体现出一种</a:t>
            </a:r>
            <a:r>
              <a:rPr lang="zh-CN" altLang="en-US" sz="3200" b="1">
                <a:solidFill>
                  <a:srgbClr val="FF0000"/>
                </a:solidFill>
                <a:ea typeface="楷体_GB2312" pitchFamily="49" charset="-122"/>
              </a:rPr>
              <a:t>舍我其谁</a:t>
            </a:r>
            <a:r>
              <a:rPr lang="zh-CN" altLang="en-US" sz="3200" b="1">
                <a:solidFill>
                  <a:schemeClr val="accent2"/>
                </a:solidFill>
                <a:ea typeface="楷体_GB2312" pitchFamily="49" charset="-122"/>
              </a:rPr>
              <a:t>的大气；体现出一种　</a:t>
            </a:r>
          </a:p>
          <a:p>
            <a:r>
              <a:rPr lang="zh-CN" altLang="en-US" sz="3200" b="1">
                <a:solidFill>
                  <a:srgbClr val="FF0000"/>
                </a:solidFill>
                <a:ea typeface="楷体_GB2312" pitchFamily="49" charset="-122"/>
              </a:rPr>
              <a:t>高度的自信</a:t>
            </a:r>
            <a:r>
              <a:rPr lang="zh-CN" altLang="en-US" sz="3200" b="1">
                <a:solidFill>
                  <a:schemeClr val="accent2"/>
                </a:solidFill>
                <a:ea typeface="楷体_GB2312" pitchFamily="49" charset="-122"/>
              </a:rPr>
              <a:t>；体现出诗人</a:t>
            </a:r>
            <a:r>
              <a:rPr lang="zh-CN" altLang="en-US" sz="3200" b="1">
                <a:solidFill>
                  <a:srgbClr val="FF0000"/>
                </a:solidFill>
                <a:ea typeface="楷体_GB2312" pitchFamily="49" charset="-122"/>
              </a:rPr>
              <a:t>追求自我的独立</a:t>
            </a:r>
            <a:r>
              <a:rPr lang="zh-CN" altLang="en-US" sz="3200" b="1">
                <a:solidFill>
                  <a:schemeClr val="accent2"/>
                </a:solidFill>
                <a:ea typeface="楷体_GB2312" pitchFamily="49" charset="-122"/>
              </a:rPr>
              <a:t>。　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4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4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4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15" grpId="0"/>
      <p:bldP spid="64516" grpId="0" animBg="1"/>
      <p:bldP spid="6451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9" name="Text Box 3"/>
          <p:cNvSpPr txBox="1">
            <a:spLocks noChangeArrowheads="1"/>
          </p:cNvSpPr>
          <p:nvPr/>
        </p:nvSpPr>
        <p:spPr bwMode="auto">
          <a:xfrm>
            <a:off x="539750" y="3860800"/>
            <a:ext cx="7848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>
                <a:solidFill>
                  <a:srgbClr val="FF0000"/>
                </a:solidFill>
              </a:rPr>
              <a:t>        </a:t>
            </a:r>
            <a:endParaRPr lang="en-US" altLang="zh-CN" sz="2000" b="1">
              <a:solidFill>
                <a:srgbClr val="FF0000"/>
              </a:solidFill>
            </a:endParaRPr>
          </a:p>
        </p:txBody>
      </p:sp>
      <p:sp>
        <p:nvSpPr>
          <p:cNvPr id="65540" name="Text Box 4"/>
          <p:cNvSpPr txBox="1">
            <a:spLocks noChangeArrowheads="1"/>
          </p:cNvSpPr>
          <p:nvPr/>
        </p:nvSpPr>
        <p:spPr bwMode="auto">
          <a:xfrm>
            <a:off x="1403350" y="1584325"/>
            <a:ext cx="6192838" cy="5273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4000" b="1">
                <a:solidFill>
                  <a:schemeClr val="accent2"/>
                </a:solidFill>
              </a:rPr>
              <a:t>我是一条</a:t>
            </a:r>
            <a:r>
              <a:rPr lang="zh-CN" altLang="en-US" sz="4000" b="1">
                <a:solidFill>
                  <a:srgbClr val="FF0000"/>
                </a:solidFill>
              </a:rPr>
              <a:t>天狗</a:t>
            </a:r>
            <a:r>
              <a:rPr lang="zh-CN" altLang="en-US" sz="4000" b="1">
                <a:solidFill>
                  <a:schemeClr val="accent2"/>
                </a:solidFill>
              </a:rPr>
              <a:t>呀！ </a:t>
            </a:r>
            <a:br>
              <a:rPr lang="zh-CN" altLang="en-US" sz="4000" b="1">
                <a:solidFill>
                  <a:schemeClr val="accent2"/>
                </a:solidFill>
              </a:rPr>
            </a:br>
            <a:r>
              <a:rPr lang="zh-CN" altLang="en-US" sz="4000" b="1">
                <a:solidFill>
                  <a:schemeClr val="accent2"/>
                </a:solidFill>
              </a:rPr>
              <a:t>我把月来</a:t>
            </a:r>
            <a:r>
              <a:rPr lang="zh-CN" altLang="en-US" sz="4000" b="1">
                <a:solidFill>
                  <a:srgbClr val="FF0000"/>
                </a:solidFill>
              </a:rPr>
              <a:t>吞</a:t>
            </a:r>
            <a:r>
              <a:rPr lang="zh-CN" altLang="en-US" sz="4000" b="1">
                <a:solidFill>
                  <a:schemeClr val="accent2"/>
                </a:solidFill>
              </a:rPr>
              <a:t>了， </a:t>
            </a:r>
            <a:br>
              <a:rPr lang="zh-CN" altLang="en-US" sz="4000" b="1">
                <a:solidFill>
                  <a:schemeClr val="accent2"/>
                </a:solidFill>
              </a:rPr>
            </a:br>
            <a:r>
              <a:rPr lang="zh-CN" altLang="en-US" sz="4000" b="1">
                <a:solidFill>
                  <a:schemeClr val="accent2"/>
                </a:solidFill>
              </a:rPr>
              <a:t>我把日来</a:t>
            </a:r>
            <a:r>
              <a:rPr lang="zh-CN" altLang="en-US" sz="4000" b="1">
                <a:solidFill>
                  <a:srgbClr val="FF0000"/>
                </a:solidFill>
              </a:rPr>
              <a:t>吞</a:t>
            </a:r>
            <a:r>
              <a:rPr lang="zh-CN" altLang="en-US" sz="4000" b="1">
                <a:solidFill>
                  <a:schemeClr val="accent2"/>
                </a:solidFill>
              </a:rPr>
              <a:t>了， </a:t>
            </a:r>
            <a:br>
              <a:rPr lang="zh-CN" altLang="en-US" sz="4000" b="1">
                <a:solidFill>
                  <a:schemeClr val="accent2"/>
                </a:solidFill>
              </a:rPr>
            </a:br>
            <a:r>
              <a:rPr lang="zh-CN" altLang="en-US" sz="4000" b="1">
                <a:solidFill>
                  <a:schemeClr val="accent2"/>
                </a:solidFill>
              </a:rPr>
              <a:t>我把一切的星球来</a:t>
            </a:r>
            <a:r>
              <a:rPr lang="zh-CN" altLang="en-US" sz="4000" b="1">
                <a:solidFill>
                  <a:srgbClr val="FF0000"/>
                </a:solidFill>
              </a:rPr>
              <a:t>吞</a:t>
            </a:r>
            <a:r>
              <a:rPr lang="zh-CN" altLang="en-US" sz="4000" b="1">
                <a:solidFill>
                  <a:schemeClr val="accent2"/>
                </a:solidFill>
              </a:rPr>
              <a:t>了， </a:t>
            </a:r>
            <a:br>
              <a:rPr lang="zh-CN" altLang="en-US" sz="4000" b="1">
                <a:solidFill>
                  <a:schemeClr val="accent2"/>
                </a:solidFill>
              </a:rPr>
            </a:br>
            <a:r>
              <a:rPr lang="zh-CN" altLang="en-US" sz="4000" b="1">
                <a:solidFill>
                  <a:schemeClr val="accent2"/>
                </a:solidFill>
              </a:rPr>
              <a:t>我把全宇宙来</a:t>
            </a:r>
            <a:r>
              <a:rPr lang="zh-CN" altLang="en-US" sz="4000" b="1">
                <a:solidFill>
                  <a:srgbClr val="FF0000"/>
                </a:solidFill>
              </a:rPr>
              <a:t>吞</a:t>
            </a:r>
            <a:r>
              <a:rPr lang="zh-CN" altLang="en-US" sz="4000" b="1">
                <a:solidFill>
                  <a:schemeClr val="accent2"/>
                </a:solidFill>
              </a:rPr>
              <a:t>了。 </a:t>
            </a:r>
            <a:br>
              <a:rPr lang="zh-CN" altLang="en-US" sz="4000" b="1">
                <a:solidFill>
                  <a:schemeClr val="accent2"/>
                </a:solidFill>
              </a:rPr>
            </a:br>
            <a:r>
              <a:rPr lang="zh-CN" altLang="en-US" sz="4000" b="1">
                <a:solidFill>
                  <a:schemeClr val="accent2"/>
                </a:solidFill>
              </a:rPr>
              <a:t/>
            </a:r>
            <a:br>
              <a:rPr lang="zh-CN" altLang="en-US" sz="4000" b="1">
                <a:solidFill>
                  <a:schemeClr val="accent2"/>
                </a:solidFill>
              </a:rPr>
            </a:br>
            <a:r>
              <a:rPr lang="zh-CN" altLang="en-US" sz="4000" b="1">
                <a:solidFill>
                  <a:srgbClr val="FF0000"/>
                </a:solidFill>
              </a:rPr>
              <a:t>我</a:t>
            </a:r>
            <a:r>
              <a:rPr lang="zh-CN" altLang="en-US" sz="4000" b="1">
                <a:solidFill>
                  <a:schemeClr val="accent2"/>
                </a:solidFill>
              </a:rPr>
              <a:t> 便是</a:t>
            </a:r>
            <a:r>
              <a:rPr lang="zh-CN" altLang="en-US" sz="4000" b="1">
                <a:solidFill>
                  <a:srgbClr val="FF0000"/>
                </a:solidFill>
              </a:rPr>
              <a:t>我</a:t>
            </a:r>
            <a:r>
              <a:rPr lang="zh-CN" altLang="en-US" sz="4000" b="1">
                <a:solidFill>
                  <a:schemeClr val="accent2"/>
                </a:solidFill>
              </a:rPr>
              <a:t>了！ </a:t>
            </a:r>
          </a:p>
          <a:p>
            <a:pPr>
              <a:spcBef>
                <a:spcPct val="50000"/>
              </a:spcBef>
            </a:pPr>
            <a:endParaRPr lang="en-US" altLang="zh-CN" sz="4000" b="1">
              <a:solidFill>
                <a:schemeClr val="accent2"/>
              </a:solidFill>
            </a:endParaRPr>
          </a:p>
        </p:txBody>
      </p:sp>
      <p:sp>
        <p:nvSpPr>
          <p:cNvPr id="65541" name="WordArt 5"/>
          <p:cNvSpPr>
            <a:spLocks noChangeArrowheads="1" noChangeShapeType="1" noTextEdit="1"/>
          </p:cNvSpPr>
          <p:nvPr/>
        </p:nvSpPr>
        <p:spPr bwMode="auto">
          <a:xfrm>
            <a:off x="468313" y="692150"/>
            <a:ext cx="2017712" cy="574675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0800000"/>
              </a:avLst>
            </a:prstTxWarp>
          </a:bodyPr>
          <a:lstStyle/>
          <a:p>
            <a:pPr algn="ctr"/>
            <a:r>
              <a:rPr lang="zh-CN" altLang="en-US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宋体"/>
                <a:ea typeface="宋体"/>
              </a:rPr>
              <a:t>鉴赏诗歌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ChangeArrowheads="1"/>
          </p:cNvSpPr>
          <p:nvPr/>
        </p:nvSpPr>
        <p:spPr bwMode="auto">
          <a:xfrm>
            <a:off x="0" y="0"/>
            <a:ext cx="9144000" cy="1068388"/>
          </a:xfrm>
          <a:prstGeom prst="rect">
            <a:avLst/>
          </a:prstGeom>
          <a:solidFill>
            <a:srgbClr val="111111"/>
          </a:solidFill>
          <a:ln w="9525" algn="ctr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/>
            <a:endParaRPr lang="en-US" altLang="zh-CN" sz="1600" b="1">
              <a:solidFill>
                <a:schemeClr val="bg1"/>
              </a:solidFill>
              <a:ea typeface="黑体" pitchFamily="2" charset="-122"/>
            </a:endParaRPr>
          </a:p>
          <a:p>
            <a:pPr algn="ctr"/>
            <a:r>
              <a:rPr lang="zh-CN" altLang="en-US" sz="3200" b="1">
                <a:solidFill>
                  <a:schemeClr val="bg1"/>
                </a:solidFill>
                <a:ea typeface="黑体" pitchFamily="2" charset="-122"/>
              </a:rPr>
              <a:t>诗歌第一节</a:t>
            </a:r>
            <a:r>
              <a:rPr lang="zh-CN" altLang="en-US" sz="3200" b="1">
                <a:solidFill>
                  <a:srgbClr val="FFFF00"/>
                </a:solidFill>
                <a:ea typeface="黑体" pitchFamily="2" charset="-122"/>
              </a:rPr>
              <a:t>最突出的一个字</a:t>
            </a:r>
            <a:r>
              <a:rPr lang="zh-CN" altLang="en-US" sz="3200" b="1">
                <a:solidFill>
                  <a:schemeClr val="bg1"/>
                </a:solidFill>
                <a:ea typeface="黑体" pitchFamily="2" charset="-122"/>
              </a:rPr>
              <a:t>是什么？</a:t>
            </a:r>
          </a:p>
          <a:p>
            <a:pPr algn="ctr"/>
            <a:endParaRPr lang="en-US" altLang="zh-CN" sz="1600" b="1">
              <a:solidFill>
                <a:schemeClr val="bg1"/>
              </a:solidFill>
              <a:ea typeface="黑体" pitchFamily="2" charset="-122"/>
            </a:endParaRPr>
          </a:p>
        </p:txBody>
      </p:sp>
      <p:sp>
        <p:nvSpPr>
          <p:cNvPr id="66563" name="Text Box 3"/>
          <p:cNvSpPr txBox="1">
            <a:spLocks noChangeArrowheads="1"/>
          </p:cNvSpPr>
          <p:nvPr/>
        </p:nvSpPr>
        <p:spPr bwMode="auto">
          <a:xfrm>
            <a:off x="3794125" y="1219200"/>
            <a:ext cx="2219325" cy="13112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8000" b="1">
                <a:solidFill>
                  <a:schemeClr val="accent2"/>
                </a:solidFill>
                <a:ea typeface="楷体_GB2312" pitchFamily="49" charset="-122"/>
              </a:rPr>
              <a:t>吞　</a:t>
            </a:r>
          </a:p>
        </p:txBody>
      </p:sp>
      <p:sp>
        <p:nvSpPr>
          <p:cNvPr id="66564" name="Rectangle 4"/>
          <p:cNvSpPr>
            <a:spLocks noChangeArrowheads="1"/>
          </p:cNvSpPr>
          <p:nvPr/>
        </p:nvSpPr>
        <p:spPr bwMode="auto">
          <a:xfrm>
            <a:off x="0" y="2695575"/>
            <a:ext cx="9144000" cy="1435100"/>
          </a:xfrm>
          <a:prstGeom prst="rect">
            <a:avLst/>
          </a:prstGeom>
          <a:solidFill>
            <a:srgbClr val="111111"/>
          </a:solidFill>
          <a:ln w="9525" algn="ctr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/>
            <a:endParaRPr lang="en-US" altLang="zh-CN" sz="1600" b="1">
              <a:solidFill>
                <a:schemeClr val="bg1"/>
              </a:solidFill>
              <a:ea typeface="黑体" pitchFamily="2" charset="-122"/>
            </a:endParaRPr>
          </a:p>
          <a:p>
            <a:pPr algn="ctr"/>
            <a:r>
              <a:rPr lang="zh-CN" altLang="en-US" sz="2800" b="1">
                <a:solidFill>
                  <a:schemeClr val="bg1"/>
                </a:solidFill>
                <a:ea typeface="黑体" pitchFamily="2" charset="-122"/>
              </a:rPr>
              <a:t>这里的天狗为什么要如此地</a:t>
            </a:r>
            <a:r>
              <a:rPr lang="zh-CN" altLang="en-US" sz="2800" b="1">
                <a:solidFill>
                  <a:srgbClr val="FFFF00"/>
                </a:solidFill>
                <a:ea typeface="黑体" pitchFamily="2" charset="-122"/>
              </a:rPr>
              <a:t>吞</a:t>
            </a:r>
            <a:r>
              <a:rPr lang="zh-CN" altLang="en-US" sz="2800" b="1">
                <a:solidFill>
                  <a:schemeClr val="bg1"/>
                </a:solidFill>
                <a:ea typeface="黑体" pitchFamily="2" charset="-122"/>
              </a:rPr>
              <a:t>呢，不仅是月，就连日、一切的星球、全宇宙都要吞掉？</a:t>
            </a:r>
            <a:r>
              <a:rPr lang="zh-CN" altLang="en-US" sz="2800" b="1">
                <a:solidFill>
                  <a:srgbClr val="FFFF00"/>
                </a:solidFill>
                <a:ea typeface="黑体" pitchFamily="2" charset="-122"/>
              </a:rPr>
              <a:t>这寄托着诗人怎样的思想</a:t>
            </a:r>
            <a:r>
              <a:rPr lang="zh-CN" altLang="en-US" sz="2800" b="1">
                <a:solidFill>
                  <a:schemeClr val="bg1"/>
                </a:solidFill>
                <a:ea typeface="黑体" pitchFamily="2" charset="-122"/>
              </a:rPr>
              <a:t>？</a:t>
            </a:r>
            <a:endParaRPr lang="zh-CN" altLang="en-US" sz="3200" b="1">
              <a:solidFill>
                <a:schemeClr val="bg1"/>
              </a:solidFill>
              <a:ea typeface="黑体" pitchFamily="2" charset="-122"/>
            </a:endParaRPr>
          </a:p>
          <a:p>
            <a:pPr algn="ctr"/>
            <a:endParaRPr lang="en-US" altLang="zh-CN" sz="1600" b="1">
              <a:solidFill>
                <a:schemeClr val="bg1"/>
              </a:solidFill>
              <a:ea typeface="黑体" pitchFamily="2" charset="-122"/>
            </a:endParaRPr>
          </a:p>
        </p:txBody>
      </p:sp>
      <p:sp>
        <p:nvSpPr>
          <p:cNvPr id="66565" name="Text Box 5"/>
          <p:cNvSpPr txBox="1">
            <a:spLocks noChangeArrowheads="1"/>
          </p:cNvSpPr>
          <p:nvPr/>
        </p:nvSpPr>
        <p:spPr bwMode="auto">
          <a:xfrm>
            <a:off x="323850" y="4292600"/>
            <a:ext cx="8615363" cy="20415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chemeClr val="accent2"/>
                </a:solidFill>
                <a:ea typeface="楷体_GB2312" pitchFamily="49" charset="-122"/>
              </a:rPr>
              <a:t>　　 “吞”</a:t>
            </a:r>
            <a:r>
              <a:rPr lang="zh-CN" altLang="en-US" sz="3200" b="1">
                <a:solidFill>
                  <a:srgbClr val="FF0000"/>
                </a:solidFill>
                <a:ea typeface="楷体_GB2312" pitchFamily="49" charset="-122"/>
              </a:rPr>
              <a:t>表现了“天狗”横扫旧宇宙的破坏精神。 </a:t>
            </a:r>
            <a:r>
              <a:rPr lang="zh-CN" altLang="en-US" sz="3200" b="1">
                <a:solidFill>
                  <a:schemeClr val="accent2"/>
                </a:solidFill>
                <a:ea typeface="楷体_GB2312" pitchFamily="49" charset="-122"/>
              </a:rPr>
              <a:t>天狗如此地“吞”是</a:t>
            </a:r>
            <a:r>
              <a:rPr lang="zh-CN" altLang="en-US" sz="3200" b="1">
                <a:solidFill>
                  <a:srgbClr val="FF0000"/>
                </a:solidFill>
                <a:ea typeface="楷体_GB2312" pitchFamily="49" charset="-122"/>
              </a:rPr>
              <a:t>在毁灭一切旧事物，吸收、储备能量，为创造一个全新的天地作准备。　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6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6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6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3" grpId="0"/>
      <p:bldP spid="66564" grpId="0" animBg="1"/>
      <p:bldP spid="6656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7" name="Rectangle 3"/>
          <p:cNvSpPr>
            <a:spLocks noChangeArrowheads="1"/>
          </p:cNvSpPr>
          <p:nvPr/>
        </p:nvSpPr>
        <p:spPr bwMode="auto">
          <a:xfrm>
            <a:off x="0" y="0"/>
            <a:ext cx="9144000" cy="1555750"/>
          </a:xfrm>
          <a:prstGeom prst="rect">
            <a:avLst/>
          </a:prstGeom>
          <a:solidFill>
            <a:srgbClr val="111111"/>
          </a:solidFill>
          <a:ln w="9525" algn="ctr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/>
            <a:endParaRPr lang="en-US" altLang="zh-CN" sz="1600" b="1">
              <a:solidFill>
                <a:schemeClr val="bg1"/>
              </a:solidFill>
              <a:ea typeface="黑体" pitchFamily="2" charset="-122"/>
            </a:endParaRPr>
          </a:p>
          <a:p>
            <a:pPr algn="ctr"/>
            <a:r>
              <a:rPr lang="zh-CN" altLang="en-US" sz="3200" b="1">
                <a:solidFill>
                  <a:schemeClr val="bg1"/>
                </a:solidFill>
                <a:ea typeface="黑体" pitchFamily="2" charset="-122"/>
              </a:rPr>
              <a:t>第一节最后诗人写道“</a:t>
            </a:r>
            <a:r>
              <a:rPr lang="zh-CN" altLang="en-US" sz="3200" b="1">
                <a:solidFill>
                  <a:srgbClr val="FFFF00"/>
                </a:solidFill>
                <a:ea typeface="黑体" pitchFamily="2" charset="-122"/>
              </a:rPr>
              <a:t>我</a:t>
            </a:r>
            <a:r>
              <a:rPr lang="zh-CN" altLang="en-US" sz="3200" b="1">
                <a:solidFill>
                  <a:schemeClr val="bg1"/>
                </a:solidFill>
                <a:ea typeface="黑体" pitchFamily="2" charset="-122"/>
              </a:rPr>
              <a:t>便是</a:t>
            </a:r>
            <a:r>
              <a:rPr lang="zh-CN" altLang="en-US" sz="3200" b="1">
                <a:solidFill>
                  <a:srgbClr val="FFFF00"/>
                </a:solidFill>
                <a:ea typeface="黑体" pitchFamily="2" charset="-122"/>
              </a:rPr>
              <a:t>我</a:t>
            </a:r>
            <a:r>
              <a:rPr lang="zh-CN" altLang="en-US" sz="3200" b="1">
                <a:solidFill>
                  <a:schemeClr val="bg1"/>
                </a:solidFill>
                <a:ea typeface="黑体" pitchFamily="2" charset="-122"/>
              </a:rPr>
              <a:t>了”，</a:t>
            </a:r>
          </a:p>
          <a:p>
            <a:pPr algn="ctr"/>
            <a:r>
              <a:rPr lang="zh-CN" altLang="en-US" sz="3200" b="1">
                <a:solidFill>
                  <a:schemeClr val="bg1"/>
                </a:solidFill>
                <a:ea typeface="黑体" pitchFamily="2" charset="-122"/>
              </a:rPr>
              <a:t>这</a:t>
            </a:r>
            <a:r>
              <a:rPr lang="zh-CN" altLang="en-US" sz="3200" b="1">
                <a:solidFill>
                  <a:srgbClr val="FFFF00"/>
                </a:solidFill>
                <a:ea typeface="黑体" pitchFamily="2" charset="-122"/>
              </a:rPr>
              <a:t>两个“我”</a:t>
            </a:r>
            <a:r>
              <a:rPr lang="zh-CN" altLang="en-US" sz="3200" b="1">
                <a:solidFill>
                  <a:schemeClr val="bg1"/>
                </a:solidFill>
                <a:ea typeface="黑体" pitchFamily="2" charset="-122"/>
              </a:rPr>
              <a:t>意思</a:t>
            </a:r>
            <a:r>
              <a:rPr lang="zh-CN" altLang="en-US" sz="3200" b="1">
                <a:solidFill>
                  <a:srgbClr val="FFFF00"/>
                </a:solidFill>
                <a:ea typeface="黑体" pitchFamily="2" charset="-122"/>
              </a:rPr>
              <a:t>是否相同</a:t>
            </a:r>
            <a:r>
              <a:rPr lang="zh-CN" altLang="en-US" sz="3200" b="1">
                <a:solidFill>
                  <a:schemeClr val="bg1"/>
                </a:solidFill>
                <a:ea typeface="黑体" pitchFamily="2" charset="-122"/>
              </a:rPr>
              <a:t>？</a:t>
            </a:r>
          </a:p>
          <a:p>
            <a:pPr algn="ctr"/>
            <a:endParaRPr lang="en-US" altLang="zh-CN" sz="1600" b="1">
              <a:solidFill>
                <a:schemeClr val="bg1"/>
              </a:solidFill>
              <a:ea typeface="黑体" pitchFamily="2" charset="-122"/>
            </a:endParaRPr>
          </a:p>
        </p:txBody>
      </p:sp>
      <p:sp>
        <p:nvSpPr>
          <p:cNvPr id="67588" name="Text Box 4"/>
          <p:cNvSpPr txBox="1">
            <a:spLocks noChangeArrowheads="1"/>
          </p:cNvSpPr>
          <p:nvPr/>
        </p:nvSpPr>
        <p:spPr bwMode="auto">
          <a:xfrm>
            <a:off x="152400" y="1652588"/>
            <a:ext cx="8047038" cy="15541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chemeClr val="accent2"/>
                </a:solidFill>
                <a:ea typeface="楷体_GB2312" pitchFamily="49" charset="-122"/>
              </a:rPr>
              <a:t>不相同。</a:t>
            </a:r>
          </a:p>
          <a:p>
            <a:r>
              <a:rPr lang="zh-CN" altLang="en-US" sz="3200" b="1">
                <a:solidFill>
                  <a:schemeClr val="accent2"/>
                </a:solidFill>
                <a:ea typeface="楷体_GB2312" pitchFamily="49" charset="-122"/>
              </a:rPr>
              <a:t>前一个“我” ：</a:t>
            </a:r>
            <a:r>
              <a:rPr lang="zh-CN" altLang="en-US" sz="3200" b="1">
                <a:solidFill>
                  <a:srgbClr val="FF0000"/>
                </a:solidFill>
                <a:ea typeface="楷体_GB2312" pitchFamily="49" charset="-122"/>
              </a:rPr>
              <a:t>抒情者本身</a:t>
            </a:r>
            <a:r>
              <a:rPr lang="zh-CN" altLang="en-US" sz="3200" b="1">
                <a:solidFill>
                  <a:schemeClr val="accent2"/>
                </a:solidFill>
                <a:ea typeface="楷体_GB2312" pitchFamily="49" charset="-122"/>
              </a:rPr>
              <a:t>，只是一个称谓。</a:t>
            </a:r>
          </a:p>
          <a:p>
            <a:r>
              <a:rPr lang="zh-CN" altLang="en-US" sz="3200" b="1">
                <a:solidFill>
                  <a:schemeClr val="accent2"/>
                </a:solidFill>
                <a:ea typeface="楷体_GB2312" pitchFamily="49" charset="-122"/>
              </a:rPr>
              <a:t>后一个“我”：</a:t>
            </a:r>
            <a:r>
              <a:rPr lang="zh-CN" altLang="en-US" sz="3200" b="1">
                <a:solidFill>
                  <a:srgbClr val="FF0000"/>
                </a:solidFill>
                <a:ea typeface="楷体_GB2312" pitchFamily="49" charset="-122"/>
              </a:rPr>
              <a:t>指张扬的自我精神。</a:t>
            </a:r>
            <a:r>
              <a:rPr lang="zh-CN" altLang="en-US" sz="3200" b="1">
                <a:solidFill>
                  <a:schemeClr val="accent2"/>
                </a:solidFill>
                <a:ea typeface="楷体_GB2312" pitchFamily="49" charset="-122"/>
              </a:rPr>
              <a:t>　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75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75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75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1" name="Text Box 3"/>
          <p:cNvSpPr txBox="1">
            <a:spLocks noChangeArrowheads="1"/>
          </p:cNvSpPr>
          <p:nvPr/>
        </p:nvSpPr>
        <p:spPr bwMode="auto">
          <a:xfrm>
            <a:off x="755650" y="1196975"/>
            <a:ext cx="6911975" cy="289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chemeClr val="accent2"/>
                </a:solidFill>
              </a:rPr>
              <a:t>我是</a:t>
            </a:r>
            <a:r>
              <a:rPr lang="zh-CN" altLang="en-US" sz="3600" b="1">
                <a:solidFill>
                  <a:srgbClr val="FF0000"/>
                </a:solidFill>
              </a:rPr>
              <a:t>月</a:t>
            </a:r>
            <a:r>
              <a:rPr lang="zh-CN" altLang="en-US" sz="3600" b="1">
                <a:solidFill>
                  <a:schemeClr val="accent2"/>
                </a:solidFill>
              </a:rPr>
              <a:t>的</a:t>
            </a:r>
            <a:r>
              <a:rPr lang="zh-CN" altLang="en-US" sz="3600" b="1">
                <a:solidFill>
                  <a:srgbClr val="FF0000"/>
                </a:solidFill>
              </a:rPr>
              <a:t>光</a:t>
            </a:r>
            <a:r>
              <a:rPr lang="zh-CN" altLang="en-US" sz="3600" b="1">
                <a:solidFill>
                  <a:schemeClr val="accent2"/>
                </a:solidFill>
              </a:rPr>
              <a:t>， </a:t>
            </a:r>
            <a:br>
              <a:rPr lang="zh-CN" altLang="en-US" sz="3600" b="1">
                <a:solidFill>
                  <a:schemeClr val="accent2"/>
                </a:solidFill>
              </a:rPr>
            </a:br>
            <a:r>
              <a:rPr lang="zh-CN" altLang="en-US" sz="3600" b="1">
                <a:solidFill>
                  <a:schemeClr val="accent2"/>
                </a:solidFill>
              </a:rPr>
              <a:t>我是</a:t>
            </a:r>
            <a:r>
              <a:rPr lang="zh-CN" altLang="en-US" sz="3600" b="1">
                <a:solidFill>
                  <a:srgbClr val="FF0000"/>
                </a:solidFill>
              </a:rPr>
              <a:t>日</a:t>
            </a:r>
            <a:r>
              <a:rPr lang="zh-CN" altLang="en-US" sz="3600" b="1">
                <a:solidFill>
                  <a:schemeClr val="accent2"/>
                </a:solidFill>
              </a:rPr>
              <a:t>的</a:t>
            </a:r>
            <a:r>
              <a:rPr lang="zh-CN" altLang="en-US" sz="3600" b="1">
                <a:solidFill>
                  <a:srgbClr val="FF0000"/>
                </a:solidFill>
              </a:rPr>
              <a:t>光</a:t>
            </a:r>
            <a:r>
              <a:rPr lang="zh-CN" altLang="en-US" sz="3600" b="1">
                <a:solidFill>
                  <a:schemeClr val="accent2"/>
                </a:solidFill>
              </a:rPr>
              <a:t>， </a:t>
            </a:r>
            <a:br>
              <a:rPr lang="zh-CN" altLang="en-US" sz="3600" b="1">
                <a:solidFill>
                  <a:schemeClr val="accent2"/>
                </a:solidFill>
              </a:rPr>
            </a:br>
            <a:r>
              <a:rPr lang="zh-CN" altLang="en-US" sz="3600" b="1">
                <a:solidFill>
                  <a:schemeClr val="accent2"/>
                </a:solidFill>
              </a:rPr>
              <a:t>我是</a:t>
            </a:r>
            <a:r>
              <a:rPr lang="zh-CN" altLang="en-US" sz="3600" b="1">
                <a:solidFill>
                  <a:srgbClr val="FF0000"/>
                </a:solidFill>
              </a:rPr>
              <a:t>一切星球</a:t>
            </a:r>
            <a:r>
              <a:rPr lang="zh-CN" altLang="en-US" sz="3600" b="1">
                <a:solidFill>
                  <a:schemeClr val="accent2"/>
                </a:solidFill>
              </a:rPr>
              <a:t>的</a:t>
            </a:r>
            <a:r>
              <a:rPr lang="zh-CN" altLang="en-US" sz="3600" b="1">
                <a:solidFill>
                  <a:srgbClr val="FF0000"/>
                </a:solidFill>
              </a:rPr>
              <a:t>光</a:t>
            </a:r>
            <a:r>
              <a:rPr lang="zh-CN" altLang="en-US" sz="3600" b="1">
                <a:solidFill>
                  <a:schemeClr val="accent2"/>
                </a:solidFill>
              </a:rPr>
              <a:t>， </a:t>
            </a:r>
            <a:br>
              <a:rPr lang="zh-CN" altLang="en-US" sz="3600" b="1">
                <a:solidFill>
                  <a:schemeClr val="accent2"/>
                </a:solidFill>
              </a:rPr>
            </a:br>
            <a:r>
              <a:rPr lang="zh-CN" altLang="en-US" sz="3600" b="1">
                <a:solidFill>
                  <a:schemeClr val="accent2"/>
                </a:solidFill>
              </a:rPr>
              <a:t>我是</a:t>
            </a:r>
            <a:r>
              <a:rPr lang="en-US" altLang="zh-CN" sz="3600" b="1">
                <a:solidFill>
                  <a:srgbClr val="FF0000"/>
                </a:solidFill>
              </a:rPr>
              <a:t>X </a:t>
            </a:r>
            <a:r>
              <a:rPr lang="zh-CN" altLang="en-US" sz="3600" b="1">
                <a:solidFill>
                  <a:srgbClr val="FF0000"/>
                </a:solidFill>
              </a:rPr>
              <a:t>光线</a:t>
            </a:r>
            <a:r>
              <a:rPr lang="zh-CN" altLang="en-US" sz="3600" b="1">
                <a:solidFill>
                  <a:schemeClr val="accent2"/>
                </a:solidFill>
              </a:rPr>
              <a:t>的</a:t>
            </a:r>
            <a:r>
              <a:rPr lang="zh-CN" altLang="en-US" sz="3600" b="1">
                <a:solidFill>
                  <a:srgbClr val="FF0000"/>
                </a:solidFill>
              </a:rPr>
              <a:t>光</a:t>
            </a:r>
            <a:r>
              <a:rPr lang="zh-CN" altLang="en-US" sz="3600" b="1">
                <a:solidFill>
                  <a:schemeClr val="accent2"/>
                </a:solidFill>
              </a:rPr>
              <a:t>， </a:t>
            </a:r>
            <a:br>
              <a:rPr lang="zh-CN" altLang="en-US" sz="3600" b="1">
                <a:solidFill>
                  <a:schemeClr val="accent2"/>
                </a:solidFill>
              </a:rPr>
            </a:br>
            <a:r>
              <a:rPr lang="zh-CN" altLang="en-US" sz="3600" b="1">
                <a:solidFill>
                  <a:schemeClr val="accent2"/>
                </a:solidFill>
              </a:rPr>
              <a:t>我是</a:t>
            </a:r>
            <a:r>
              <a:rPr lang="zh-CN" altLang="en-US" sz="3600" b="1">
                <a:solidFill>
                  <a:srgbClr val="FF0000"/>
                </a:solidFill>
              </a:rPr>
              <a:t>全宇宙</a:t>
            </a:r>
            <a:r>
              <a:rPr lang="zh-CN" altLang="en-US" sz="3600" b="1">
                <a:solidFill>
                  <a:schemeClr val="accent2"/>
                </a:solidFill>
              </a:rPr>
              <a:t>的</a:t>
            </a:r>
            <a:r>
              <a:rPr lang="en-US" altLang="zh-CN" sz="3600" b="1">
                <a:solidFill>
                  <a:schemeClr val="accent2"/>
                </a:solidFill>
              </a:rPr>
              <a:t>Energy </a:t>
            </a:r>
            <a:r>
              <a:rPr lang="zh-CN" altLang="en-US" sz="3600" b="1">
                <a:solidFill>
                  <a:schemeClr val="accent2"/>
                </a:solidFill>
              </a:rPr>
              <a:t>的</a:t>
            </a:r>
            <a:r>
              <a:rPr lang="zh-CN" altLang="en-US" sz="3600" b="1">
                <a:solidFill>
                  <a:srgbClr val="FF0000"/>
                </a:solidFill>
              </a:rPr>
              <a:t>总量</a:t>
            </a:r>
            <a:r>
              <a:rPr lang="zh-CN" altLang="en-US" sz="3600" b="1">
                <a:solidFill>
                  <a:schemeClr val="accent2"/>
                </a:solidFill>
              </a:rPr>
              <a:t>！</a:t>
            </a:r>
            <a:r>
              <a:rPr lang="zh-CN" altLang="en-US" sz="4000"/>
              <a:t> </a:t>
            </a:r>
          </a:p>
        </p:txBody>
      </p:sp>
      <p:sp>
        <p:nvSpPr>
          <p:cNvPr id="68612" name="Text Box 4"/>
          <p:cNvSpPr txBox="1">
            <a:spLocks noChangeArrowheads="1"/>
          </p:cNvSpPr>
          <p:nvPr/>
        </p:nvSpPr>
        <p:spPr bwMode="auto">
          <a:xfrm>
            <a:off x="1116013" y="3716338"/>
            <a:ext cx="9288462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 sz="4000"/>
          </a:p>
        </p:txBody>
      </p:sp>
      <p:sp>
        <p:nvSpPr>
          <p:cNvPr id="68613" name="Rectangle 5"/>
          <p:cNvSpPr>
            <a:spLocks noChangeArrowheads="1"/>
          </p:cNvSpPr>
          <p:nvPr/>
        </p:nvSpPr>
        <p:spPr bwMode="auto">
          <a:xfrm>
            <a:off x="323850" y="4440238"/>
            <a:ext cx="75612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US" altLang="zh-CN" sz="2000" b="1">
                <a:solidFill>
                  <a:srgbClr val="FF0000"/>
                </a:solidFill>
              </a:rPr>
              <a:t>        </a:t>
            </a:r>
            <a:endParaRPr lang="en-US" altLang="zh-CN" sz="4000"/>
          </a:p>
        </p:txBody>
      </p:sp>
      <p:sp>
        <p:nvSpPr>
          <p:cNvPr id="68614" name="Rectangle 6"/>
          <p:cNvSpPr>
            <a:spLocks noChangeArrowheads="1"/>
          </p:cNvSpPr>
          <p:nvPr/>
        </p:nvSpPr>
        <p:spPr bwMode="auto">
          <a:xfrm>
            <a:off x="468313" y="4508500"/>
            <a:ext cx="8342312" cy="1066800"/>
          </a:xfrm>
          <a:prstGeom prst="rect">
            <a:avLst/>
          </a:prstGeom>
          <a:solidFill>
            <a:schemeClr val="tx2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FFFF00"/>
                </a:solidFill>
                <a:ea typeface="楷体_GB2312" pitchFamily="49" charset="-122"/>
              </a:rPr>
              <a:t>分析：</a:t>
            </a:r>
          </a:p>
          <a:p>
            <a:r>
              <a:rPr lang="zh-CN" altLang="en-US" sz="3200" b="1">
                <a:solidFill>
                  <a:srgbClr val="FFFF00"/>
                </a:solidFill>
                <a:ea typeface="楷体_GB2312" pitchFamily="49" charset="-122"/>
              </a:rPr>
              <a:t>写“天狗”放射无穷能量，创造新宇宙新人生。</a:t>
            </a:r>
          </a:p>
        </p:txBody>
      </p:sp>
      <p:sp>
        <p:nvSpPr>
          <p:cNvPr id="68615" name="WordArt 7"/>
          <p:cNvSpPr>
            <a:spLocks noChangeArrowheads="1" noChangeShapeType="1" noTextEdit="1"/>
          </p:cNvSpPr>
          <p:nvPr/>
        </p:nvSpPr>
        <p:spPr bwMode="auto">
          <a:xfrm>
            <a:off x="468313" y="549275"/>
            <a:ext cx="2017712" cy="574675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0800000"/>
              </a:avLst>
            </a:prstTxWarp>
          </a:bodyPr>
          <a:lstStyle/>
          <a:p>
            <a:pPr algn="ctr"/>
            <a:r>
              <a:rPr lang="zh-CN" altLang="en-US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宋体"/>
                <a:ea typeface="宋体"/>
              </a:rPr>
              <a:t>鉴赏诗歌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86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1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549275"/>
            <a:ext cx="8229600" cy="4525963"/>
          </a:xfrm>
        </p:spPr>
        <p:txBody>
          <a:bodyPr/>
          <a:lstStyle/>
          <a:p>
            <a:pPr>
              <a:spcBef>
                <a:spcPct val="0"/>
              </a:spcBef>
              <a:buFontTx/>
              <a:buNone/>
            </a:pPr>
            <a:r>
              <a:rPr lang="en-US" altLang="zh-CN" sz="2800" b="1">
                <a:ea typeface="楷体_GB2312" pitchFamily="49" charset="-122"/>
              </a:rPr>
              <a:t>          </a:t>
            </a:r>
            <a:r>
              <a:rPr lang="zh-CN" altLang="en-US" b="1">
                <a:ea typeface="楷体_GB2312" pitchFamily="49" charset="-122"/>
              </a:rPr>
              <a:t>诗人在</a:t>
            </a:r>
            <a:r>
              <a:rPr lang="en-US" altLang="zh-CN" b="1">
                <a:ea typeface="楷体_GB2312" pitchFamily="49" charset="-122"/>
              </a:rPr>
              <a:t>《</a:t>
            </a:r>
            <a:r>
              <a:rPr lang="zh-CN" altLang="en-US" b="1">
                <a:ea typeface="楷体_GB2312" pitchFamily="49" charset="-122"/>
              </a:rPr>
              <a:t>湘累</a:t>
            </a:r>
            <a:r>
              <a:rPr lang="en-US" altLang="zh-CN" b="1">
                <a:ea typeface="楷体_GB2312" pitchFamily="49" charset="-122"/>
              </a:rPr>
              <a:t>》</a:t>
            </a:r>
            <a:r>
              <a:rPr lang="zh-CN" altLang="en-US" b="1">
                <a:ea typeface="楷体_GB2312" pitchFamily="49" charset="-122"/>
              </a:rPr>
              <a:t>中借屈原之口曾说过这么一段话：“</a:t>
            </a:r>
            <a:r>
              <a:rPr lang="zh-CN" altLang="en-US" sz="4000" b="1">
                <a:solidFill>
                  <a:srgbClr val="FF0000"/>
                </a:solidFill>
                <a:ea typeface="楷体_GB2312" pitchFamily="49" charset="-122"/>
              </a:rPr>
              <a:t>我创造尊严的山岳、宏伟的海洋，我创造日月星辰，我驰骋风云雷雨，我萃之虽仅限于我一身，放之则可泛滥乎宇宙</a:t>
            </a:r>
            <a:r>
              <a:rPr lang="zh-CN" altLang="en-US" sz="4000" b="1">
                <a:ea typeface="楷体_GB2312" pitchFamily="49" charset="-122"/>
              </a:rPr>
              <a:t>。”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zh-CN" altLang="en-US" sz="2800" b="1">
                <a:ea typeface="楷体_GB2312" pitchFamily="49" charset="-122"/>
              </a:rPr>
              <a:t>           </a:t>
            </a:r>
          </a:p>
          <a:p>
            <a:pPr>
              <a:spcBef>
                <a:spcPct val="0"/>
              </a:spcBef>
              <a:buFontTx/>
              <a:buNone/>
            </a:pPr>
            <a:endParaRPr lang="en-US" altLang="zh-CN" b="1">
              <a:ea typeface="楷体_GB2312" pitchFamily="49" charset="-122"/>
            </a:endParaRPr>
          </a:p>
        </p:txBody>
      </p:sp>
      <p:sp>
        <p:nvSpPr>
          <p:cNvPr id="69636" name="Text Box 4"/>
          <p:cNvSpPr txBox="1">
            <a:spLocks noChangeArrowheads="1"/>
          </p:cNvSpPr>
          <p:nvPr/>
        </p:nvSpPr>
        <p:spPr bwMode="auto">
          <a:xfrm>
            <a:off x="755650" y="4005263"/>
            <a:ext cx="7848600" cy="1416050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90000"/>
              </a:lnSpc>
            </a:pPr>
            <a:r>
              <a:rPr lang="en-US" altLang="zh-CN" sz="3200" b="1">
                <a:solidFill>
                  <a:schemeClr val="tx2"/>
                </a:solidFill>
                <a:ea typeface="楷体_GB2312" pitchFamily="49" charset="-122"/>
              </a:rPr>
              <a:t>         ——</a:t>
            </a:r>
            <a:r>
              <a:rPr lang="zh-CN" altLang="en-US" sz="3200" b="1">
                <a:solidFill>
                  <a:schemeClr val="tx2"/>
                </a:solidFill>
                <a:ea typeface="楷体_GB2312" pitchFamily="49" charset="-122"/>
              </a:rPr>
              <a:t>这完全可视为对五四时代那种</a:t>
            </a:r>
            <a:r>
              <a:rPr lang="zh-CN" altLang="en-US" sz="3200" b="1">
                <a:solidFill>
                  <a:srgbClr val="3333FF"/>
                </a:solidFill>
                <a:ea typeface="楷体_GB2312" pitchFamily="49" charset="-122"/>
              </a:rPr>
              <a:t>大胆毁灭一切，创造一切的果敢、决断精神</a:t>
            </a:r>
            <a:r>
              <a:rPr lang="zh-CN" altLang="en-US" sz="3200" b="1">
                <a:solidFill>
                  <a:schemeClr val="tx2"/>
                </a:solidFill>
                <a:ea typeface="楷体_GB2312" pitchFamily="49" charset="-122"/>
              </a:rPr>
              <a:t>的生动写照。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9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9" name="Text Box 3"/>
          <p:cNvSpPr txBox="1">
            <a:spLocks noChangeArrowheads="1"/>
          </p:cNvSpPr>
          <p:nvPr/>
        </p:nvSpPr>
        <p:spPr bwMode="auto">
          <a:xfrm>
            <a:off x="250825" y="1052513"/>
            <a:ext cx="4608513" cy="4965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3300"/>
                </a:solidFill>
              </a:rPr>
              <a:t>我飞奔， </a:t>
            </a:r>
            <a:br>
              <a:rPr lang="zh-CN" altLang="en-US" sz="3200" b="1">
                <a:solidFill>
                  <a:srgbClr val="FF3300"/>
                </a:solidFill>
              </a:rPr>
            </a:br>
            <a:r>
              <a:rPr lang="zh-CN" altLang="en-US" sz="3200" b="1">
                <a:solidFill>
                  <a:srgbClr val="FF3300"/>
                </a:solidFill>
              </a:rPr>
              <a:t>我狂叫， </a:t>
            </a:r>
            <a:br>
              <a:rPr lang="zh-CN" altLang="en-US" sz="3200" b="1">
                <a:solidFill>
                  <a:srgbClr val="FF3300"/>
                </a:solidFill>
              </a:rPr>
            </a:br>
            <a:r>
              <a:rPr lang="zh-CN" altLang="en-US" sz="3200" b="1">
                <a:solidFill>
                  <a:srgbClr val="FF3300"/>
                </a:solidFill>
              </a:rPr>
              <a:t>我燃烧。 </a:t>
            </a:r>
            <a:br>
              <a:rPr lang="zh-CN" altLang="en-US" sz="3200" b="1">
                <a:solidFill>
                  <a:srgbClr val="FF3300"/>
                </a:solidFill>
              </a:rPr>
            </a:br>
            <a:r>
              <a:rPr lang="zh-CN" altLang="en-US" sz="3200" b="1">
                <a:solidFill>
                  <a:srgbClr val="FF3300"/>
                </a:solidFill>
              </a:rPr>
              <a:t>我如烈火一样地燃烧！ </a:t>
            </a:r>
            <a:br>
              <a:rPr lang="zh-CN" altLang="en-US" sz="3200" b="1">
                <a:solidFill>
                  <a:srgbClr val="FF3300"/>
                </a:solidFill>
              </a:rPr>
            </a:br>
            <a:r>
              <a:rPr lang="zh-CN" altLang="en-US" sz="3200" b="1">
                <a:solidFill>
                  <a:srgbClr val="FF3300"/>
                </a:solidFill>
              </a:rPr>
              <a:t>我如大海一样地狂叫！ </a:t>
            </a:r>
            <a:br>
              <a:rPr lang="zh-CN" altLang="en-US" sz="3200" b="1">
                <a:solidFill>
                  <a:srgbClr val="FF3300"/>
                </a:solidFill>
              </a:rPr>
            </a:br>
            <a:r>
              <a:rPr lang="zh-CN" altLang="en-US" sz="3200" b="1">
                <a:solidFill>
                  <a:srgbClr val="FF3300"/>
                </a:solidFill>
              </a:rPr>
              <a:t>我如电气一样地飞跑！ </a:t>
            </a:r>
            <a:br>
              <a:rPr lang="zh-CN" altLang="en-US" sz="3200" b="1">
                <a:solidFill>
                  <a:srgbClr val="FF3300"/>
                </a:solidFill>
              </a:rPr>
            </a:br>
            <a:r>
              <a:rPr lang="zh-CN" altLang="en-US" sz="3200" b="1">
                <a:solidFill>
                  <a:srgbClr val="FF3300"/>
                </a:solidFill>
              </a:rPr>
              <a:t>我飞跑， </a:t>
            </a:r>
            <a:br>
              <a:rPr lang="zh-CN" altLang="en-US" sz="3200" b="1">
                <a:solidFill>
                  <a:srgbClr val="FF3300"/>
                </a:solidFill>
              </a:rPr>
            </a:br>
            <a:r>
              <a:rPr lang="zh-CN" altLang="en-US" sz="3200" b="1">
                <a:solidFill>
                  <a:srgbClr val="FF3300"/>
                </a:solidFill>
              </a:rPr>
              <a:t>我飞跑， </a:t>
            </a:r>
            <a:br>
              <a:rPr lang="zh-CN" altLang="en-US" sz="3200" b="1">
                <a:solidFill>
                  <a:srgbClr val="FF3300"/>
                </a:solidFill>
              </a:rPr>
            </a:br>
            <a:r>
              <a:rPr lang="zh-CN" altLang="en-US" sz="3200" b="1">
                <a:solidFill>
                  <a:srgbClr val="FF3300"/>
                </a:solidFill>
              </a:rPr>
              <a:t>我飞跑， </a:t>
            </a:r>
            <a:br>
              <a:rPr lang="zh-CN" altLang="en-US" sz="3200" b="1">
                <a:solidFill>
                  <a:srgbClr val="FF3300"/>
                </a:solidFill>
              </a:rPr>
            </a:br>
            <a:endParaRPr lang="zh-CN" altLang="en-US" sz="3200">
              <a:solidFill>
                <a:srgbClr val="FF3300"/>
              </a:solidFill>
            </a:endParaRPr>
          </a:p>
        </p:txBody>
      </p:sp>
      <p:sp>
        <p:nvSpPr>
          <p:cNvPr id="70660" name="Text Box 4"/>
          <p:cNvSpPr txBox="1">
            <a:spLocks noChangeArrowheads="1"/>
          </p:cNvSpPr>
          <p:nvPr/>
        </p:nvSpPr>
        <p:spPr bwMode="auto">
          <a:xfrm>
            <a:off x="5003800" y="620713"/>
            <a:ext cx="3455988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 sz="4000" b="1"/>
          </a:p>
        </p:txBody>
      </p:sp>
      <p:sp>
        <p:nvSpPr>
          <p:cNvPr id="70661" name="Text Box 5"/>
          <p:cNvSpPr txBox="1">
            <a:spLocks noChangeArrowheads="1"/>
          </p:cNvSpPr>
          <p:nvPr/>
        </p:nvSpPr>
        <p:spPr bwMode="auto">
          <a:xfrm>
            <a:off x="4643438" y="2362200"/>
            <a:ext cx="4500562" cy="3503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3300"/>
                </a:solidFill>
              </a:rPr>
              <a:t>我剥我的皮， </a:t>
            </a:r>
            <a:br>
              <a:rPr lang="zh-CN" altLang="en-US" sz="3200" b="1">
                <a:solidFill>
                  <a:srgbClr val="FF3300"/>
                </a:solidFill>
              </a:rPr>
            </a:br>
            <a:r>
              <a:rPr lang="zh-CN" altLang="en-US" sz="3200" b="1">
                <a:solidFill>
                  <a:srgbClr val="FF3300"/>
                </a:solidFill>
              </a:rPr>
              <a:t>我食我的肉， </a:t>
            </a:r>
            <a:br>
              <a:rPr lang="zh-CN" altLang="en-US" sz="3200" b="1">
                <a:solidFill>
                  <a:srgbClr val="FF3300"/>
                </a:solidFill>
              </a:rPr>
            </a:br>
            <a:r>
              <a:rPr lang="zh-CN" altLang="en-US" sz="3200" b="1">
                <a:solidFill>
                  <a:srgbClr val="FF3300"/>
                </a:solidFill>
              </a:rPr>
              <a:t>我吸我的血， </a:t>
            </a:r>
            <a:br>
              <a:rPr lang="zh-CN" altLang="en-US" sz="3200" b="1">
                <a:solidFill>
                  <a:srgbClr val="FF3300"/>
                </a:solidFill>
              </a:rPr>
            </a:br>
            <a:r>
              <a:rPr lang="zh-CN" altLang="en-US" sz="3200" b="1">
                <a:solidFill>
                  <a:srgbClr val="FF3300"/>
                </a:solidFill>
              </a:rPr>
              <a:t>我啮我的心肝， </a:t>
            </a:r>
            <a:br>
              <a:rPr lang="zh-CN" altLang="en-US" sz="3200" b="1">
                <a:solidFill>
                  <a:srgbClr val="FF3300"/>
                </a:solidFill>
              </a:rPr>
            </a:br>
            <a:r>
              <a:rPr lang="zh-CN" altLang="en-US" sz="3200" b="1">
                <a:solidFill>
                  <a:srgbClr val="FF3300"/>
                </a:solidFill>
              </a:rPr>
              <a:t>我在我神经上飞跑， </a:t>
            </a:r>
            <a:br>
              <a:rPr lang="zh-CN" altLang="en-US" sz="3200" b="1">
                <a:solidFill>
                  <a:srgbClr val="FF3300"/>
                </a:solidFill>
              </a:rPr>
            </a:br>
            <a:r>
              <a:rPr lang="zh-CN" altLang="en-US" sz="3200" b="1">
                <a:solidFill>
                  <a:srgbClr val="FF3300"/>
                </a:solidFill>
              </a:rPr>
              <a:t>我在我脊髓上飞跑， </a:t>
            </a:r>
            <a:br>
              <a:rPr lang="zh-CN" altLang="en-US" sz="3200" b="1">
                <a:solidFill>
                  <a:srgbClr val="FF3300"/>
                </a:solidFill>
              </a:rPr>
            </a:br>
            <a:r>
              <a:rPr lang="zh-CN" altLang="en-US" sz="3200" b="1">
                <a:solidFill>
                  <a:srgbClr val="FF3300"/>
                </a:solidFill>
              </a:rPr>
              <a:t>我在我脑筋上飞跑。</a:t>
            </a:r>
          </a:p>
        </p:txBody>
      </p:sp>
      <p:sp>
        <p:nvSpPr>
          <p:cNvPr id="70662" name="WordArt 6"/>
          <p:cNvSpPr>
            <a:spLocks noChangeArrowheads="1" noChangeShapeType="1" noTextEdit="1"/>
          </p:cNvSpPr>
          <p:nvPr/>
        </p:nvSpPr>
        <p:spPr bwMode="auto">
          <a:xfrm>
            <a:off x="323850" y="333375"/>
            <a:ext cx="2017713" cy="574675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0800000"/>
              </a:avLst>
            </a:prstTxWarp>
          </a:bodyPr>
          <a:lstStyle/>
          <a:p>
            <a:pPr algn="ctr"/>
            <a:r>
              <a:rPr lang="zh-CN" altLang="en-US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宋体"/>
                <a:ea typeface="宋体"/>
              </a:rPr>
              <a:t>鉴赏诗歌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ChangeArrowheads="1"/>
          </p:cNvSpPr>
          <p:nvPr/>
        </p:nvSpPr>
        <p:spPr bwMode="auto">
          <a:xfrm>
            <a:off x="0" y="0"/>
            <a:ext cx="9144000" cy="1068388"/>
          </a:xfrm>
          <a:prstGeom prst="rect">
            <a:avLst/>
          </a:prstGeom>
          <a:solidFill>
            <a:srgbClr val="111111"/>
          </a:solidFill>
          <a:ln w="9525" algn="ctr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/>
            <a:endParaRPr lang="en-US" altLang="zh-CN" sz="1600" b="1">
              <a:solidFill>
                <a:schemeClr val="bg1"/>
              </a:solidFill>
              <a:ea typeface="黑体" pitchFamily="2" charset="-122"/>
            </a:endParaRPr>
          </a:p>
          <a:p>
            <a:pPr algn="ctr"/>
            <a:r>
              <a:rPr lang="zh-CN" altLang="en-US" sz="3200" b="1">
                <a:solidFill>
                  <a:schemeClr val="bg1"/>
                </a:solidFill>
                <a:ea typeface="黑体" pitchFamily="2" charset="-122"/>
              </a:rPr>
              <a:t>第三节中的一系列</a:t>
            </a:r>
            <a:r>
              <a:rPr lang="zh-CN" altLang="en-US" sz="3200" b="1">
                <a:solidFill>
                  <a:srgbClr val="FFFF00"/>
                </a:solidFill>
                <a:ea typeface="黑体" pitchFamily="2" charset="-122"/>
              </a:rPr>
              <a:t>动词</a:t>
            </a:r>
            <a:r>
              <a:rPr lang="zh-CN" altLang="en-US" sz="3200" b="1">
                <a:solidFill>
                  <a:schemeClr val="bg1"/>
                </a:solidFill>
                <a:ea typeface="黑体" pitchFamily="2" charset="-122"/>
              </a:rPr>
              <a:t>体现了天狗怎样的形象？</a:t>
            </a:r>
          </a:p>
          <a:p>
            <a:pPr algn="ctr"/>
            <a:endParaRPr lang="en-US" altLang="zh-CN" sz="1600" b="1">
              <a:solidFill>
                <a:schemeClr val="bg1"/>
              </a:solidFill>
              <a:ea typeface="黑体" pitchFamily="2" charset="-122"/>
            </a:endParaRPr>
          </a:p>
        </p:txBody>
      </p:sp>
      <p:sp>
        <p:nvSpPr>
          <p:cNvPr id="71683" name="Text Box 3"/>
          <p:cNvSpPr txBox="1">
            <a:spLocks noChangeArrowheads="1"/>
          </p:cNvSpPr>
          <p:nvPr/>
        </p:nvSpPr>
        <p:spPr bwMode="auto">
          <a:xfrm>
            <a:off x="425450" y="1125538"/>
            <a:ext cx="8751888" cy="1066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chemeClr val="accent2"/>
                </a:solidFill>
                <a:ea typeface="楷体_GB2312" pitchFamily="49" charset="-122"/>
              </a:rPr>
              <a:t>　　这一系列的动词让人感受到</a:t>
            </a:r>
            <a:r>
              <a:rPr lang="zh-CN" altLang="en-US" sz="3200" b="1">
                <a:solidFill>
                  <a:srgbClr val="FF0000"/>
                </a:solidFill>
                <a:ea typeface="楷体_GB2312" pitchFamily="49" charset="-122"/>
              </a:rPr>
              <a:t>天狗强大的　</a:t>
            </a:r>
          </a:p>
          <a:p>
            <a:r>
              <a:rPr lang="zh-CN" altLang="en-US" sz="3200" b="1">
                <a:solidFill>
                  <a:srgbClr val="FF0000"/>
                </a:solidFill>
                <a:ea typeface="楷体_GB2312" pitchFamily="49" charset="-122"/>
              </a:rPr>
              <a:t>力量，不可阻挡的气势以及狂放不羁的性格</a:t>
            </a:r>
            <a:r>
              <a:rPr lang="zh-CN" altLang="en-US" sz="3200" b="1">
                <a:solidFill>
                  <a:schemeClr val="accent2"/>
                </a:solidFill>
                <a:ea typeface="楷体_GB2312" pitchFamily="49" charset="-122"/>
              </a:rPr>
              <a:t>。　</a:t>
            </a:r>
          </a:p>
        </p:txBody>
      </p:sp>
      <p:sp>
        <p:nvSpPr>
          <p:cNvPr id="71684" name="Rectangle 4"/>
          <p:cNvSpPr>
            <a:spLocks noChangeArrowheads="1"/>
          </p:cNvSpPr>
          <p:nvPr/>
        </p:nvSpPr>
        <p:spPr bwMode="auto">
          <a:xfrm>
            <a:off x="0" y="2492375"/>
            <a:ext cx="9144000" cy="1555750"/>
          </a:xfrm>
          <a:prstGeom prst="rect">
            <a:avLst/>
          </a:prstGeom>
          <a:solidFill>
            <a:srgbClr val="111111"/>
          </a:solidFill>
          <a:ln w="9525" algn="ctr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/>
            <a:endParaRPr lang="en-US" altLang="zh-CN" sz="1600" b="1">
              <a:solidFill>
                <a:schemeClr val="bg1"/>
              </a:solidFill>
              <a:ea typeface="黑体" pitchFamily="2" charset="-122"/>
            </a:endParaRPr>
          </a:p>
          <a:p>
            <a:pPr algn="ctr"/>
            <a:r>
              <a:rPr lang="zh-CN" altLang="en-US" sz="3200" b="1">
                <a:solidFill>
                  <a:schemeClr val="bg1"/>
                </a:solidFill>
                <a:ea typeface="黑体" pitchFamily="2" charset="-122"/>
              </a:rPr>
              <a:t>你对“</a:t>
            </a:r>
            <a:r>
              <a:rPr lang="zh-CN" altLang="en-US" sz="3200" b="1">
                <a:solidFill>
                  <a:srgbClr val="FFFF00"/>
                </a:solidFill>
                <a:ea typeface="黑体" pitchFamily="2" charset="-122"/>
              </a:rPr>
              <a:t>我剥我的皮，我食我的肉，我吸我的血，我啮我的心肝</a:t>
            </a:r>
            <a:r>
              <a:rPr lang="zh-CN" altLang="en-US" sz="3200" b="1">
                <a:solidFill>
                  <a:schemeClr val="bg1"/>
                </a:solidFill>
                <a:ea typeface="黑体" pitchFamily="2" charset="-122"/>
              </a:rPr>
              <a:t>”几句是如何理解的？</a:t>
            </a:r>
          </a:p>
          <a:p>
            <a:pPr algn="ctr"/>
            <a:endParaRPr lang="en-US" altLang="zh-CN" sz="1600" b="1">
              <a:solidFill>
                <a:schemeClr val="bg1"/>
              </a:solidFill>
              <a:ea typeface="黑体" pitchFamily="2" charset="-122"/>
            </a:endParaRPr>
          </a:p>
        </p:txBody>
      </p:sp>
      <p:sp>
        <p:nvSpPr>
          <p:cNvPr id="71685" name="Text Box 5"/>
          <p:cNvSpPr txBox="1">
            <a:spLocks noChangeArrowheads="1"/>
          </p:cNvSpPr>
          <p:nvPr/>
        </p:nvSpPr>
        <p:spPr bwMode="auto">
          <a:xfrm>
            <a:off x="392113" y="4221163"/>
            <a:ext cx="7989887" cy="1066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chemeClr val="accent2"/>
                </a:solidFill>
                <a:ea typeface="楷体_GB2312" pitchFamily="49" charset="-122"/>
              </a:rPr>
              <a:t>　　天狗</a:t>
            </a:r>
            <a:r>
              <a:rPr lang="zh-CN" altLang="en-US" sz="3200" b="1">
                <a:solidFill>
                  <a:srgbClr val="FF0000"/>
                </a:solidFill>
                <a:ea typeface="楷体_GB2312" pitchFamily="49" charset="-122"/>
              </a:rPr>
              <a:t>先毁灭一个旧我，再重建一个新我</a:t>
            </a:r>
            <a:r>
              <a:rPr lang="zh-CN" altLang="en-US" sz="3200" b="1">
                <a:solidFill>
                  <a:schemeClr val="accent2"/>
                </a:solidFill>
                <a:ea typeface="楷体_GB2312" pitchFamily="49" charset="-122"/>
              </a:rPr>
              <a:t>。　</a:t>
            </a:r>
          </a:p>
          <a:p>
            <a:r>
              <a:rPr lang="zh-CN" altLang="en-US" sz="3200" b="1">
                <a:solidFill>
                  <a:schemeClr val="accent2"/>
                </a:solidFill>
                <a:ea typeface="楷体_GB2312" pitchFamily="49" charset="-122"/>
              </a:rPr>
              <a:t>　　　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1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16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83" grpId="0"/>
      <p:bldP spid="71684" grpId="0" animBg="1"/>
      <p:bldP spid="7168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Text Box 2"/>
          <p:cNvSpPr txBox="1">
            <a:spLocks noChangeArrowheads="1"/>
          </p:cNvSpPr>
          <p:nvPr/>
        </p:nvSpPr>
        <p:spPr bwMode="auto">
          <a:xfrm>
            <a:off x="0" y="1295400"/>
            <a:ext cx="793750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4800" b="1"/>
              <a:t>我</a:t>
            </a:r>
          </a:p>
        </p:txBody>
      </p:sp>
      <p:sp>
        <p:nvSpPr>
          <p:cNvPr id="72707" name="Text Box 3"/>
          <p:cNvSpPr txBox="1">
            <a:spLocks noChangeArrowheads="1"/>
          </p:cNvSpPr>
          <p:nvPr/>
        </p:nvSpPr>
        <p:spPr bwMode="auto">
          <a:xfrm>
            <a:off x="1600200" y="1371600"/>
            <a:ext cx="1409700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4800" b="1">
                <a:solidFill>
                  <a:srgbClr val="FF0000"/>
                </a:solidFill>
              </a:rPr>
              <a:t>爆了</a:t>
            </a:r>
          </a:p>
        </p:txBody>
      </p:sp>
      <p:sp>
        <p:nvSpPr>
          <p:cNvPr id="72708" name="Text Box 4"/>
          <p:cNvSpPr txBox="1">
            <a:spLocks noChangeArrowheads="1"/>
          </p:cNvSpPr>
          <p:nvPr/>
        </p:nvSpPr>
        <p:spPr bwMode="auto">
          <a:xfrm>
            <a:off x="3733800" y="1447800"/>
            <a:ext cx="2016125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>
                <a:solidFill>
                  <a:schemeClr val="accent2"/>
                </a:solidFill>
              </a:rPr>
              <a:t>重生</a:t>
            </a:r>
          </a:p>
        </p:txBody>
      </p:sp>
      <p:sp>
        <p:nvSpPr>
          <p:cNvPr id="72709" name="Text Box 5"/>
          <p:cNvSpPr txBox="1">
            <a:spLocks noChangeArrowheads="1"/>
          </p:cNvSpPr>
          <p:nvPr/>
        </p:nvSpPr>
        <p:spPr bwMode="auto">
          <a:xfrm>
            <a:off x="4572000" y="2286000"/>
            <a:ext cx="3382963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4800" b="1">
                <a:solidFill>
                  <a:srgbClr val="FF0000"/>
                </a:solidFill>
              </a:rPr>
              <a:t>凤凰涅槃</a:t>
            </a:r>
          </a:p>
        </p:txBody>
      </p:sp>
      <p:sp>
        <p:nvSpPr>
          <p:cNvPr id="72710" name="Text Box 6"/>
          <p:cNvSpPr txBox="1">
            <a:spLocks noChangeArrowheads="1"/>
          </p:cNvSpPr>
          <p:nvPr/>
        </p:nvSpPr>
        <p:spPr bwMode="auto">
          <a:xfrm>
            <a:off x="838200" y="1371600"/>
            <a:ext cx="5969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altLang="zh-CN" sz="4000"/>
              <a:t>→</a:t>
            </a:r>
          </a:p>
        </p:txBody>
      </p:sp>
      <p:sp>
        <p:nvSpPr>
          <p:cNvPr id="72711" name="Rectangle 7"/>
          <p:cNvSpPr>
            <a:spLocks noChangeArrowheads="1"/>
          </p:cNvSpPr>
          <p:nvPr/>
        </p:nvSpPr>
        <p:spPr bwMode="auto">
          <a:xfrm>
            <a:off x="2971800" y="1447800"/>
            <a:ext cx="6921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4000"/>
              <a:t>→</a:t>
            </a:r>
          </a:p>
        </p:txBody>
      </p:sp>
      <p:sp>
        <p:nvSpPr>
          <p:cNvPr id="72712" name="Text Box 8"/>
          <p:cNvSpPr txBox="1">
            <a:spLocks noChangeArrowheads="1"/>
          </p:cNvSpPr>
          <p:nvPr/>
        </p:nvSpPr>
        <p:spPr bwMode="auto">
          <a:xfrm>
            <a:off x="5181600" y="1600200"/>
            <a:ext cx="57626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/>
              <a:t>↓</a:t>
            </a:r>
          </a:p>
        </p:txBody>
      </p:sp>
      <p:sp>
        <p:nvSpPr>
          <p:cNvPr id="72713" name="Text Box 9"/>
          <p:cNvSpPr txBox="1">
            <a:spLocks noChangeArrowheads="1"/>
          </p:cNvSpPr>
          <p:nvPr/>
        </p:nvSpPr>
        <p:spPr bwMode="auto">
          <a:xfrm>
            <a:off x="0" y="0"/>
            <a:ext cx="5327650" cy="12604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chemeClr val="accent2"/>
                </a:solidFill>
              </a:rPr>
              <a:t>我 便是 我 呀！ </a:t>
            </a:r>
            <a:br>
              <a:rPr lang="zh-CN" altLang="en-US" sz="3600" b="1">
                <a:solidFill>
                  <a:schemeClr val="accent2"/>
                </a:solidFill>
              </a:rPr>
            </a:br>
            <a:r>
              <a:rPr lang="zh-CN" altLang="en-US" sz="3600" b="1">
                <a:solidFill>
                  <a:schemeClr val="accent2"/>
                </a:solidFill>
              </a:rPr>
              <a:t>我的我 要</a:t>
            </a:r>
            <a:r>
              <a:rPr lang="zh-CN" altLang="en-US" sz="3600" b="1">
                <a:solidFill>
                  <a:srgbClr val="FF0000"/>
                </a:solidFill>
              </a:rPr>
              <a:t>爆</a:t>
            </a:r>
            <a:r>
              <a:rPr lang="zh-CN" altLang="en-US" sz="3600" b="1">
                <a:solidFill>
                  <a:schemeClr val="accent2"/>
                </a:solidFill>
              </a:rPr>
              <a:t>了</a:t>
            </a:r>
            <a:r>
              <a:rPr lang="zh-CN" altLang="en-US" sz="2000" b="1">
                <a:solidFill>
                  <a:schemeClr val="accent2"/>
                </a:solidFill>
              </a:rPr>
              <a:t>！</a:t>
            </a:r>
            <a:r>
              <a:rPr lang="zh-CN" altLang="en-US" sz="4000"/>
              <a:t> </a:t>
            </a:r>
          </a:p>
        </p:txBody>
      </p:sp>
      <p:sp>
        <p:nvSpPr>
          <p:cNvPr id="72716" name="Rectangle 12"/>
          <p:cNvSpPr>
            <a:spLocks noChangeArrowheads="1"/>
          </p:cNvSpPr>
          <p:nvPr/>
        </p:nvSpPr>
        <p:spPr bwMode="auto">
          <a:xfrm>
            <a:off x="609600" y="3048000"/>
            <a:ext cx="752633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FF3300"/>
                </a:solidFill>
              </a:rPr>
              <a:t>“</a:t>
            </a:r>
            <a:r>
              <a:rPr lang="zh-CN" altLang="en-US" sz="3200" b="1">
                <a:solidFill>
                  <a:srgbClr val="FF3300"/>
                </a:solidFill>
              </a:rPr>
              <a:t>我便是我！”全文出现几次？什么作用？</a:t>
            </a:r>
          </a:p>
        </p:txBody>
      </p:sp>
      <p:sp>
        <p:nvSpPr>
          <p:cNvPr id="72717" name="Text Box 13"/>
          <p:cNvSpPr txBox="1">
            <a:spLocks noChangeArrowheads="1"/>
          </p:cNvSpPr>
          <p:nvPr/>
        </p:nvSpPr>
        <p:spPr bwMode="auto">
          <a:xfrm>
            <a:off x="609600" y="3657600"/>
            <a:ext cx="832167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2800" b="1"/>
              <a:t>开头节</a:t>
            </a:r>
            <a:r>
              <a:rPr lang="zh-CN" altLang="en-US" sz="2800" b="1">
                <a:solidFill>
                  <a:srgbClr val="FF3399"/>
                </a:solidFill>
              </a:rPr>
              <a:t>：“我便是我了”是充满自信的自我肯定</a:t>
            </a:r>
            <a:r>
              <a:rPr lang="zh-CN" altLang="en-US" sz="2800" b="1"/>
              <a:t>；</a:t>
            </a:r>
          </a:p>
        </p:txBody>
      </p:sp>
      <p:sp>
        <p:nvSpPr>
          <p:cNvPr id="72718" name="Text Box 14"/>
          <p:cNvSpPr txBox="1">
            <a:spLocks noChangeArrowheads="1"/>
          </p:cNvSpPr>
          <p:nvPr/>
        </p:nvSpPr>
        <p:spPr bwMode="auto">
          <a:xfrm>
            <a:off x="838200" y="4267200"/>
            <a:ext cx="862647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2800" b="1"/>
              <a:t>最后一节：</a:t>
            </a:r>
            <a:r>
              <a:rPr lang="zh-CN" altLang="en-US" sz="2800" b="1">
                <a:solidFill>
                  <a:srgbClr val="FF3399"/>
                </a:solidFill>
              </a:rPr>
              <a:t>宣告“我“的完成。</a:t>
            </a:r>
          </a:p>
        </p:txBody>
      </p:sp>
      <p:sp>
        <p:nvSpPr>
          <p:cNvPr id="72719" name="Rectangle 15"/>
          <p:cNvSpPr>
            <a:spLocks noChangeArrowheads="1"/>
          </p:cNvSpPr>
          <p:nvPr/>
        </p:nvSpPr>
        <p:spPr bwMode="auto">
          <a:xfrm>
            <a:off x="990600" y="4800600"/>
            <a:ext cx="76962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</a:rPr>
              <a:t>全诗出现</a:t>
            </a:r>
            <a:r>
              <a:rPr lang="en-US" altLang="zh-CN" sz="3200" b="1">
                <a:solidFill>
                  <a:srgbClr val="0000FF"/>
                </a:solidFill>
              </a:rPr>
              <a:t>2</a:t>
            </a:r>
            <a:r>
              <a:rPr lang="zh-CN" altLang="en-US" sz="3200" b="1">
                <a:solidFill>
                  <a:srgbClr val="0000FF"/>
                </a:solidFill>
              </a:rPr>
              <a:t>次，强调、呼应，突出“天狗”的自信与自我完成。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27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27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27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27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27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27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27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27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27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27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27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27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27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27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727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727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727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727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727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727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7" dur="500"/>
                                        <p:tgtEl>
                                          <p:spTgt spid="727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706" grpId="0"/>
      <p:bldP spid="72707" grpId="0"/>
      <p:bldP spid="72708" grpId="0"/>
      <p:bldP spid="72709" grpId="0"/>
      <p:bldP spid="72710" grpId="0"/>
      <p:bldP spid="72711" grpId="0"/>
      <p:bldP spid="72712" grpId="0"/>
      <p:bldP spid="72716" grpId="0"/>
      <p:bldP spid="72717" grpId="0"/>
      <p:bldP spid="7271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="0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1" name="Text Box 3"/>
          <p:cNvSpPr txBox="1">
            <a:spLocks noChangeArrowheads="1"/>
          </p:cNvSpPr>
          <p:nvPr/>
        </p:nvSpPr>
        <p:spPr bwMode="auto">
          <a:xfrm>
            <a:off x="250825" y="188913"/>
            <a:ext cx="3455988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000" b="1">
                <a:solidFill>
                  <a:srgbClr val="FF0000"/>
                </a:solidFill>
              </a:rPr>
              <a:t>小     结</a:t>
            </a:r>
          </a:p>
        </p:txBody>
      </p:sp>
      <p:sp>
        <p:nvSpPr>
          <p:cNvPr id="73732" name="Text Box 4"/>
          <p:cNvSpPr txBox="1">
            <a:spLocks noChangeArrowheads="1"/>
          </p:cNvSpPr>
          <p:nvPr/>
        </p:nvSpPr>
        <p:spPr bwMode="auto">
          <a:xfrm>
            <a:off x="6084888" y="2708275"/>
            <a:ext cx="223202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/>
              <a:t>                                     </a:t>
            </a:r>
          </a:p>
        </p:txBody>
      </p:sp>
      <p:sp>
        <p:nvSpPr>
          <p:cNvPr id="73733" name="Text Box 5"/>
          <p:cNvSpPr txBox="1">
            <a:spLocks noChangeArrowheads="1"/>
          </p:cNvSpPr>
          <p:nvPr/>
        </p:nvSpPr>
        <p:spPr bwMode="auto">
          <a:xfrm>
            <a:off x="468313" y="1844675"/>
            <a:ext cx="8675687" cy="435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/>
              <a:t>吞外物（</a:t>
            </a:r>
            <a:r>
              <a:rPr lang="zh-CN" altLang="en-US" sz="4000" b="1">
                <a:solidFill>
                  <a:srgbClr val="FF0000"/>
                </a:solidFill>
              </a:rPr>
              <a:t>消灭一切</a:t>
            </a:r>
            <a:r>
              <a:rPr lang="zh-CN" altLang="en-US" sz="4000" b="1"/>
              <a:t>）</a:t>
            </a:r>
          </a:p>
          <a:p>
            <a:pPr>
              <a:spcBef>
                <a:spcPct val="50000"/>
              </a:spcBef>
            </a:pPr>
            <a:endParaRPr lang="zh-CN" altLang="en-US" sz="4000" b="1"/>
          </a:p>
          <a:p>
            <a:pPr>
              <a:spcBef>
                <a:spcPct val="50000"/>
              </a:spcBef>
            </a:pPr>
            <a:r>
              <a:rPr lang="zh-CN" altLang="en-US" sz="4000" b="1"/>
              <a:t>展现自我   </a:t>
            </a:r>
            <a:r>
              <a:rPr lang="zh-CN" altLang="en-US" sz="4000"/>
              <a:t>→（</a:t>
            </a:r>
            <a:r>
              <a:rPr lang="zh-CN" altLang="en-US" sz="4000" b="1">
                <a:solidFill>
                  <a:srgbClr val="FF0000"/>
                </a:solidFill>
              </a:rPr>
              <a:t>自我觉醒 自我解放）</a:t>
            </a:r>
          </a:p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FF0000"/>
                </a:solidFill>
              </a:rPr>
              <a:t>           ↓</a:t>
            </a:r>
          </a:p>
          <a:p>
            <a:pPr>
              <a:spcBef>
                <a:spcPct val="50000"/>
              </a:spcBef>
            </a:pPr>
            <a:r>
              <a:rPr lang="zh-CN" altLang="en-US" sz="4000" b="1"/>
              <a:t>吞己（</a:t>
            </a:r>
            <a:r>
              <a:rPr lang="zh-CN" altLang="en-US" sz="4000" b="1">
                <a:solidFill>
                  <a:srgbClr val="FF0000"/>
                </a:solidFill>
              </a:rPr>
              <a:t>重生，全新自我</a:t>
            </a:r>
            <a:r>
              <a:rPr lang="zh-CN" altLang="en-US" sz="4000" b="1"/>
              <a:t>）</a:t>
            </a:r>
          </a:p>
        </p:txBody>
      </p:sp>
      <p:sp>
        <p:nvSpPr>
          <p:cNvPr id="73734" name="Rectangle 6"/>
          <p:cNvSpPr>
            <a:spLocks noChangeArrowheads="1"/>
          </p:cNvSpPr>
          <p:nvPr/>
        </p:nvSpPr>
        <p:spPr bwMode="auto">
          <a:xfrm flipH="1">
            <a:off x="2051050" y="2708275"/>
            <a:ext cx="57626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altLang="zh-CN" sz="4000"/>
              <a:t>↓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37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37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37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37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37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37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37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37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37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37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6" name="Picture 6" descr="f338f11a71a8b5cdad6e75f8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96100"/>
          </a:xfrm>
          <a:prstGeom prst="rect">
            <a:avLst/>
          </a:prstGeom>
          <a:noFill/>
        </p:spPr>
      </p:pic>
      <p:sp>
        <p:nvSpPr>
          <p:cNvPr id="61443" name="WordArt 3"/>
          <p:cNvSpPr>
            <a:spLocks noChangeArrowheads="1" noChangeShapeType="1" noTextEdit="1"/>
          </p:cNvSpPr>
          <p:nvPr/>
        </p:nvSpPr>
        <p:spPr bwMode="auto">
          <a:xfrm>
            <a:off x="3048000" y="990600"/>
            <a:ext cx="2881313" cy="11525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宋体"/>
                <a:ea typeface="宋体"/>
              </a:rPr>
              <a:t>天狗吞月</a:t>
            </a:r>
          </a:p>
        </p:txBody>
      </p:sp>
      <p:sp>
        <p:nvSpPr>
          <p:cNvPr id="61444" name="Text Box 4"/>
          <p:cNvSpPr txBox="1">
            <a:spLocks noChangeArrowheads="1"/>
          </p:cNvSpPr>
          <p:nvPr/>
        </p:nvSpPr>
        <p:spPr bwMode="auto">
          <a:xfrm>
            <a:off x="4716463" y="5084763"/>
            <a:ext cx="40322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zh-CN" altLang="zh-CN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ChangeArrowheads="1"/>
          </p:cNvSpPr>
          <p:nvPr/>
        </p:nvSpPr>
        <p:spPr bwMode="auto">
          <a:xfrm>
            <a:off x="0" y="0"/>
            <a:ext cx="9144000" cy="1068388"/>
          </a:xfrm>
          <a:prstGeom prst="rect">
            <a:avLst/>
          </a:prstGeom>
          <a:solidFill>
            <a:srgbClr val="111111"/>
          </a:solidFill>
          <a:ln w="9525" algn="ctr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/>
            <a:endParaRPr lang="en-US" altLang="zh-CN" sz="1600" b="1">
              <a:solidFill>
                <a:schemeClr val="bg1"/>
              </a:solidFill>
              <a:ea typeface="黑体" pitchFamily="2" charset="-122"/>
            </a:endParaRPr>
          </a:p>
          <a:p>
            <a:pPr algn="ctr"/>
            <a:r>
              <a:rPr lang="zh-CN" altLang="en-US" sz="3200" b="1">
                <a:solidFill>
                  <a:schemeClr val="bg1"/>
                </a:solidFill>
                <a:ea typeface="黑体" pitchFamily="2" charset="-122"/>
              </a:rPr>
              <a:t>明确“</a:t>
            </a:r>
            <a:r>
              <a:rPr lang="zh-CN" altLang="en-US" sz="3200" b="1">
                <a:solidFill>
                  <a:srgbClr val="FFFF00"/>
                </a:solidFill>
                <a:ea typeface="黑体" pitchFamily="2" charset="-122"/>
              </a:rPr>
              <a:t>天狗</a:t>
            </a:r>
            <a:r>
              <a:rPr lang="zh-CN" altLang="en-US" sz="3200" b="1">
                <a:solidFill>
                  <a:schemeClr val="bg1"/>
                </a:solidFill>
                <a:ea typeface="黑体" pitchFamily="2" charset="-122"/>
              </a:rPr>
              <a:t>”的</a:t>
            </a:r>
            <a:r>
              <a:rPr lang="zh-CN" altLang="en-US" sz="3200" b="1">
                <a:solidFill>
                  <a:srgbClr val="FFFF00"/>
                </a:solidFill>
                <a:ea typeface="黑体" pitchFamily="2" charset="-122"/>
              </a:rPr>
              <a:t>象征意义</a:t>
            </a:r>
          </a:p>
          <a:p>
            <a:pPr algn="ctr"/>
            <a:endParaRPr lang="en-US" altLang="zh-CN" sz="1600" b="1">
              <a:solidFill>
                <a:srgbClr val="FFFF00"/>
              </a:solidFill>
              <a:ea typeface="黑体" pitchFamily="2" charset="-122"/>
            </a:endParaRPr>
          </a:p>
        </p:txBody>
      </p:sp>
      <p:sp>
        <p:nvSpPr>
          <p:cNvPr id="74755" name="Text Box 3"/>
          <p:cNvSpPr txBox="1">
            <a:spLocks noChangeArrowheads="1"/>
          </p:cNvSpPr>
          <p:nvPr/>
        </p:nvSpPr>
        <p:spPr bwMode="auto">
          <a:xfrm>
            <a:off x="457200" y="2514600"/>
            <a:ext cx="8351838" cy="22891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chemeClr val="accent2"/>
                </a:solidFill>
                <a:ea typeface="楷体_GB2312" pitchFamily="49" charset="-122"/>
              </a:rPr>
              <a:t>　　</a:t>
            </a:r>
            <a:r>
              <a:rPr lang="zh-CN" altLang="en-US" sz="3600" b="1">
                <a:solidFill>
                  <a:srgbClr val="FF3300"/>
                </a:solidFill>
              </a:rPr>
              <a:t>双重含义</a:t>
            </a:r>
            <a:r>
              <a:rPr lang="zh-CN" altLang="en-US" sz="3600" b="1"/>
              <a:t>。</a:t>
            </a:r>
            <a:r>
              <a:rPr lang="zh-CN" altLang="en-US" sz="3600" b="1">
                <a:solidFill>
                  <a:srgbClr val="0000FF"/>
                </a:solidFill>
              </a:rPr>
              <a:t>既是一个五四时代追求精神自由与个性解放的大写的“我”（民族与时代新人），</a:t>
            </a:r>
            <a:r>
              <a:rPr lang="zh-CN" altLang="en-US" sz="3600" b="1">
                <a:solidFill>
                  <a:srgbClr val="CC00CC"/>
                </a:solidFill>
              </a:rPr>
              <a:t>又是一个热忱、坦荡和叛逆的“小我”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47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75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Text Box 4"/>
          <p:cNvSpPr txBox="1">
            <a:spLocks noChangeArrowheads="1"/>
          </p:cNvSpPr>
          <p:nvPr/>
        </p:nvSpPr>
        <p:spPr bwMode="auto">
          <a:xfrm>
            <a:off x="304800" y="0"/>
            <a:ext cx="824547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zh-CN" altLang="zh-CN" sz="3200" b="1">
              <a:solidFill>
                <a:srgbClr val="FF3300"/>
              </a:solidFill>
            </a:endParaRPr>
          </a:p>
        </p:txBody>
      </p:sp>
      <p:sp>
        <p:nvSpPr>
          <p:cNvPr id="11271" name="Text Box 7"/>
          <p:cNvSpPr txBox="1">
            <a:spLocks noChangeArrowheads="1"/>
          </p:cNvSpPr>
          <p:nvPr/>
        </p:nvSpPr>
        <p:spPr bwMode="auto">
          <a:xfrm>
            <a:off x="228600" y="457200"/>
            <a:ext cx="8610600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altLang="zh-CN" sz="2800" b="1" dirty="0"/>
              <a:t>“</a:t>
            </a:r>
            <a:r>
              <a:rPr lang="zh-CN" altLang="en-US" sz="2800" b="1" dirty="0"/>
              <a:t>我”：可以是诗人抒写的</a:t>
            </a:r>
            <a:r>
              <a:rPr lang="zh-CN" altLang="en-US" sz="2800" b="1" dirty="0">
                <a:solidFill>
                  <a:srgbClr val="FF3399"/>
                </a:solidFill>
              </a:rPr>
              <a:t>抒情主人公</a:t>
            </a:r>
            <a:r>
              <a:rPr lang="zh-CN" altLang="en-US" sz="2800" b="1" dirty="0"/>
              <a:t>形象。</a:t>
            </a:r>
          </a:p>
          <a:p>
            <a:r>
              <a:rPr lang="zh-CN" altLang="en-US" sz="2800" b="1" dirty="0"/>
              <a:t>“我”的理解：</a:t>
            </a:r>
          </a:p>
          <a:p>
            <a:r>
              <a:rPr lang="zh-CN" altLang="en-US" sz="2800" b="1" dirty="0"/>
              <a:t>（</a:t>
            </a:r>
            <a:r>
              <a:rPr lang="en-US" altLang="zh-CN" sz="2800" b="1" dirty="0"/>
              <a:t>1</a:t>
            </a:r>
            <a:r>
              <a:rPr lang="zh-CN" altLang="en-US" sz="2800" b="1" dirty="0"/>
              <a:t>）</a:t>
            </a:r>
            <a:r>
              <a:rPr lang="zh-CN" altLang="en-US" sz="2800" b="1" dirty="0">
                <a:solidFill>
                  <a:srgbClr val="FF3399"/>
                </a:solidFill>
              </a:rPr>
              <a:t>郭沫若本人</a:t>
            </a:r>
            <a:r>
              <a:rPr lang="zh-CN" altLang="en-US" sz="2800" b="1" dirty="0"/>
              <a:t>，一个思想丰富、自我意识浓烈的现代人。</a:t>
            </a:r>
          </a:p>
        </p:txBody>
      </p:sp>
      <p:sp>
        <p:nvSpPr>
          <p:cNvPr id="11273" name="Text Box 9"/>
          <p:cNvSpPr txBox="1">
            <a:spLocks noChangeArrowheads="1"/>
          </p:cNvSpPr>
          <p:nvPr/>
        </p:nvSpPr>
        <p:spPr bwMode="auto">
          <a:xfrm>
            <a:off x="228600" y="2438400"/>
            <a:ext cx="8610600" cy="137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2800" b="1"/>
              <a:t>（</a:t>
            </a:r>
            <a:r>
              <a:rPr lang="en-US" altLang="zh-CN" sz="2800" b="1"/>
              <a:t>2</a:t>
            </a:r>
            <a:r>
              <a:rPr lang="zh-CN" altLang="en-US" sz="2800" b="1"/>
              <a:t>）包括了中</a:t>
            </a:r>
            <a:r>
              <a:rPr lang="zh-CN" altLang="en-US" sz="2800" b="1">
                <a:solidFill>
                  <a:srgbClr val="FF3399"/>
                </a:solidFill>
              </a:rPr>
              <a:t>国近现代史上所有寻求救国真理，追求现代知识和文化的中华儿女们</a:t>
            </a:r>
            <a:r>
              <a:rPr lang="zh-CN" altLang="en-US" sz="2800" b="1"/>
              <a:t>（鲁迅、李大钊、梁启超）</a:t>
            </a:r>
          </a:p>
        </p:txBody>
      </p:sp>
      <p:sp>
        <p:nvSpPr>
          <p:cNvPr id="11274" name="Text Box 10"/>
          <p:cNvSpPr txBox="1">
            <a:spLocks noChangeArrowheads="1"/>
          </p:cNvSpPr>
          <p:nvPr/>
        </p:nvSpPr>
        <p:spPr bwMode="auto">
          <a:xfrm>
            <a:off x="0" y="1676400"/>
            <a:ext cx="91440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zh-CN" altLang="zh-CN" sz="2800" b="1">
              <a:solidFill>
                <a:srgbClr val="FF3399"/>
              </a:solidFill>
            </a:endParaRPr>
          </a:p>
        </p:txBody>
      </p:sp>
      <p:sp>
        <p:nvSpPr>
          <p:cNvPr id="11275" name="AutoShape 11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772400" y="6400800"/>
            <a:ext cx="1042988" cy="457200"/>
          </a:xfrm>
          <a:prstGeom prst="actionButtonEnd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1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1" grpId="0"/>
      <p:bldP spid="11273" grpId="0"/>
      <p:bldP spid="1127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3" name="Text Box 3"/>
          <p:cNvSpPr txBox="1">
            <a:spLocks noChangeArrowheads="1"/>
          </p:cNvSpPr>
          <p:nvPr/>
        </p:nvSpPr>
        <p:spPr bwMode="auto">
          <a:xfrm>
            <a:off x="381000" y="2514600"/>
            <a:ext cx="8497888" cy="228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chemeClr val="accent2"/>
                </a:solidFill>
              </a:rPr>
              <a:t>       </a:t>
            </a:r>
            <a:r>
              <a:rPr lang="zh-CN" altLang="en-US" sz="3600" b="1"/>
              <a:t>本诗主要通过天狗形象的塑造，抒发了诗人</a:t>
            </a:r>
            <a:r>
              <a:rPr lang="zh-CN" altLang="en-US" sz="3600" b="1">
                <a:solidFill>
                  <a:srgbClr val="0000FF"/>
                </a:solidFill>
              </a:rPr>
              <a:t>否定旧的社会现实、摆脱旧的思想束缚。张扬个性、追求解放和自由的强烈愿望。</a:t>
            </a:r>
            <a:r>
              <a:rPr lang="zh-CN" altLang="en-US" sz="2400" b="1">
                <a:solidFill>
                  <a:srgbClr val="0000FF"/>
                </a:solidFill>
              </a:rPr>
              <a:t> </a:t>
            </a:r>
          </a:p>
        </p:txBody>
      </p:sp>
      <p:sp>
        <p:nvSpPr>
          <p:cNvPr id="76804" name="Text Box 4"/>
          <p:cNvSpPr txBox="1">
            <a:spLocks noChangeArrowheads="1"/>
          </p:cNvSpPr>
          <p:nvPr/>
        </p:nvSpPr>
        <p:spPr bwMode="auto">
          <a:xfrm>
            <a:off x="0" y="0"/>
            <a:ext cx="381635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000" b="1">
                <a:solidFill>
                  <a:srgbClr val="FF0000"/>
                </a:solidFill>
              </a:rPr>
              <a:t>主题思想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768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768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Text Box 2"/>
          <p:cNvSpPr txBox="1">
            <a:spLocks noChangeArrowheads="1"/>
          </p:cNvSpPr>
          <p:nvPr/>
        </p:nvSpPr>
        <p:spPr bwMode="auto">
          <a:xfrm>
            <a:off x="457200" y="533400"/>
            <a:ext cx="70421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FF3399"/>
                </a:solidFill>
                <a:ea typeface="华文新魏" pitchFamily="2" charset="-122"/>
              </a:rPr>
              <a:t>如何理解这首诗中的拟人和夸张？</a:t>
            </a:r>
          </a:p>
        </p:txBody>
      </p:sp>
      <p:sp>
        <p:nvSpPr>
          <p:cNvPr id="52227" name="Text Box 3"/>
          <p:cNvSpPr txBox="1">
            <a:spLocks noChangeArrowheads="1"/>
          </p:cNvSpPr>
          <p:nvPr/>
        </p:nvSpPr>
        <p:spPr bwMode="auto">
          <a:xfrm>
            <a:off x="0" y="1447800"/>
            <a:ext cx="9296400" cy="173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3600" b="1">
                <a:ea typeface="华文新魏" pitchFamily="2" charset="-122"/>
              </a:rPr>
              <a:t>本诗整体手法是拟人，天狗形象的塑造能够生动地展现充满豪气的自我精神，拟人手法便于诗人进行富于想象力的夸张。</a:t>
            </a:r>
          </a:p>
        </p:txBody>
      </p:sp>
      <p:sp>
        <p:nvSpPr>
          <p:cNvPr id="52228" name="Text Box 4"/>
          <p:cNvSpPr txBox="1">
            <a:spLocks noChangeArrowheads="1"/>
          </p:cNvSpPr>
          <p:nvPr/>
        </p:nvSpPr>
        <p:spPr bwMode="auto">
          <a:xfrm>
            <a:off x="152400" y="3352800"/>
            <a:ext cx="8991600" cy="228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altLang="zh-CN" sz="3600" b="1">
                <a:ea typeface="华文新魏" pitchFamily="2" charset="-122"/>
              </a:rPr>
              <a:t>“</a:t>
            </a:r>
            <a:r>
              <a:rPr lang="zh-CN" altLang="en-US" sz="3600" b="1">
                <a:ea typeface="华文新魏" pitchFamily="2" charset="-122"/>
              </a:rPr>
              <a:t>天狗”的“吞”“月”“日”“星球”以及“全宇宙”，“天狗”的“飞奔”“狂叫”“燃烧”乃至“剥皮”“食肉”“吸血”“啮心肝”就变得十分自然、合理。</a:t>
            </a:r>
          </a:p>
        </p:txBody>
      </p:sp>
      <p:sp>
        <p:nvSpPr>
          <p:cNvPr id="52229" name="Text Box 5"/>
          <p:cNvSpPr txBox="1">
            <a:spLocks noChangeArrowheads="1"/>
          </p:cNvSpPr>
          <p:nvPr/>
        </p:nvSpPr>
        <p:spPr bwMode="auto">
          <a:xfrm>
            <a:off x="0" y="5638800"/>
            <a:ext cx="93281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ea typeface="华文新魏" pitchFamily="2" charset="-122"/>
              </a:rPr>
              <a:t>因此，此诗拟人是巧妙的，夸张也是合理的。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52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2000"/>
                                        <p:tgtEl>
                                          <p:spTgt spid="52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17" dur="2000"/>
                                        <p:tgtEl>
                                          <p:spTgt spid="52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52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6" grpId="0"/>
      <p:bldP spid="52227" grpId="0"/>
      <p:bldP spid="52228" grpId="0"/>
      <p:bldP spid="5222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ChangeArrowheads="1"/>
          </p:cNvSpPr>
          <p:nvPr>
            <p:ph type="title"/>
          </p:nvPr>
        </p:nvSpPr>
        <p:spPr>
          <a:xfrm>
            <a:off x="3429000" y="838200"/>
            <a:ext cx="2279650" cy="1143000"/>
          </a:xfrm>
        </p:spPr>
        <p:txBody>
          <a:bodyPr/>
          <a:lstStyle/>
          <a:p>
            <a:r>
              <a:rPr lang="zh-CN" altLang="en-US"/>
              <a:t>赏析：</a:t>
            </a:r>
          </a:p>
        </p:txBody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2332038"/>
            <a:ext cx="8229600" cy="4525962"/>
          </a:xfrm>
        </p:spPr>
        <p:txBody>
          <a:bodyPr/>
          <a:lstStyle/>
          <a:p>
            <a:r>
              <a:rPr lang="zh-CN" altLang="en-US" b="1"/>
              <a:t>揣摩意境 </a:t>
            </a:r>
          </a:p>
          <a:p>
            <a:r>
              <a:rPr lang="zh-CN" altLang="en-US" b="1"/>
              <a:t>“大”：本诗所用的词都是大词，气势非常宏大，视野也十分阔大，这与作者的诗学观念和泛神论思想是紧密相关的，这一点已如上述。</a:t>
            </a:r>
            <a:r>
              <a:rPr lang="zh-CN" altLang="en-US"/>
              <a:t>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808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808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899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2057400"/>
            <a:ext cx="8229600" cy="4525963"/>
          </a:xfrm>
        </p:spPr>
        <p:txBody>
          <a:bodyPr/>
          <a:lstStyle/>
          <a:p>
            <a:r>
              <a:rPr lang="zh-CN" altLang="en-US" b="1"/>
              <a:t>把握情感</a:t>
            </a:r>
          </a:p>
          <a:p>
            <a:r>
              <a:rPr lang="zh-CN" altLang="en-US" b="1"/>
              <a:t>“我便是我”这句在诗中出现两次，不仅起到了强调的作用，也在语感上前后呼应、相互印证，突出了“天狗”的自信与自我完成。</a:t>
            </a:r>
            <a:r>
              <a:rPr lang="zh-CN" altLang="en-US"/>
              <a:t> </a:t>
            </a:r>
          </a:p>
        </p:txBody>
      </p:sp>
      <p:sp>
        <p:nvSpPr>
          <p:cNvPr id="81923" name="Rectangle 3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zh-CN" altLang="en-US"/>
              <a:t>赏析：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819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819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22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676400" y="1828800"/>
            <a:ext cx="6400800" cy="5329238"/>
          </a:xfrm>
        </p:spPr>
        <p:txBody>
          <a:bodyPr/>
          <a:lstStyle/>
          <a:p>
            <a:r>
              <a:rPr lang="zh-CN" altLang="en-US" b="1"/>
              <a:t>赏析技法</a:t>
            </a:r>
          </a:p>
          <a:p>
            <a:r>
              <a:rPr lang="en-US" altLang="zh-CN" b="1"/>
              <a:t>1</a:t>
            </a:r>
            <a:r>
              <a:rPr lang="zh-CN" altLang="en-US" b="1"/>
              <a:t>、拟人和夸张手法</a:t>
            </a:r>
          </a:p>
          <a:p>
            <a:r>
              <a:rPr lang="en-US" altLang="zh-CN" b="1"/>
              <a:t>2</a:t>
            </a:r>
            <a:r>
              <a:rPr lang="zh-CN" altLang="en-US" b="1"/>
              <a:t>、单色的想象</a:t>
            </a:r>
          </a:p>
          <a:p>
            <a:r>
              <a:rPr lang="en-US" altLang="zh-CN" b="1"/>
              <a:t>3</a:t>
            </a:r>
            <a:r>
              <a:rPr lang="zh-CN" altLang="en-US" b="1"/>
              <a:t>、单调的结构：这首诗全部以“我”为起端，一泻千里，因而，句式的趋近是此诗的显著特点。</a:t>
            </a:r>
          </a:p>
        </p:txBody>
      </p:sp>
      <p:sp>
        <p:nvSpPr>
          <p:cNvPr id="82947" name="Rectangle 3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zh-CN" altLang="en-US"/>
              <a:t>赏析：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829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829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829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829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946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447800" y="1295400"/>
            <a:ext cx="6400800" cy="5400675"/>
          </a:xfrm>
        </p:spPr>
        <p:txBody>
          <a:bodyPr/>
          <a:lstStyle/>
          <a:p>
            <a:r>
              <a:rPr lang="zh-CN" altLang="en-US" b="1"/>
              <a:t>品味语言</a:t>
            </a:r>
          </a:p>
          <a:p>
            <a:r>
              <a:rPr lang="zh-CN" altLang="en-US" b="1"/>
              <a:t>语言、风格极为</a:t>
            </a:r>
            <a:r>
              <a:rPr lang="zh-CN" altLang="en-US" b="1">
                <a:solidFill>
                  <a:srgbClr val="FF3399"/>
                </a:solidFill>
              </a:rPr>
              <a:t>强劲、有力</a:t>
            </a:r>
          </a:p>
          <a:p>
            <a:r>
              <a:rPr lang="zh-CN" altLang="en-US" b="1"/>
              <a:t>第一节连续四个“把”字和四个“吞”字，第二节连续五个“是”字和四个“光”字，第三节连续三个“如”字、三个“在</a:t>
            </a:r>
            <a:r>
              <a:rPr lang="en-US" altLang="zh-CN" b="1"/>
              <a:t>……</a:t>
            </a:r>
            <a:r>
              <a:rPr lang="zh-CN" altLang="en-US" b="1"/>
              <a:t>上”句式以及“剥我的皮”“食我的肉”“吸我的血”“啮我的心肝”四个词组，均显示为一种单一的结构。 </a:t>
            </a:r>
            <a:br>
              <a:rPr lang="zh-CN" altLang="en-US" b="1"/>
            </a:br>
            <a:endParaRPr lang="zh-CN" altLang="en-US" b="1"/>
          </a:p>
          <a:p>
            <a:endParaRPr lang="en-US" altLang="zh-CN" b="1"/>
          </a:p>
        </p:txBody>
      </p:sp>
      <p:sp>
        <p:nvSpPr>
          <p:cNvPr id="83971" name="Rectangle 3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zh-CN" altLang="en-US"/>
              <a:t>赏析：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839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839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839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970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114" name="Picture 2" descr="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Text Box 2"/>
          <p:cNvSpPr txBox="1">
            <a:spLocks noChangeArrowheads="1"/>
          </p:cNvSpPr>
          <p:nvPr/>
        </p:nvSpPr>
        <p:spPr bwMode="auto">
          <a:xfrm>
            <a:off x="179388" y="1125538"/>
            <a:ext cx="8751887" cy="54530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chemeClr val="accent2"/>
                </a:solidFill>
                <a:ea typeface="楷体_GB2312" pitchFamily="49" charset="-122"/>
              </a:rPr>
              <a:t>　　天狗，本是民间传说中的事物，古人常常　</a:t>
            </a:r>
          </a:p>
          <a:p>
            <a:r>
              <a:rPr lang="zh-CN" altLang="en-US" sz="3200" b="1">
                <a:solidFill>
                  <a:schemeClr val="accent2"/>
                </a:solidFill>
                <a:ea typeface="楷体_GB2312" pitchFamily="49" charset="-122"/>
              </a:rPr>
              <a:t>将</a:t>
            </a:r>
            <a:r>
              <a:rPr lang="zh-CN" altLang="en-US" sz="3200" b="1">
                <a:solidFill>
                  <a:srgbClr val="FF0000"/>
                </a:solidFill>
                <a:ea typeface="楷体_GB2312" pitchFamily="49" charset="-122"/>
              </a:rPr>
              <a:t>月蚀</a:t>
            </a:r>
            <a:r>
              <a:rPr lang="zh-CN" altLang="en-US" sz="3200" b="1">
                <a:solidFill>
                  <a:schemeClr val="accent2"/>
                </a:solidFill>
                <a:ea typeface="楷体_GB2312" pitchFamily="49" charset="-122"/>
              </a:rPr>
              <a:t>现象称作“</a:t>
            </a:r>
            <a:r>
              <a:rPr lang="zh-CN" altLang="en-US" sz="3200" b="1">
                <a:solidFill>
                  <a:srgbClr val="FF0000"/>
                </a:solidFill>
                <a:ea typeface="楷体_GB2312" pitchFamily="49" charset="-122"/>
              </a:rPr>
              <a:t>天狗吃月亮</a:t>
            </a:r>
            <a:r>
              <a:rPr lang="zh-CN" altLang="en-US" sz="3200" b="1">
                <a:solidFill>
                  <a:schemeClr val="accent2"/>
                </a:solidFill>
                <a:ea typeface="楷体_GB2312" pitchFamily="49" charset="-122"/>
              </a:rPr>
              <a:t>”。</a:t>
            </a:r>
            <a:r>
              <a:rPr lang="zh-CN" altLang="en-US" sz="3200" b="1">
                <a:solidFill>
                  <a:srgbClr val="FF0000"/>
                </a:solidFill>
                <a:ea typeface="楷体_GB2312" pitchFamily="49" charset="-122"/>
              </a:rPr>
              <a:t>郭沫若</a:t>
            </a:r>
            <a:r>
              <a:rPr lang="zh-CN" altLang="en-US" sz="3200" b="1">
                <a:solidFill>
                  <a:schemeClr val="accent2"/>
                </a:solidFill>
                <a:ea typeface="楷体_GB2312" pitchFamily="49" charset="-122"/>
              </a:rPr>
              <a:t>在他的　</a:t>
            </a:r>
          </a:p>
          <a:p>
            <a:r>
              <a:rPr lang="zh-CN" altLang="en-US" sz="3200" b="1">
                <a:solidFill>
                  <a:schemeClr val="accent2"/>
                </a:solidFill>
                <a:ea typeface="楷体_GB2312" pitchFamily="49" charset="-122"/>
              </a:rPr>
              <a:t>一篇小说</a:t>
            </a:r>
            <a:r>
              <a:rPr lang="en-US" altLang="zh-CN" sz="3200" b="1">
                <a:solidFill>
                  <a:schemeClr val="accent2"/>
                </a:solidFill>
                <a:ea typeface="楷体_GB2312" pitchFamily="49" charset="-122"/>
              </a:rPr>
              <a:t>《</a:t>
            </a:r>
            <a:r>
              <a:rPr lang="zh-CN" altLang="en-US" sz="3200" b="1">
                <a:solidFill>
                  <a:srgbClr val="FF0000"/>
                </a:solidFill>
                <a:ea typeface="楷体_GB2312" pitchFamily="49" charset="-122"/>
              </a:rPr>
              <a:t>月蚀</a:t>
            </a:r>
            <a:r>
              <a:rPr lang="en-US" altLang="zh-CN" sz="3200" b="1">
                <a:solidFill>
                  <a:schemeClr val="accent2"/>
                </a:solidFill>
                <a:ea typeface="楷体_GB2312" pitchFamily="49" charset="-122"/>
              </a:rPr>
              <a:t>》</a:t>
            </a:r>
            <a:r>
              <a:rPr lang="zh-CN" altLang="en-US" sz="3200" b="1">
                <a:solidFill>
                  <a:schemeClr val="accent2"/>
                </a:solidFill>
                <a:ea typeface="楷体_GB2312" pitchFamily="49" charset="-122"/>
              </a:rPr>
              <a:t>中，就曾经写到过他的家乡　</a:t>
            </a:r>
          </a:p>
          <a:p>
            <a:r>
              <a:rPr lang="zh-CN" altLang="en-US" sz="3200" b="1">
                <a:solidFill>
                  <a:schemeClr val="accent2"/>
                </a:solidFill>
                <a:ea typeface="楷体_GB2312" pitchFamily="49" charset="-122"/>
              </a:rPr>
              <a:t>四川乡下</a:t>
            </a:r>
            <a:r>
              <a:rPr lang="zh-CN" altLang="en-US" sz="3200" b="1">
                <a:solidFill>
                  <a:schemeClr val="tx2"/>
                </a:solidFill>
                <a:ea typeface="楷体_GB2312" pitchFamily="49" charset="-122"/>
              </a:rPr>
              <a:t>在月蚀时击钟鸣鼓以赶走天狗救出日　</a:t>
            </a:r>
          </a:p>
          <a:p>
            <a:r>
              <a:rPr lang="zh-CN" altLang="en-US" sz="3200" b="1">
                <a:solidFill>
                  <a:schemeClr val="tx2"/>
                </a:solidFill>
                <a:ea typeface="楷体_GB2312" pitchFamily="49" charset="-122"/>
              </a:rPr>
              <a:t>月</a:t>
            </a:r>
            <a:r>
              <a:rPr lang="zh-CN" altLang="en-US" sz="3200" b="1">
                <a:solidFill>
                  <a:schemeClr val="accent2"/>
                </a:solidFill>
                <a:ea typeface="楷体_GB2312" pitchFamily="49" charset="-122"/>
              </a:rPr>
              <a:t>的风俗：“ </a:t>
            </a:r>
            <a:r>
              <a:rPr lang="zh-CN" altLang="en-US" sz="3200" b="1">
                <a:solidFill>
                  <a:srgbClr val="FF0000"/>
                </a:solidFill>
                <a:ea typeface="楷体_GB2312" pitchFamily="49" charset="-122"/>
              </a:rPr>
              <a:t>小时候每逢遇着日月蚀，真好像　</a:t>
            </a:r>
          </a:p>
          <a:p>
            <a:r>
              <a:rPr lang="zh-CN" altLang="en-US" sz="3200" b="1">
                <a:solidFill>
                  <a:srgbClr val="FF0000"/>
                </a:solidFill>
                <a:ea typeface="楷体_GB2312" pitchFamily="49" charset="-122"/>
              </a:rPr>
              <a:t>遇着什么灾难的一样。全村的寺院都要击钟鸣　</a:t>
            </a:r>
          </a:p>
          <a:p>
            <a:r>
              <a:rPr lang="zh-CN" altLang="en-US" sz="3200" b="1">
                <a:solidFill>
                  <a:srgbClr val="FF0000"/>
                </a:solidFill>
                <a:ea typeface="楷体_GB2312" pitchFamily="49" charset="-122"/>
              </a:rPr>
              <a:t>鼓，大人们也叫我们在家中打板壁作声响。在　</a:t>
            </a:r>
          </a:p>
          <a:p>
            <a:r>
              <a:rPr lang="zh-CN" altLang="en-US" sz="3200" b="1">
                <a:solidFill>
                  <a:srgbClr val="FF0000"/>
                </a:solidFill>
                <a:ea typeface="楷体_GB2312" pitchFamily="49" charset="-122"/>
              </a:rPr>
              <a:t>冥冥之中有一条天狗，想把日月吃了，击钟鸣　</a:t>
            </a:r>
          </a:p>
          <a:p>
            <a:r>
              <a:rPr lang="zh-CN" altLang="en-US" sz="3200" b="1">
                <a:solidFill>
                  <a:srgbClr val="FF0000"/>
                </a:solidFill>
                <a:ea typeface="楷体_GB2312" pitchFamily="49" charset="-122"/>
              </a:rPr>
              <a:t>鼓便是想骇去那条天狗，把日月救出。这是我　</a:t>
            </a:r>
          </a:p>
          <a:p>
            <a:r>
              <a:rPr lang="zh-CN" altLang="en-US" sz="3200" b="1">
                <a:solidFill>
                  <a:srgbClr val="FF0000"/>
                </a:solidFill>
                <a:ea typeface="楷体_GB2312" pitchFamily="49" charset="-122"/>
              </a:rPr>
              <a:t>们四川乡下的俗传，也怕是我们中国自古以来　</a:t>
            </a:r>
          </a:p>
          <a:p>
            <a:r>
              <a:rPr lang="zh-CN" altLang="en-US" sz="3200" b="1">
                <a:solidFill>
                  <a:srgbClr val="FF0000"/>
                </a:solidFill>
                <a:ea typeface="楷体_GB2312" pitchFamily="49" charset="-122"/>
              </a:rPr>
              <a:t>的传说。</a:t>
            </a:r>
            <a:r>
              <a:rPr lang="zh-CN" altLang="en-US" sz="3200" b="1">
                <a:solidFill>
                  <a:schemeClr val="accent2"/>
                </a:solidFill>
                <a:ea typeface="楷体_GB2312" pitchFamily="49" charset="-122"/>
              </a:rPr>
              <a:t>”　</a:t>
            </a:r>
          </a:p>
        </p:txBody>
      </p:sp>
      <p:sp>
        <p:nvSpPr>
          <p:cNvPr id="62467" name="Rectangle 3"/>
          <p:cNvSpPr>
            <a:spLocks noChangeArrowheads="1"/>
          </p:cNvSpPr>
          <p:nvPr/>
        </p:nvSpPr>
        <p:spPr bwMode="auto">
          <a:xfrm>
            <a:off x="0" y="0"/>
            <a:ext cx="9144000" cy="1068388"/>
          </a:xfrm>
          <a:prstGeom prst="rect">
            <a:avLst/>
          </a:prstGeom>
          <a:solidFill>
            <a:srgbClr val="111111"/>
          </a:solidFill>
          <a:ln w="9525" algn="ctr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/>
            <a:endParaRPr lang="en-US" altLang="zh-CN" sz="1600" b="1">
              <a:solidFill>
                <a:schemeClr val="bg1"/>
              </a:solidFill>
              <a:ea typeface="黑体" pitchFamily="2" charset="-122"/>
            </a:endParaRPr>
          </a:p>
          <a:p>
            <a:pPr algn="ctr"/>
            <a:r>
              <a:rPr lang="zh-CN" altLang="en-US" sz="3200" b="1">
                <a:solidFill>
                  <a:schemeClr val="bg1"/>
                </a:solidFill>
                <a:ea typeface="黑体" pitchFamily="2" charset="-122"/>
              </a:rPr>
              <a:t>关于天狗的民间传说</a:t>
            </a:r>
          </a:p>
          <a:p>
            <a:pPr algn="ctr"/>
            <a:endParaRPr lang="en-US" altLang="zh-CN" sz="1600" b="1">
              <a:solidFill>
                <a:schemeClr val="bg1"/>
              </a:solidFill>
              <a:ea typeface="黑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2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6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ChangeArrowheads="1"/>
          </p:cNvSpPr>
          <p:nvPr/>
        </p:nvSpPr>
        <p:spPr bwMode="auto">
          <a:xfrm>
            <a:off x="457200" y="381000"/>
            <a:ext cx="8077200" cy="2528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US" altLang="zh-CN" sz="3200" b="1">
                <a:latin typeface="华文新魏" pitchFamily="2" charset="-122"/>
                <a:ea typeface="华文新魏" pitchFamily="2" charset="-122"/>
              </a:rPr>
              <a:t>        </a:t>
            </a:r>
            <a:r>
              <a:rPr lang="zh-CN" altLang="en-US" sz="3200" b="1">
                <a:latin typeface="华文新魏" pitchFamily="2" charset="-122"/>
                <a:ea typeface="华文新魏" pitchFamily="2" charset="-122"/>
              </a:rPr>
              <a:t>在</a:t>
            </a:r>
            <a:r>
              <a:rPr lang="zh-CN" altLang="en-US" sz="32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日本</a:t>
            </a:r>
            <a:r>
              <a:rPr lang="zh-CN" altLang="en-US" sz="3200" b="1">
                <a:latin typeface="华文新魏" pitchFamily="2" charset="-122"/>
                <a:ea typeface="华文新魏" pitchFamily="2" charset="-122"/>
              </a:rPr>
              <a:t>，天狗都是身材高大、穿着修长僧服和高齿木屐、长着双翼、红脸和大长鼻子、手持羽扇的奇怪家伙。通常居住在深山之中，具有令人难以想象怪力和超能力，是日本妖怪中相当强悍的一种。</a:t>
            </a:r>
          </a:p>
        </p:txBody>
      </p:sp>
      <p:sp>
        <p:nvSpPr>
          <p:cNvPr id="84995" name="Text Box 3"/>
          <p:cNvSpPr txBox="1">
            <a:spLocks noChangeArrowheads="1"/>
          </p:cNvSpPr>
          <p:nvPr/>
        </p:nvSpPr>
        <p:spPr bwMode="auto">
          <a:xfrm>
            <a:off x="533400" y="2971800"/>
            <a:ext cx="8229600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       </a:t>
            </a:r>
            <a:r>
              <a:rPr lang="zh-CN" altLang="en-US" sz="3200" b="1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中国</a:t>
            </a:r>
            <a:r>
              <a:rPr lang="zh-CN" altLang="en-US" sz="3200" b="1" dirty="0">
                <a:latin typeface="华文新魏" pitchFamily="2" charset="-122"/>
                <a:ea typeface="华文新魏" pitchFamily="2" charset="-122"/>
              </a:rPr>
              <a:t>的天狗最早出自</a:t>
            </a:r>
            <a:r>
              <a:rPr lang="en-US" altLang="zh-CN" sz="3200" b="1" dirty="0">
                <a:latin typeface="华文新魏" pitchFamily="2" charset="-122"/>
                <a:ea typeface="华文新魏" pitchFamily="2" charset="-122"/>
              </a:rPr>
              <a:t>《</a:t>
            </a:r>
            <a:r>
              <a:rPr lang="zh-CN" altLang="en-US" sz="3200" b="1" dirty="0">
                <a:latin typeface="华文新魏" pitchFamily="2" charset="-122"/>
                <a:ea typeface="华文新魏" pitchFamily="2" charset="-122"/>
              </a:rPr>
              <a:t>山海经</a:t>
            </a:r>
            <a:r>
              <a:rPr lang="en-US" altLang="zh-CN" sz="3200" b="1" dirty="0">
                <a:latin typeface="Arial"/>
                <a:ea typeface="华文新魏" pitchFamily="2" charset="-122"/>
              </a:rPr>
              <a:t>•</a:t>
            </a:r>
            <a:r>
              <a:rPr lang="zh-CN" altLang="en-US" sz="3200" b="1" dirty="0">
                <a:latin typeface="华文新魏" pitchFamily="2" charset="-122"/>
                <a:ea typeface="华文新魏" pitchFamily="2" charset="-122"/>
              </a:rPr>
              <a:t>西山经</a:t>
            </a:r>
            <a:r>
              <a:rPr lang="en-US" altLang="zh-CN" sz="3200" b="1" dirty="0">
                <a:latin typeface="华文新魏" pitchFamily="2" charset="-122"/>
                <a:ea typeface="华文新魏" pitchFamily="2" charset="-122"/>
              </a:rPr>
              <a:t>》</a:t>
            </a:r>
            <a:r>
              <a:rPr lang="zh-CN" altLang="en-US" sz="3200" b="1" dirty="0">
                <a:latin typeface="华文新魏" pitchFamily="2" charset="-122"/>
                <a:ea typeface="华文新魏" pitchFamily="2" charset="-122"/>
              </a:rPr>
              <a:t>中，原文是</a:t>
            </a:r>
            <a:r>
              <a:rPr lang="zh-CN" altLang="en-US" sz="3200" b="1" dirty="0">
                <a:latin typeface="Arial"/>
                <a:ea typeface="华文新魏" pitchFamily="2" charset="-122"/>
              </a:rPr>
              <a:t>“</a:t>
            </a:r>
            <a:r>
              <a:rPr lang="zh-CN" altLang="en-US" sz="3200" b="1" dirty="0">
                <a:latin typeface="华文新魏" pitchFamily="2" charset="-122"/>
                <a:ea typeface="华文新魏" pitchFamily="2" charset="-122"/>
              </a:rPr>
              <a:t>又西三百里，曰阴山。</a:t>
            </a:r>
            <a:r>
              <a:rPr lang="en-US" altLang="zh-CN" sz="3200" b="1" dirty="0">
                <a:latin typeface="Arial"/>
                <a:ea typeface="华文新魏" pitchFamily="2" charset="-122"/>
              </a:rPr>
              <a:t>……</a:t>
            </a:r>
            <a:r>
              <a:rPr lang="zh-CN" altLang="en-US" sz="3200" b="1" dirty="0">
                <a:latin typeface="华文新魏" pitchFamily="2" charset="-122"/>
                <a:ea typeface="华文新魏" pitchFamily="2" charset="-122"/>
              </a:rPr>
              <a:t>有兽焉，其状如狸而白首，名曰天狗，其</a:t>
            </a:r>
            <a:r>
              <a:rPr lang="zh-CN" altLang="en-US" sz="3200" b="1" dirty="0" smtClean="0">
                <a:latin typeface="华文新魏" pitchFamily="2" charset="-122"/>
                <a:ea typeface="华文新魏" pitchFamily="2" charset="-122"/>
              </a:rPr>
              <a:t>音如</a:t>
            </a:r>
            <a:r>
              <a:rPr lang="zh-CN" altLang="en-US" sz="3200" b="1" dirty="0">
                <a:latin typeface="华文新魏" pitchFamily="2" charset="-122"/>
                <a:ea typeface="华文新魏" pitchFamily="2" charset="-122"/>
              </a:rPr>
              <a:t>榴榴，可以御凶。</a:t>
            </a:r>
            <a:r>
              <a:rPr lang="zh-CN" altLang="en-US" sz="3200" b="1" dirty="0">
                <a:latin typeface="Arial"/>
                <a:ea typeface="华文新魏" pitchFamily="2" charset="-122"/>
              </a:rPr>
              <a:t>” </a:t>
            </a:r>
            <a:r>
              <a:rPr lang="zh-CN" altLang="en-US" sz="3200" b="1" dirty="0">
                <a:latin typeface="华文新魏" pitchFamily="2" charset="-122"/>
                <a:ea typeface="华文新魏" pitchFamily="2" charset="-122"/>
              </a:rPr>
              <a:t>它是人们对</a:t>
            </a:r>
          </a:p>
          <a:p>
            <a:r>
              <a:rPr lang="zh-CN" altLang="en-US" sz="3200" b="1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二郎神杨戬的哮天犬</a:t>
            </a:r>
            <a:r>
              <a:rPr lang="zh-CN" altLang="en-US" sz="3200" b="1" dirty="0">
                <a:latin typeface="华文新魏" pitchFamily="2" charset="-122"/>
                <a:ea typeface="华文新魏" pitchFamily="2" charset="-122"/>
              </a:rPr>
              <a:t>的称呼，它</a:t>
            </a:r>
            <a:r>
              <a:rPr lang="zh-CN" altLang="en-US" sz="3200" b="1" dirty="0" smtClean="0">
                <a:latin typeface="华文新魏" pitchFamily="2" charset="-122"/>
                <a:ea typeface="华文新魏" pitchFamily="2" charset="-122"/>
              </a:rPr>
              <a:t>不仅</a:t>
            </a:r>
            <a:r>
              <a:rPr lang="zh-CN" altLang="en-US" sz="3200" b="1" dirty="0">
                <a:latin typeface="华文新魏" pitchFamily="2" charset="-122"/>
                <a:ea typeface="华文新魏" pitchFamily="2" charset="-122"/>
              </a:rPr>
              <a:t>能帮助二郎神降妖除魔、还能</a:t>
            </a:r>
            <a:r>
              <a:rPr lang="zh-CN" altLang="en-US" sz="3200" b="1" dirty="0" smtClean="0">
                <a:latin typeface="华文新魏" pitchFamily="2" charset="-122"/>
                <a:ea typeface="华文新魏" pitchFamily="2" charset="-122"/>
              </a:rPr>
              <a:t>吞下</a:t>
            </a:r>
            <a:r>
              <a:rPr lang="zh-CN" altLang="en-US" sz="3200" b="1" dirty="0">
                <a:latin typeface="华文新魏" pitchFamily="2" charset="-122"/>
                <a:ea typeface="华文新魏" pitchFamily="2" charset="-122"/>
              </a:rPr>
              <a:t>整个月亮。 </a:t>
            </a:r>
          </a:p>
          <a:p>
            <a:endParaRPr lang="en-US" altLang="zh-CN" sz="3200" dirty="0"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49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8499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994" grpId="0"/>
      <p:bldP spid="8499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3" name="Text Box 5"/>
          <p:cNvSpPr txBox="1">
            <a:spLocks noChangeArrowheads="1"/>
          </p:cNvSpPr>
          <p:nvPr/>
        </p:nvSpPr>
        <p:spPr bwMode="auto">
          <a:xfrm>
            <a:off x="3276600" y="0"/>
            <a:ext cx="5867400" cy="666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FF3300"/>
                </a:solidFill>
              </a:rPr>
              <a:t>郭沫若</a:t>
            </a:r>
            <a:r>
              <a:rPr lang="en-US" altLang="zh-CN" sz="2400" b="1"/>
              <a:t>(1892</a:t>
            </a:r>
            <a:r>
              <a:rPr lang="zh-CN" altLang="en-US" sz="2400" b="1"/>
              <a:t>年</a:t>
            </a:r>
            <a:r>
              <a:rPr lang="en-US" altLang="zh-CN" sz="2400" b="1"/>
              <a:t>11</a:t>
            </a:r>
            <a:r>
              <a:rPr lang="zh-CN" altLang="en-US" sz="2400" b="1"/>
              <a:t>月</a:t>
            </a:r>
            <a:r>
              <a:rPr lang="en-US" altLang="zh-CN" sz="2400" b="1"/>
              <a:t>16</a:t>
            </a:r>
            <a:r>
              <a:rPr lang="zh-CN" altLang="en-US" sz="2400" b="1"/>
              <a:t>日～</a:t>
            </a:r>
            <a:r>
              <a:rPr lang="en-US" altLang="zh-CN" sz="2400" b="1"/>
              <a:t>1978</a:t>
            </a:r>
            <a:r>
              <a:rPr lang="zh-CN" altLang="en-US" sz="2400" b="1"/>
              <a:t>年</a:t>
            </a:r>
            <a:r>
              <a:rPr lang="en-US" altLang="zh-CN" sz="2400" b="1"/>
              <a:t>6</a:t>
            </a:r>
            <a:r>
              <a:rPr lang="zh-CN" altLang="en-US" sz="2400" b="1"/>
              <a:t>月</a:t>
            </a:r>
            <a:r>
              <a:rPr lang="en-US" altLang="zh-CN" sz="2400" b="1"/>
              <a:t>12</a:t>
            </a:r>
            <a:r>
              <a:rPr lang="zh-CN" altLang="en-US" sz="2400" b="1"/>
              <a:t>日），原名</a:t>
            </a:r>
            <a:r>
              <a:rPr lang="zh-CN" altLang="en-US" sz="2400" b="1">
                <a:solidFill>
                  <a:srgbClr val="FF3300"/>
                </a:solidFill>
              </a:rPr>
              <a:t>郭开贞</a:t>
            </a:r>
            <a:r>
              <a:rPr lang="zh-CN" altLang="en-US" sz="2400" b="1"/>
              <a:t>，</a:t>
            </a:r>
            <a:r>
              <a:rPr lang="zh-CN" altLang="en-US" sz="2400" b="1">
                <a:solidFill>
                  <a:srgbClr val="FF3300"/>
                </a:solidFill>
              </a:rPr>
              <a:t>为我国著名的科学家、文学家、考古学家、思想家、革命活动家、诗人</a:t>
            </a:r>
            <a:r>
              <a:rPr lang="zh-CN" altLang="en-US" sz="2400" b="1"/>
              <a:t>。生于四川乐山沙湾，幼年入家塾读书，</a:t>
            </a:r>
            <a:r>
              <a:rPr lang="en-US" altLang="zh-CN" sz="2400" b="1"/>
              <a:t>1906</a:t>
            </a:r>
            <a:r>
              <a:rPr lang="zh-CN" altLang="en-US" sz="2400" b="1"/>
              <a:t>年入嘉定高等学堂学习，开始接受民主思想。</a:t>
            </a:r>
            <a:r>
              <a:rPr lang="en-US" altLang="zh-CN" sz="2400" b="1"/>
              <a:t>1914</a:t>
            </a:r>
            <a:r>
              <a:rPr lang="zh-CN" altLang="en-US" sz="2400" b="1"/>
              <a:t>年春赴日本留学，先学医，后从文。这个时期接触了泰戈尔、歌德、莎士比亚、惠特曼等外国作家的作品。</a:t>
            </a:r>
          </a:p>
          <a:p>
            <a:r>
              <a:rPr lang="en-US" altLang="zh-CN" sz="2400" b="1"/>
              <a:t>1918</a:t>
            </a:r>
            <a:r>
              <a:rPr lang="zh-CN" altLang="en-US" sz="2400" b="1"/>
              <a:t>年初夏写的</a:t>
            </a:r>
            <a:r>
              <a:rPr lang="en-US" altLang="zh-CN" sz="2400" b="1"/>
              <a:t>《</a:t>
            </a:r>
            <a:r>
              <a:rPr lang="zh-CN" altLang="en-US" sz="2400" b="1"/>
              <a:t>死的诱惑</a:t>
            </a:r>
            <a:r>
              <a:rPr lang="en-US" altLang="zh-CN" sz="2400" b="1"/>
              <a:t>》</a:t>
            </a:r>
            <a:r>
              <a:rPr lang="zh-CN" altLang="en-US" sz="2400" b="1"/>
              <a:t>是他最早的新诗。</a:t>
            </a:r>
            <a:r>
              <a:rPr lang="en-US" altLang="zh-CN" sz="2400" b="1"/>
              <a:t>1919</a:t>
            </a:r>
            <a:r>
              <a:rPr lang="zh-CN" altLang="en-US" sz="2400" b="1"/>
              <a:t>年五四运动爆发，他在日本福冈发起组织救国团体夏社，投身于新文化运动，写出了</a:t>
            </a:r>
            <a:r>
              <a:rPr lang="en-US" altLang="zh-CN" sz="2400" b="1">
                <a:solidFill>
                  <a:srgbClr val="FF3300"/>
                </a:solidFill>
              </a:rPr>
              <a:t>《</a:t>
            </a:r>
            <a:r>
              <a:rPr lang="zh-CN" altLang="en-US" sz="2400" b="1">
                <a:solidFill>
                  <a:srgbClr val="FF3300"/>
                </a:solidFill>
              </a:rPr>
              <a:t>凤凰涅磐</a:t>
            </a:r>
            <a:r>
              <a:rPr lang="en-US" altLang="zh-CN" sz="2400" b="1"/>
              <a:t>》</a:t>
            </a:r>
            <a:r>
              <a:rPr lang="zh-CN" altLang="en-US" sz="2400" b="1"/>
              <a:t>、</a:t>
            </a:r>
            <a:r>
              <a:rPr lang="en-US" altLang="zh-CN" sz="2400" b="1"/>
              <a:t>《</a:t>
            </a:r>
            <a:r>
              <a:rPr lang="zh-CN" altLang="en-US" sz="2400" b="1"/>
              <a:t>地球，我的母亲</a:t>
            </a:r>
            <a:r>
              <a:rPr lang="en-US" altLang="zh-CN" sz="2400" b="1"/>
              <a:t>》</a:t>
            </a:r>
            <a:r>
              <a:rPr lang="zh-CN" altLang="en-US" sz="2400" b="1"/>
              <a:t>、</a:t>
            </a:r>
            <a:r>
              <a:rPr lang="en-US" altLang="zh-CN" sz="2400" b="1">
                <a:solidFill>
                  <a:srgbClr val="FF3300"/>
                </a:solidFill>
              </a:rPr>
              <a:t>《</a:t>
            </a:r>
            <a:r>
              <a:rPr lang="zh-CN" altLang="en-US" sz="2400" b="1">
                <a:solidFill>
                  <a:srgbClr val="FF3300"/>
                </a:solidFill>
              </a:rPr>
              <a:t>炉中煤</a:t>
            </a:r>
            <a:r>
              <a:rPr lang="en-US" altLang="zh-CN" sz="2400" b="1">
                <a:solidFill>
                  <a:srgbClr val="FF3300"/>
                </a:solidFill>
              </a:rPr>
              <a:t>》</a:t>
            </a:r>
            <a:r>
              <a:rPr lang="zh-CN" altLang="en-US" sz="2400" b="1"/>
              <a:t>等诗篇。从事新文学运动这一时期的</a:t>
            </a:r>
            <a:r>
              <a:rPr lang="zh-CN" altLang="en-US" sz="2400" b="1">
                <a:solidFill>
                  <a:srgbClr val="FF3300"/>
                </a:solidFill>
              </a:rPr>
              <a:t>代表作诗集</a:t>
            </a:r>
            <a:r>
              <a:rPr lang="en-US" altLang="zh-CN" sz="2400" b="1">
                <a:solidFill>
                  <a:srgbClr val="FF3300"/>
                </a:solidFill>
              </a:rPr>
              <a:t>《</a:t>
            </a:r>
            <a:r>
              <a:rPr lang="zh-CN" altLang="en-US" sz="2400" b="1">
                <a:solidFill>
                  <a:srgbClr val="FF3300"/>
                </a:solidFill>
              </a:rPr>
              <a:t>女神</a:t>
            </a:r>
            <a:r>
              <a:rPr lang="en-US" altLang="zh-CN" sz="2400" b="1">
                <a:solidFill>
                  <a:srgbClr val="FF3300"/>
                </a:solidFill>
              </a:rPr>
              <a:t>》</a:t>
            </a:r>
            <a:r>
              <a:rPr lang="zh-CN" altLang="en-US" sz="2400" b="1"/>
              <a:t>摆脱了中国传统诗歌的束缚，充分反映了“五四”时代精神，在中国文学史上开一代诗风，是当代最优秀的革命浪漫主义诗作。</a:t>
            </a:r>
          </a:p>
        </p:txBody>
      </p:sp>
      <p:pic>
        <p:nvPicPr>
          <p:cNvPr id="7176" name="Picture 8" descr="2008031506210756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762000"/>
            <a:ext cx="2857500" cy="40957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ChangeArrowheads="1"/>
          </p:cNvSpPr>
          <p:nvPr/>
        </p:nvSpPr>
        <p:spPr bwMode="auto">
          <a:xfrm>
            <a:off x="457200" y="1371600"/>
            <a:ext cx="7848600" cy="399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US" altLang="zh-CN" sz="3200" b="1">
                <a:latin typeface="华文新魏" pitchFamily="2" charset="-122"/>
                <a:ea typeface="华文新魏" pitchFamily="2" charset="-122"/>
              </a:rPr>
              <a:t>        1919</a:t>
            </a:r>
            <a:r>
              <a:rPr lang="zh-CN" altLang="en-US" sz="3200" b="1">
                <a:latin typeface="华文新魏" pitchFamily="2" charset="-122"/>
                <a:ea typeface="华文新魏" pitchFamily="2" charset="-122"/>
              </a:rPr>
              <a:t>年，五四运动给中国社会带来了崭新的气象、勃勃的生机。旧道德、旧礼教、专制政治与一切封建偶像受到猛烈抨击和批判，新事物、新思想、新文化与一切进步要求则得到热烈的崇尚与赞扬。</a:t>
            </a:r>
            <a:r>
              <a:rPr lang="zh-CN" altLang="en-US" sz="32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倡导科学与民主，争取独立与自由，张扬个性意识，追求个性解放，要求改造旧的社会、建设新社会</a:t>
            </a:r>
            <a:r>
              <a:rPr lang="zh-CN" altLang="en-US" sz="3200" b="1">
                <a:latin typeface="华文新魏" pitchFamily="2" charset="-122"/>
                <a:ea typeface="华文新魏" pitchFamily="2" charset="-122"/>
              </a:rPr>
              <a:t>，成为时代的强音。 </a:t>
            </a:r>
          </a:p>
        </p:txBody>
      </p:sp>
      <p:sp>
        <p:nvSpPr>
          <p:cNvPr id="58371" name="Text Box 3"/>
          <p:cNvSpPr txBox="1">
            <a:spLocks noChangeArrowheads="1"/>
          </p:cNvSpPr>
          <p:nvPr/>
        </p:nvSpPr>
        <p:spPr bwMode="auto">
          <a:xfrm>
            <a:off x="228600" y="457200"/>
            <a:ext cx="155575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5400" b="1">
                <a:ea typeface="华文新魏" pitchFamily="2" charset="-122"/>
              </a:rPr>
              <a:t>背景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58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58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0" grpId="0"/>
      <p:bldP spid="5837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02" name="Picture 10" descr="u=2511070849,2572911131&amp;fm=0&amp;gp=2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00" y="0"/>
            <a:ext cx="2286000" cy="6858000"/>
          </a:xfrm>
          <a:prstGeom prst="rect">
            <a:avLst/>
          </a:prstGeom>
          <a:noFill/>
        </p:spPr>
      </p:pic>
      <p:sp>
        <p:nvSpPr>
          <p:cNvPr id="8196" name="Text Box 4"/>
          <p:cNvSpPr txBox="1">
            <a:spLocks noChangeArrowheads="1"/>
          </p:cNvSpPr>
          <p:nvPr/>
        </p:nvSpPr>
        <p:spPr bwMode="auto">
          <a:xfrm>
            <a:off x="457200" y="381000"/>
            <a:ext cx="832167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zh-CN" altLang="en-US" sz="2800" b="1">
                <a:solidFill>
                  <a:srgbClr val="FF3300"/>
                </a:solidFill>
              </a:rPr>
              <a:t>诗歌</a:t>
            </a:r>
            <a:r>
              <a:rPr lang="en-US" altLang="zh-CN" sz="2800" b="1">
                <a:solidFill>
                  <a:srgbClr val="FF3300"/>
                </a:solidFill>
              </a:rPr>
              <a:t>《</a:t>
            </a:r>
            <a:r>
              <a:rPr lang="zh-CN" altLang="en-US" sz="2800" b="1">
                <a:solidFill>
                  <a:srgbClr val="FF3300"/>
                </a:solidFill>
              </a:rPr>
              <a:t>天狗</a:t>
            </a:r>
            <a:r>
              <a:rPr lang="en-US" altLang="zh-CN" sz="2800" b="1">
                <a:solidFill>
                  <a:srgbClr val="FF3300"/>
                </a:solidFill>
              </a:rPr>
              <a:t>》</a:t>
            </a:r>
          </a:p>
        </p:txBody>
      </p:sp>
      <p:sp>
        <p:nvSpPr>
          <p:cNvPr id="8197" name="Text Box 5"/>
          <p:cNvSpPr txBox="1">
            <a:spLocks noChangeArrowheads="1"/>
          </p:cNvSpPr>
          <p:nvPr/>
        </p:nvSpPr>
        <p:spPr bwMode="auto">
          <a:xfrm>
            <a:off x="517525" y="1470025"/>
            <a:ext cx="809307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3399"/>
                </a:solidFill>
              </a:rPr>
              <a:t>一、朗诵全诗，体会情感基调</a:t>
            </a:r>
          </a:p>
        </p:txBody>
      </p:sp>
      <p:sp>
        <p:nvSpPr>
          <p:cNvPr id="8198" name="Text Box 6"/>
          <p:cNvSpPr txBox="1">
            <a:spLocks noChangeArrowheads="1"/>
          </p:cNvSpPr>
          <p:nvPr/>
        </p:nvSpPr>
        <p:spPr bwMode="auto">
          <a:xfrm>
            <a:off x="593725" y="2689225"/>
            <a:ext cx="489267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3399"/>
                </a:solidFill>
              </a:rPr>
              <a:t>二、“天狗”形象的感受</a:t>
            </a:r>
          </a:p>
        </p:txBody>
      </p:sp>
      <p:sp>
        <p:nvSpPr>
          <p:cNvPr id="8199" name="Text Box 7"/>
          <p:cNvSpPr txBox="1">
            <a:spLocks noChangeArrowheads="1"/>
          </p:cNvSpPr>
          <p:nvPr/>
        </p:nvSpPr>
        <p:spPr bwMode="auto">
          <a:xfrm>
            <a:off x="669925" y="3908425"/>
            <a:ext cx="717867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3399"/>
                </a:solidFill>
              </a:rPr>
              <a:t>三、文中“我便是我”中我的理解</a:t>
            </a:r>
          </a:p>
        </p:txBody>
      </p:sp>
      <p:sp>
        <p:nvSpPr>
          <p:cNvPr id="8204" name="AutoShape 12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6172200" y="1600200"/>
            <a:ext cx="1042988" cy="381000"/>
          </a:xfrm>
          <a:prstGeom prst="actionButtonForwardNex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205" name="AutoShape 13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6248400" y="2743200"/>
            <a:ext cx="1042988" cy="381000"/>
          </a:xfrm>
          <a:prstGeom prst="actionButtonForwardNex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206" name="AutoShape 14">
            <a:hlinkClick r:id="rId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6629400" y="4038600"/>
            <a:ext cx="1042988" cy="457200"/>
          </a:xfrm>
          <a:prstGeom prst="actionButtonForwardNex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208" name="Text Box 16"/>
          <p:cNvSpPr txBox="1">
            <a:spLocks noChangeArrowheads="1"/>
          </p:cNvSpPr>
          <p:nvPr/>
        </p:nvSpPr>
        <p:spPr bwMode="auto">
          <a:xfrm>
            <a:off x="685800" y="5562600"/>
            <a:ext cx="717867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3399"/>
                </a:solidFill>
              </a:rPr>
              <a:t>四、主旨及其语言理解</a:t>
            </a:r>
          </a:p>
        </p:txBody>
      </p:sp>
      <p:sp>
        <p:nvSpPr>
          <p:cNvPr id="8209" name="AutoShape 17">
            <a:hlinkClick r:id="rId6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6629400" y="5638800"/>
            <a:ext cx="1042988" cy="457200"/>
          </a:xfrm>
          <a:prstGeom prst="actionButtonForwardNex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3490" name="Group 2"/>
          <p:cNvGraphicFramePr>
            <a:graphicFrameLocks noGrp="1"/>
          </p:cNvGraphicFramePr>
          <p:nvPr/>
        </p:nvGraphicFramePr>
        <p:xfrm>
          <a:off x="0" y="-26988"/>
          <a:ext cx="9144000" cy="6705601"/>
        </p:xfrm>
        <a:graphic>
          <a:graphicData uri="http://schemas.openxmlformats.org/drawingml/2006/table">
            <a:tbl>
              <a:tblPr/>
              <a:tblGrid>
                <a:gridCol w="9144000"/>
              </a:tblGrid>
              <a:tr h="9350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92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212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3498" name="Text Box 10"/>
          <p:cNvSpPr txBox="1">
            <a:spLocks noChangeArrowheads="1"/>
          </p:cNvSpPr>
          <p:nvPr/>
        </p:nvSpPr>
        <p:spPr bwMode="auto">
          <a:xfrm>
            <a:off x="323850" y="765175"/>
            <a:ext cx="8820150" cy="268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/>
              <a:t/>
            </a:r>
            <a:br>
              <a:rPr lang="en-US" altLang="zh-CN"/>
            </a:br>
            <a:r>
              <a:rPr lang="en-US" altLang="zh-CN" sz="1600"/>
              <a:t/>
            </a:r>
            <a:br>
              <a:rPr lang="en-US" altLang="zh-CN" sz="1600"/>
            </a:br>
            <a:r>
              <a:rPr lang="en-US" altLang="zh-CN" sz="1600">
                <a:solidFill>
                  <a:schemeClr val="accent2"/>
                </a:solidFill>
              </a:rPr>
              <a:t/>
            </a:r>
            <a:br>
              <a:rPr lang="en-US" altLang="zh-CN" sz="1600">
                <a:solidFill>
                  <a:schemeClr val="accent2"/>
                </a:solidFill>
              </a:rPr>
            </a:br>
            <a:r>
              <a:rPr lang="en-US" altLang="zh-CN" sz="1600">
                <a:solidFill>
                  <a:schemeClr val="accent2"/>
                </a:solidFill>
              </a:rPr>
              <a:t>          </a:t>
            </a:r>
            <a:r>
              <a:rPr lang="zh-CN" altLang="en-US" sz="2400" b="1"/>
              <a:t>我是一条天狗呀！ 我把月来吞了， 我把日来吞了， 我把一切的星球来吞了， 我把全宇宙来吞了。我便是我了！ </a:t>
            </a:r>
            <a:br>
              <a:rPr lang="zh-CN" altLang="en-US" sz="2400" b="1"/>
            </a:br>
            <a:r>
              <a:rPr lang="zh-CN" altLang="en-US" sz="2400" b="1"/>
              <a:t/>
            </a:r>
            <a:br>
              <a:rPr lang="zh-CN" altLang="en-US" sz="2400" b="1"/>
            </a:br>
            <a:r>
              <a:rPr lang="zh-CN" altLang="en-US" sz="2400" b="1"/>
              <a:t>      我是月的光， 我是日的光， 我是一切星球的光， 我是</a:t>
            </a:r>
            <a:r>
              <a:rPr lang="en-US" altLang="zh-CN" sz="2400" b="1"/>
              <a:t>X </a:t>
            </a:r>
            <a:r>
              <a:rPr lang="zh-CN" altLang="en-US" sz="2400" b="1"/>
              <a:t>光线的光，我是全宇宙的</a:t>
            </a:r>
            <a:r>
              <a:rPr lang="en-US" altLang="zh-CN" sz="2400" b="1"/>
              <a:t>Energy </a:t>
            </a:r>
            <a:r>
              <a:rPr lang="zh-CN" altLang="en-US" sz="2400" b="1"/>
              <a:t>的总量！</a:t>
            </a:r>
            <a:r>
              <a:rPr lang="zh-CN" altLang="en-US" sz="2400"/>
              <a:t> </a:t>
            </a:r>
          </a:p>
        </p:txBody>
      </p:sp>
      <p:sp>
        <p:nvSpPr>
          <p:cNvPr id="63499" name="Text Box 11"/>
          <p:cNvSpPr txBox="1">
            <a:spLocks noChangeArrowheads="1"/>
          </p:cNvSpPr>
          <p:nvPr/>
        </p:nvSpPr>
        <p:spPr bwMode="auto">
          <a:xfrm>
            <a:off x="250825" y="3573463"/>
            <a:ext cx="8066088" cy="264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chemeClr val="accent2"/>
                </a:solidFill>
              </a:rPr>
              <a:t/>
            </a:r>
            <a:br>
              <a:rPr lang="en-US" altLang="zh-CN" sz="2400" b="1">
                <a:solidFill>
                  <a:schemeClr val="accent2"/>
                </a:solidFill>
              </a:rPr>
            </a:br>
            <a:r>
              <a:rPr lang="en-US" altLang="zh-CN" sz="2400" b="1">
                <a:solidFill>
                  <a:schemeClr val="accent2"/>
                </a:solidFill>
              </a:rPr>
              <a:t>        </a:t>
            </a:r>
            <a:r>
              <a:rPr lang="zh-CN" altLang="en-US" sz="2400" b="1"/>
              <a:t>我飞奔， 我狂叫， 我燃烧。 我如烈火一样地燃烧！ 我如大海一样地狂叫！ 我如电气一样地飞跑！ 我飞跑， 我飞跑，我飞跑， 我剥我的皮， 我食我的肉， 我吸我的血， 我啮我的心肝， 我在我神经上飞跑， 我在我脊髓上飞跑， 我在我脑筋上飞跑。 </a:t>
            </a:r>
            <a:br>
              <a:rPr lang="zh-CN" altLang="en-US" sz="2400" b="1"/>
            </a:br>
            <a:r>
              <a:rPr lang="zh-CN" altLang="en-US" sz="2400" b="1"/>
              <a:t>        我 便是 我 呀！ 我的我要爆了！</a:t>
            </a:r>
            <a:r>
              <a:rPr lang="zh-CN" altLang="en-US" sz="2400"/>
              <a:t> </a:t>
            </a:r>
          </a:p>
        </p:txBody>
      </p:sp>
      <p:sp>
        <p:nvSpPr>
          <p:cNvPr id="63500" name="Text Box 12"/>
          <p:cNvSpPr txBox="1">
            <a:spLocks noChangeArrowheads="1"/>
          </p:cNvSpPr>
          <p:nvPr/>
        </p:nvSpPr>
        <p:spPr bwMode="auto">
          <a:xfrm>
            <a:off x="2987675" y="549275"/>
            <a:ext cx="3097213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altLang="zh-CN" sz="3200" b="1"/>
              <a:t>  </a:t>
            </a:r>
            <a:r>
              <a:rPr lang="zh-CN" altLang="en-US" sz="44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天   狗</a:t>
            </a:r>
          </a:p>
        </p:txBody>
      </p:sp>
      <p:sp>
        <p:nvSpPr>
          <p:cNvPr id="63501" name="WordArt 13">
            <a:hlinkClick r:id="rId4" action="ppaction://hlinkfile"/>
          </p:cNvPr>
          <p:cNvSpPr>
            <a:spLocks noChangeArrowheads="1" noChangeShapeType="1" noTextEdit="1"/>
          </p:cNvSpPr>
          <p:nvPr/>
        </p:nvSpPr>
        <p:spPr bwMode="auto">
          <a:xfrm>
            <a:off x="395288" y="476250"/>
            <a:ext cx="1143000" cy="457200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0800000"/>
              </a:avLst>
            </a:prstTxWarp>
          </a:bodyPr>
          <a:lstStyle/>
          <a:p>
            <a:pPr algn="ctr"/>
            <a:r>
              <a:rPr lang="zh-CN" altLang="en-US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宋体"/>
                <a:ea typeface="宋体"/>
              </a:rPr>
              <a:t>朗 读</a:t>
            </a:r>
          </a:p>
        </p:txBody>
      </p:sp>
      <p:pic>
        <p:nvPicPr>
          <p:cNvPr id="63503" name="天狗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43800" y="838200"/>
            <a:ext cx="304800" cy="304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350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5934" fill="hold"/>
                                        <p:tgtEl>
                                          <p:spTgt spid="6350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503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3503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849</TotalTime>
  <Words>1855</Words>
  <Application>Microsoft Office PowerPoint</Application>
  <Paragraphs>120</Paragraphs>
  <Slides>27</Slides>
  <Notes>0</Notes>
  <HiddenSlides>1</HiddenSlides>
  <MMClips>1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4" baseType="lpstr">
      <vt:lpstr>Arial</vt:lpstr>
      <vt:lpstr>宋体</vt:lpstr>
      <vt:lpstr>黑体</vt:lpstr>
      <vt:lpstr>华文新魏</vt:lpstr>
      <vt:lpstr>楷体_GB2312</vt:lpstr>
      <vt:lpstr>华文隶书</vt:lpstr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赏析：</vt:lpstr>
      <vt:lpstr>赏析：</vt:lpstr>
      <vt:lpstr>赏析：</vt:lpstr>
      <vt:lpstr>赏析：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>Myz</cp:lastModifiedBy>
  <cp:lastPrinted>1601-01-01T00:00:00Z</cp:lastPrinted>
  <dcterms:created xsi:type="dcterms:W3CDTF">1601-01-01T00:00:00Z</dcterms:created>
  <dcterms:modified xsi:type="dcterms:W3CDTF">2018-09-25T03:35:39Z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