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73" r:id="rId2"/>
    <p:sldId id="263" r:id="rId3"/>
    <p:sldId id="264" r:id="rId4"/>
    <p:sldId id="306" r:id="rId5"/>
    <p:sldId id="265" r:id="rId6"/>
    <p:sldId id="317" r:id="rId7"/>
    <p:sldId id="318" r:id="rId8"/>
    <p:sldId id="319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88" d="100"/>
          <a:sy n="88" d="100"/>
        </p:scale>
        <p:origin x="91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.xml"/><Relationship Id="rId5" Type="http://schemas.openxmlformats.org/officeDocument/2006/relationships/slide" Target="../slides/slide3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41634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25" name="TextBox 24">
            <a:hlinkClick r:id="rId5" action="ppaction://hlinksldjump"/>
          </p:cNvPr>
          <p:cNvSpPr txBox="1"/>
          <p:nvPr userDrawn="1"/>
        </p:nvSpPr>
        <p:spPr>
          <a:xfrm>
            <a:off x="6291285" y="258781"/>
            <a:ext cx="1089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预习引导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6" action="ppaction://hlinksldjump"/>
          </p:cNvPr>
          <p:cNvSpPr txBox="1"/>
          <p:nvPr userDrawn="1"/>
        </p:nvSpPr>
        <p:spPr>
          <a:xfrm>
            <a:off x="7668344" y="260053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138329" y="1764764"/>
              <a:ext cx="992579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预习引导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30" name="TextBox 29">
            <a:hlinkClick r:id="rId6" action="ppaction://hlinksldjump"/>
          </p:cNvPr>
          <p:cNvSpPr txBox="1"/>
          <p:nvPr userDrawn="1"/>
        </p:nvSpPr>
        <p:spPr>
          <a:xfrm>
            <a:off x="7668344" y="240100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135755" y="2458451"/>
              <a:ext cx="108234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 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5165197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6" name="TextBox 25">
            <a:hlinkClick r:id="rId6" action="ppaction://hlinksldjump"/>
          </p:cNvPr>
          <p:cNvSpPr txBox="1"/>
          <p:nvPr userDrawn="1"/>
        </p:nvSpPr>
        <p:spPr>
          <a:xfrm>
            <a:off x="6334005" y="23828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预习引导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11" name="标题 1"/>
          <p:cNvSpPr txBox="1">
            <a:spLocks/>
          </p:cNvSpPr>
          <p:nvPr userDrawn="1"/>
        </p:nvSpPr>
        <p:spPr>
          <a:xfrm>
            <a:off x="743904" y="212326"/>
            <a:ext cx="3182134" cy="38819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2800" kern="1200">
                <a:solidFill>
                  <a:schemeClr val="bg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smtClean="0">
                <a:solidFill>
                  <a:schemeClr val="tx1"/>
                </a:solidFill>
              </a:rPr>
              <a:t>单击此处编辑母版标题样式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Document1.docx"/><Relationship Id="rId5" Type="http://schemas.openxmlformats.org/officeDocument/2006/relationships/oleObject" Target="../embeddings/oleObject1.bin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Document2.docx"/><Relationship Id="rId5" Type="http://schemas.openxmlformats.org/officeDocument/2006/relationships/oleObject" Target="../embeddings/oleObject2.bin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2</a:t>
            </a:r>
            <a:r>
              <a:rPr lang="en-US" altLang="zh-CN" dirty="0"/>
              <a:t>.</a:t>
            </a:r>
            <a:r>
              <a:rPr lang="zh-CN" altLang="zh-CN" dirty="0"/>
              <a:t>秋　歌</a:t>
            </a:r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是古今中外很多诗人喜欢描写的对象。时间的流逝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自然的衰败以及人生的萧瑟、怅惘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往往也是与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相伴随的主题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魏尔伦的《秋歌》就是这样一首由秋天勾起诗人心中的忧愁的诗歌。在学习这首诗的时候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要体味诗歌的整体情感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要着重分析诗人对语言的使用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了解诗歌语言与散文语言的区别。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883611"/>
              </p:ext>
            </p:extLst>
          </p:nvPr>
        </p:nvGraphicFramePr>
        <p:xfrm>
          <a:off x="478429" y="1412776"/>
          <a:ext cx="8128000" cy="25244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Document" r:id="rId6" imgW="3838193" imgH="1192762" progId="Word.Document.12">
                  <p:embed/>
                </p:oleObj>
              </mc:Choice>
              <mc:Fallback>
                <p:oleObj name="Document" r:id="rId6" imgW="3838193" imgH="11927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8429" y="1412776"/>
                        <a:ext cx="8128000" cy="25244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478429" y="3973133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魏尔伦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(1844—1896),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法国象征主义诗歌的代表诗人。魏尔伦早年学习法律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后来弃法从文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与巴那斯派诗人来往甚密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在主观上曾追随过巴那斯流派。在诗歌艺术上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魏尔伦是一位既反叛又传统的诗人。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魏尔伦实在是一个忧伤的诗人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,1866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年出版的第一部诗集即定名为《忧郁诗章》。其后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忧郁贯串了他写作的全过程。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6993828"/>
              </p:ext>
            </p:extLst>
          </p:nvPr>
        </p:nvGraphicFramePr>
        <p:xfrm>
          <a:off x="504825" y="1558925"/>
          <a:ext cx="8123238" cy="459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Document" r:id="rId6" imgW="3838193" imgH="2173598" progId="Word.Document.12">
                  <p:embed/>
                </p:oleObj>
              </mc:Choice>
              <mc:Fallback>
                <p:oleObj name="Document" r:id="rId6" imgW="3838193" imgH="217359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4825" y="1558925"/>
                        <a:ext cx="8123238" cy="4595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475656" y="1916832"/>
            <a:ext cx="504056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51920" y="1916832"/>
            <a:ext cx="504056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64088" y="1911292"/>
            <a:ext cx="504056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36377" y="2769505"/>
            <a:ext cx="235145" cy="374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72153" y="3290280"/>
            <a:ext cx="258660" cy="374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19162" y="3824173"/>
            <a:ext cx="284526" cy="374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00589" y="3030763"/>
            <a:ext cx="258660" cy="374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88831" y="3562424"/>
            <a:ext cx="258660" cy="374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846052" y="3032773"/>
            <a:ext cx="284526" cy="374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854124" y="3564434"/>
            <a:ext cx="284526" cy="374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700990" y="4722509"/>
            <a:ext cx="1758232" cy="374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727684" y="5221819"/>
            <a:ext cx="1758232" cy="374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716798" y="5734141"/>
            <a:ext cx="6156684" cy="374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8620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61276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秋声　　　　　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像悠长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呜咽的提琴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单调、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忧郁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划破了我的心。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究竟为何物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诗中没有言明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或许泛指大自然在秋天发出的各种声响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它们应和了诗人内心的伤感。诗人将这萧瑟的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比喻成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悠长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呜咽的提琴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读者很自然地可以在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秋风吹过树木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琴弓掠过琴弦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之间形成某种联想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秋天的自然似乎也正如看不见的手指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演奏着诗人忧郁的心灵。最后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划破了我的心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更是强化了一种动作效果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对于外界的自然如何作用于人心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读者于是有了更直观的感受。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本诗的语言有什么特点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请简要分析。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与散文相比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诗歌语言是一种更精练、更独特、更具表现力的语言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这一点在《秋歌》中得到了充分体现。此诗分为三节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分别描写秋天三种不同的声音、形象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第一节写萧瑟的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划破了我的心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第二节写回荡的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钟声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勾起伤感的回忆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第三节写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在秋风中如落叶一样飘零。在铺展的过程中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诗人的用笔十分经济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没有着力铺陈秋天的各种景象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也没有过多倾诉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的内心感受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只是用极其简约的文字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在内在情绪与外界环境的接触点上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截取出了三个画面、三个段落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组成了一幅微妙的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内心风景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。诗歌的重点不是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的描绘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而是捕捉风景与情绪之间的微妙关系。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96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742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声效之美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无论是提琴般呜咽的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还是回荡如往事的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钟声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对一种特殊声音效果的追求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是这首诗值得关注的一点。魏尔伦非常看重诗歌的音乐性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他的诗歌往往使用灵活多变的押韵方法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在声音与意义的搭配中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取得一种丰富的暗示性。这种声音效果与法语的特性相关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经过翻译可能会丧失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但好的译本仍能传达出这样的特征。在《秋歌》中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诗人格外重视元音的作用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大量使用了元音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传达出一种孤独、伤感的情绪。诗歌译者对此也有充分的体会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在译本中也多次使用</a:t>
            </a:r>
            <a:r>
              <a:rPr lang="en-US" altLang="zh-CN" sz="22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ang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悠长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敲响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苍茫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眼泪汪汪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形成了类似的声音效果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ang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这个韵脚的不断反复中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一种恍惚、苦闷的情绪也被巧妙传达出来。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2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33284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这首诗还有一个突出的形式特征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那就是它的每一节其实都是由一个长句分割而成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每行短则一个词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长也不过几个字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在视觉上造成一种长短错落、摇曳生姿的建筑美、造型美。这样的分行方式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不仅带来了视觉上的美感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更重要的是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它形成另一种暗示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这似断实连、如游丝般延伸的诗句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不就像一根被秋风演绎的小提琴的琴弦一样吗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外在的形式直接服务于诗歌整体情绪、意义的表现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在这个意义上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不只是简单分割了文字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而是通过这种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创造出了诗意。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这首诗用字虽然不多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但包含的修辞手法却十分丰富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诗人调动了各种语言技巧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如比喻、用韵、分行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在诗人的笔下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语言脱离了一般的意义传达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而成为暗示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使用的目的不同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带来了不同的效果。如果说布莱克的《老虎》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是一场节奏铿锵、动作有力的舞蹈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那么这首《秋歌》类似于一支悠扬的、引人无穷遐想的乐曲。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216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255</TotalTime>
  <Words>868</Words>
  <Application>Microsoft Office PowerPoint</Application>
  <PresentationFormat>全屏显示(4:3)</PresentationFormat>
  <Paragraphs>33</Paragraphs>
  <Slides>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NEU-BZ-S92</vt:lpstr>
      <vt:lpstr>方正宋黑_GBK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Document</vt:lpstr>
      <vt:lpstr>2.秋　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 运动的描述</dc:title>
  <dc:creator>dbc</dc:creator>
  <cp:lastModifiedBy>Windows User</cp:lastModifiedBy>
  <cp:revision>34</cp:revision>
  <dcterms:created xsi:type="dcterms:W3CDTF">2016-04-22T00:11:50Z</dcterms:created>
  <dcterms:modified xsi:type="dcterms:W3CDTF">2016-07-13T08:57:57Z</dcterms:modified>
</cp:coreProperties>
</file>