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2"/>
  </p:notesMasterIdLst>
  <p:sldIdLst>
    <p:sldId id="256" r:id="rId2"/>
    <p:sldId id="327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pPr>
              <a:defRPr/>
            </a:pPr>
            <a:fld id="{AC42FE76-6DC1-4935-BBB5-488C09D804CD}" type="datetime1">
              <a:rPr lang="zh-CN" altLang="en-US"/>
              <a:pPr>
                <a:defRPr/>
              </a:pPr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4608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F93A6842-2386-4BA0-9845-6F9AA1FAAD13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289" descr="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372" y="836820"/>
            <a:ext cx="7920743" cy="4741445"/>
          </a:xfrm>
          <a:prstGeom prst="rect">
            <a:avLst/>
          </a:prstGeom>
          <a:noFill/>
          <a:ln w="158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文本框 12290"/>
          <p:cNvSpPr txBox="1">
            <a:spLocks noChangeArrowheads="1"/>
          </p:cNvSpPr>
          <p:nvPr/>
        </p:nvSpPr>
        <p:spPr bwMode="auto">
          <a:xfrm>
            <a:off x="900113" y="4587668"/>
            <a:ext cx="7561262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99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梦梦来到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大路旁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，只见嫩绿的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柳条轻轻地摆动着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。“哦，这是风姑姑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在给小树梳头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哩！”梦梦举起了照相机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</a:rPr>
              <a:t>。</a:t>
            </a:r>
            <a:endParaRPr lang="zh-CN" altLang="en-US" sz="2800" dirty="0">
              <a:solidFill>
                <a:srgbClr val="99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3313" descr="0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38" y="944562"/>
            <a:ext cx="8235823" cy="4968875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文本框 13314"/>
          <p:cNvSpPr txBox="1">
            <a:spLocks noChangeArrowheads="1"/>
          </p:cNvSpPr>
          <p:nvPr/>
        </p:nvSpPr>
        <p:spPr bwMode="auto">
          <a:xfrm>
            <a:off x="900113" y="1412875"/>
            <a:ext cx="7416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 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梦梦来到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池塘边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，只见清清的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池水荡漾着金色的波纹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。“瞧，这是风姑姑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楷体_GB2312" pitchFamily="1" charset="-122"/>
              </a:rPr>
              <a:t>在替小池塘擦脸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哩！”梦梦连忙按下了快门。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4337" descr="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755" y="1167961"/>
            <a:ext cx="7489280" cy="4517676"/>
          </a:xfrm>
          <a:prstGeom prst="rect">
            <a:avLst/>
          </a:prstGeom>
          <a:noFill/>
          <a:ln w="158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文本框 14338"/>
          <p:cNvSpPr txBox="1">
            <a:spLocks noChangeArrowheads="1"/>
          </p:cNvSpPr>
          <p:nvPr/>
        </p:nvSpPr>
        <p:spPr bwMode="auto">
          <a:xfrm>
            <a:off x="1404638" y="1171163"/>
            <a:ext cx="67675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Arial" panose="020B0604020202020204" pitchFamily="34" charset="0"/>
              </a:rPr>
              <a:t>　      </a:t>
            </a:r>
            <a:r>
              <a:rPr lang="zh-CN" altLang="en-US" sz="2800" b="1" dirty="0">
                <a:solidFill>
                  <a:srgbClr val="A50021"/>
                </a:solidFill>
                <a:latin typeface="楷体_GB2312" pitchFamily="1" charset="-122"/>
                <a:ea typeface="楷体_GB2312" pitchFamily="1" charset="-122"/>
              </a:rPr>
              <a:t>梦梦来到花坛边，只见朵朵花儿在阳光下轻轻地摇着。“噢(</a:t>
            </a:r>
            <a:r>
              <a:rPr lang="en-US" altLang="zh-CN" sz="2800" b="1" dirty="0">
                <a:solidFill>
                  <a:srgbClr val="A50021"/>
                </a:solidFill>
                <a:latin typeface="楷体_GB2312" pitchFamily="1" charset="-122"/>
                <a:ea typeface="楷体_GB2312" pitchFamily="1" charset="-122"/>
              </a:rPr>
              <a:t>ō</a:t>
            </a:r>
            <a:r>
              <a:rPr lang="zh-CN" altLang="en-US" sz="2800" b="1" dirty="0">
                <a:solidFill>
                  <a:srgbClr val="A50021"/>
                </a:solidFill>
                <a:latin typeface="楷体_GB2312" pitchFamily="1" charset="-122"/>
                <a:ea typeface="楷体_GB2312" pitchFamily="1" charset="-122"/>
              </a:rPr>
              <a:t>)，这是风姑姑搂着花儿跳舞哩！”梦梦的镜头对准了花儿。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5361" descr="0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20" y="872719"/>
            <a:ext cx="8363350" cy="5112562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文本框 15362"/>
          <p:cNvSpPr txBox="1">
            <a:spLocks noChangeArrowheads="1"/>
          </p:cNvSpPr>
          <p:nvPr/>
        </p:nvSpPr>
        <p:spPr bwMode="auto">
          <a:xfrm>
            <a:off x="1116013" y="1196975"/>
            <a:ext cx="684053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　 </a:t>
            </a:r>
            <a:r>
              <a:rPr lang="zh-CN" altLang="en-US" sz="2800" b="1" dirty="0">
                <a:solidFill>
                  <a:srgbClr val="990033"/>
                </a:solidFill>
                <a:latin typeface="楷体_GB2312" pitchFamily="1" charset="-122"/>
                <a:ea typeface="楷体_GB2312" pitchFamily="1" charset="-122"/>
              </a:rPr>
              <a:t>梦梦又来到大河边，只见船儿扬起风帆，快乐地驶向远方。“对了，这一定是风姑姑在帮忙。她正鼓起腮帮，用力地吹呢！”梦梦的照相机咔嚓咔嚓响个不停。</a:t>
            </a:r>
            <a:r>
              <a:rPr lang="zh-CN" altLang="en-US" sz="2400" b="1" dirty="0">
                <a:solidFill>
                  <a:srgbClr val="990033"/>
                </a:solidFill>
                <a:latin typeface="楷体_GB2312" pitchFamily="1" charset="-122"/>
                <a:ea typeface="楷体_GB2312" pitchFamily="1" charset="-122"/>
              </a:rPr>
              <a:t>　　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6385" descr="0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740" y="1052586"/>
            <a:ext cx="7775145" cy="475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6386"/>
          <p:cNvSpPr>
            <a:spLocks noChangeArrowheads="1"/>
          </p:cNvSpPr>
          <p:nvPr/>
        </p:nvSpPr>
        <p:spPr bwMode="auto">
          <a:xfrm>
            <a:off x="1547790" y="1196845"/>
            <a:ext cx="54006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1" charset="-122"/>
              </a:rPr>
              <a:t>       </a:t>
            </a:r>
            <a:r>
              <a:rPr lang="zh-CN" altLang="en-US" sz="2800" b="1" dirty="0">
                <a:solidFill>
                  <a:srgbClr val="990033"/>
                </a:solidFill>
                <a:latin typeface="Arial" panose="020B0604020202020204" pitchFamily="34" charset="0"/>
                <a:ea typeface="楷体_GB2312" pitchFamily="1" charset="-122"/>
              </a:rPr>
              <a:t>梦梦把照片送给风姑姑，风姑姑亲吻着梦梦的脸蛋，吹拂着梦梦的花裙子，笑着说：“你真是个聪明的孩子。”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/>
          <p:cNvSpPr>
            <a:spLocks noChangeArrowheads="1"/>
          </p:cNvSpPr>
          <p:nvPr/>
        </p:nvSpPr>
        <p:spPr bwMode="auto">
          <a:xfrm>
            <a:off x="107950" y="1701800"/>
            <a:ext cx="9180513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C3300"/>
                </a:solidFill>
                <a:latin typeface="Arial" panose="020B0604020202020204" pitchFamily="34" charset="0"/>
                <a:ea typeface="楷体_GB2312" pitchFamily="1" charset="-122"/>
              </a:rPr>
              <a:t>思路拓展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      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          </a:t>
            </a:r>
            <a:r>
              <a:rPr lang="zh-CN" altLang="en-US" sz="3600">
                <a:latin typeface="Arial" panose="020B0604020202020204" pitchFamily="34" charset="0"/>
                <a:ea typeface="楷体_GB2312" pitchFamily="1" charset="-122"/>
              </a:rPr>
              <a:t>梦梦从柳条的摇动、池水的荡漾、花儿的摇摆、帆船的行驶四个方面给风姑姑拍照。你还可以从哪些方面来给风姑姑拍照呢？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843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4" t="10057" r="365" b="6882"/>
          <a:stretch>
            <a:fillRect/>
          </a:stretch>
        </p:blipFill>
        <p:spPr bwMode="auto">
          <a:xfrm>
            <a:off x="1619795" y="1068469"/>
            <a:ext cx="6337208" cy="47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9457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785" y="836263"/>
            <a:ext cx="6634601" cy="5185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481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825" y="1073299"/>
            <a:ext cx="5330388" cy="471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对象 21505"/>
          <p:cNvGraphicFramePr>
            <a:graphicFrameLocks/>
          </p:cNvGraphicFramePr>
          <p:nvPr/>
        </p:nvGraphicFramePr>
        <p:xfrm>
          <a:off x="1411448" y="1052835"/>
          <a:ext cx="6308403" cy="4415626"/>
        </p:xfrm>
        <a:graphic>
          <a:graphicData uri="http://schemas.openxmlformats.org/presentationml/2006/ole">
            <p:oleObj spid="_x0000_s24584" r:id="rId3" imgW="9180952" imgH="6695238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2197100" y="1155700"/>
            <a:ext cx="52562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4</a:t>
            </a:r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风姑姑的照片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3555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32773"/>
          <p:cNvSpPr txBox="1">
            <a:spLocks noChangeArrowheads="1"/>
          </p:cNvSpPr>
          <p:nvPr/>
        </p:nvSpPr>
        <p:spPr bwMode="auto">
          <a:xfrm>
            <a:off x="828675" y="2492375"/>
            <a:ext cx="74866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      《风姑姑的照片》一文讲述了梦梦应风姑姑的要求，给风姑姑拍照，梦梦开动脑筋，分别从吹动小树、河水、花儿、帆船等方面拍到了风姑姑的照片的故事，表现了梦梦的机智和聪明。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2529" descr="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345362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31745"/>
          <p:cNvSpPr txBox="1">
            <a:spLocks noChangeArrowheads="1"/>
          </p:cNvSpPr>
          <p:nvPr/>
        </p:nvSpPr>
        <p:spPr bwMode="auto">
          <a:xfrm>
            <a:off x="107950" y="3644900"/>
            <a:ext cx="1844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梦梦拍“风”</a:t>
            </a:r>
          </a:p>
        </p:txBody>
      </p:sp>
      <p:sp>
        <p:nvSpPr>
          <p:cNvPr id="31746" name="文本框 31746"/>
          <p:cNvSpPr txBox="1">
            <a:spLocks noChangeArrowheads="1"/>
          </p:cNvSpPr>
          <p:nvPr/>
        </p:nvSpPr>
        <p:spPr bwMode="auto">
          <a:xfrm>
            <a:off x="2339975" y="191770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大路旁</a:t>
            </a:r>
          </a:p>
        </p:txBody>
      </p:sp>
      <p:sp>
        <p:nvSpPr>
          <p:cNvPr id="31747" name="文本框 31747"/>
          <p:cNvSpPr txBox="1">
            <a:spLocks noChangeArrowheads="1"/>
          </p:cNvSpPr>
          <p:nvPr/>
        </p:nvSpPr>
        <p:spPr bwMode="auto">
          <a:xfrm>
            <a:off x="3779838" y="1917700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柳条摆动</a:t>
            </a:r>
          </a:p>
        </p:txBody>
      </p:sp>
      <p:sp>
        <p:nvSpPr>
          <p:cNvPr id="31748" name="文本框 31748"/>
          <p:cNvSpPr txBox="1">
            <a:spLocks noChangeArrowheads="1"/>
          </p:cNvSpPr>
          <p:nvPr/>
        </p:nvSpPr>
        <p:spPr bwMode="auto">
          <a:xfrm>
            <a:off x="5580063" y="1917700"/>
            <a:ext cx="16065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小树梳头</a:t>
            </a:r>
          </a:p>
        </p:txBody>
      </p:sp>
      <p:sp>
        <p:nvSpPr>
          <p:cNvPr id="31749" name="文本框 31749"/>
          <p:cNvSpPr txBox="1">
            <a:spLocks noChangeArrowheads="1"/>
          </p:cNvSpPr>
          <p:nvPr/>
        </p:nvSpPr>
        <p:spPr bwMode="auto">
          <a:xfrm>
            <a:off x="2268538" y="278130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池塘边</a:t>
            </a:r>
          </a:p>
        </p:txBody>
      </p:sp>
      <p:sp>
        <p:nvSpPr>
          <p:cNvPr id="31750" name="文本框 31750"/>
          <p:cNvSpPr txBox="1">
            <a:spLocks noChangeArrowheads="1"/>
          </p:cNvSpPr>
          <p:nvPr/>
        </p:nvSpPr>
        <p:spPr bwMode="auto">
          <a:xfrm>
            <a:off x="3779838" y="2781300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金色波纹</a:t>
            </a:r>
          </a:p>
        </p:txBody>
      </p:sp>
      <p:sp>
        <p:nvSpPr>
          <p:cNvPr id="31751" name="文本框 31751"/>
          <p:cNvSpPr txBox="1">
            <a:spLocks noChangeArrowheads="1"/>
          </p:cNvSpPr>
          <p:nvPr/>
        </p:nvSpPr>
        <p:spPr bwMode="auto">
          <a:xfrm>
            <a:off x="5651500" y="2781300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池塘擦脸</a:t>
            </a:r>
          </a:p>
        </p:txBody>
      </p:sp>
      <p:sp>
        <p:nvSpPr>
          <p:cNvPr id="31752" name="文本框 31752"/>
          <p:cNvSpPr txBox="1">
            <a:spLocks noChangeArrowheads="1"/>
          </p:cNvSpPr>
          <p:nvPr/>
        </p:nvSpPr>
        <p:spPr bwMode="auto">
          <a:xfrm>
            <a:off x="2339975" y="3860800"/>
            <a:ext cx="12509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花坛边</a:t>
            </a:r>
          </a:p>
        </p:txBody>
      </p:sp>
      <p:sp>
        <p:nvSpPr>
          <p:cNvPr id="31753" name="文本框 31753"/>
          <p:cNvSpPr txBox="1">
            <a:spLocks noChangeArrowheads="1"/>
          </p:cNvSpPr>
          <p:nvPr/>
        </p:nvSpPr>
        <p:spPr bwMode="auto">
          <a:xfrm>
            <a:off x="3708400" y="3860800"/>
            <a:ext cx="16065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花儿轻摇</a:t>
            </a:r>
          </a:p>
        </p:txBody>
      </p:sp>
      <p:sp>
        <p:nvSpPr>
          <p:cNvPr id="31754" name="文本框 31754"/>
          <p:cNvSpPr txBox="1">
            <a:spLocks noChangeArrowheads="1"/>
          </p:cNvSpPr>
          <p:nvPr/>
        </p:nvSpPr>
        <p:spPr bwMode="auto">
          <a:xfrm>
            <a:off x="5580063" y="3933825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搂着跳舞</a:t>
            </a:r>
          </a:p>
        </p:txBody>
      </p:sp>
      <p:sp>
        <p:nvSpPr>
          <p:cNvPr id="31755" name="文本框 31755"/>
          <p:cNvSpPr txBox="1">
            <a:spLocks noChangeArrowheads="1"/>
          </p:cNvSpPr>
          <p:nvPr/>
        </p:nvSpPr>
        <p:spPr bwMode="auto">
          <a:xfrm>
            <a:off x="2268538" y="4941888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大河边</a:t>
            </a:r>
          </a:p>
        </p:txBody>
      </p:sp>
      <p:sp>
        <p:nvSpPr>
          <p:cNvPr id="31756" name="文本框 31756"/>
          <p:cNvSpPr txBox="1">
            <a:spLocks noChangeArrowheads="1"/>
          </p:cNvSpPr>
          <p:nvPr/>
        </p:nvSpPr>
        <p:spPr bwMode="auto">
          <a:xfrm>
            <a:off x="3779838" y="5013325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船儿扬帆</a:t>
            </a:r>
          </a:p>
        </p:txBody>
      </p:sp>
      <p:sp>
        <p:nvSpPr>
          <p:cNvPr id="31757" name="文本框 31757"/>
          <p:cNvSpPr txBox="1">
            <a:spLocks noChangeArrowheads="1"/>
          </p:cNvSpPr>
          <p:nvPr/>
        </p:nvSpPr>
        <p:spPr bwMode="auto">
          <a:xfrm>
            <a:off x="5724525" y="5084763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用力帮忙</a:t>
            </a:r>
          </a:p>
        </p:txBody>
      </p:sp>
      <p:sp>
        <p:nvSpPr>
          <p:cNvPr id="31759" name="文本框 31758"/>
          <p:cNvSpPr txBox="1">
            <a:spLocks noChangeArrowheads="1"/>
          </p:cNvSpPr>
          <p:nvPr/>
        </p:nvSpPr>
        <p:spPr bwMode="auto">
          <a:xfrm>
            <a:off x="7740650" y="3717925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楷体_GB2312" pitchFamily="1" charset="-122"/>
              </a:rPr>
              <a:t>真聪明</a:t>
            </a:r>
          </a:p>
        </p:txBody>
      </p:sp>
      <p:sp>
        <p:nvSpPr>
          <p:cNvPr id="2" name="左大括号 31759"/>
          <p:cNvSpPr/>
          <p:nvPr/>
        </p:nvSpPr>
        <p:spPr bwMode="auto">
          <a:xfrm>
            <a:off x="1979613" y="1989138"/>
            <a:ext cx="228600" cy="3924300"/>
          </a:xfrm>
          <a:prstGeom prst="leftBrace">
            <a:avLst>
              <a:gd name="adj1" fmla="val 14297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1761" name="右大括号 31760"/>
          <p:cNvSpPr/>
          <p:nvPr/>
        </p:nvSpPr>
        <p:spPr bwMode="auto">
          <a:xfrm>
            <a:off x="7235825" y="1989138"/>
            <a:ext cx="304800" cy="3962400"/>
          </a:xfrm>
          <a:prstGeom prst="rightBrace">
            <a:avLst>
              <a:gd name="adj1" fmla="val 10827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8" name="同侧圆角矩形 4"/>
          <p:cNvSpPr>
            <a:spLocks noChangeArrowheads="1"/>
          </p:cNvSpPr>
          <p:nvPr/>
        </p:nvSpPr>
        <p:spPr bwMode="auto">
          <a:xfrm>
            <a:off x="252413" y="909638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5619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  <p:bldP spid="31756" grpId="0"/>
      <p:bldP spid="31757" grpId="0"/>
      <p:bldP spid="31759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3793"/>
          <p:cNvSpPr txBox="1">
            <a:spLocks noChangeArrowheads="1"/>
          </p:cNvSpPr>
          <p:nvPr/>
        </p:nvSpPr>
        <p:spPr bwMode="auto">
          <a:xfrm>
            <a:off x="468313" y="1989138"/>
            <a:ext cx="84645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</a:rPr>
              <a:t>       《风姑姑的照片》一文写了梦梦在大路旁、池塘边、花坛边、大河边拍照的景象。作者运用一问一答的形式，让风姑姑的形象变得亲切、和蔼，展现出了梦梦的聪明、自信。</a:t>
            </a:r>
          </a:p>
        </p:txBody>
      </p:sp>
      <p:sp>
        <p:nvSpPr>
          <p:cNvPr id="26627" name="同侧圆角矩形 2"/>
          <p:cNvSpPr>
            <a:spLocks noChangeArrowheads="1"/>
          </p:cNvSpPr>
          <p:nvPr/>
        </p:nvSpPr>
        <p:spPr bwMode="auto">
          <a:xfrm>
            <a:off x="395288" y="909638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3952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34817"/>
          <p:cNvSpPr>
            <a:spLocks noGrp="1" noChangeArrowheads="1"/>
          </p:cNvSpPr>
          <p:nvPr>
            <p:ph idx="1"/>
          </p:nvPr>
        </p:nvSpPr>
        <p:spPr>
          <a:xfrm>
            <a:off x="3060700" y="2349500"/>
            <a:ext cx="3816350" cy="30527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解落三秋叶，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能开二月花。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过江千尺浪，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入竹万竿斜。 </a:t>
            </a:r>
          </a:p>
        </p:txBody>
      </p:sp>
      <p:sp>
        <p:nvSpPr>
          <p:cNvPr id="34819" name="文本框 34818"/>
          <p:cNvSpPr txBox="1">
            <a:spLocks noChangeArrowheads="1"/>
          </p:cNvSpPr>
          <p:nvPr/>
        </p:nvSpPr>
        <p:spPr bwMode="auto">
          <a:xfrm>
            <a:off x="468313" y="2492375"/>
            <a:ext cx="2016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谜语</a:t>
            </a:r>
          </a:p>
        </p:txBody>
      </p:sp>
      <p:sp>
        <p:nvSpPr>
          <p:cNvPr id="34820" name="文本框 34819"/>
          <p:cNvSpPr txBox="1">
            <a:spLocks noChangeArrowheads="1"/>
          </p:cNvSpPr>
          <p:nvPr/>
        </p:nvSpPr>
        <p:spPr bwMode="auto">
          <a:xfrm>
            <a:off x="4284663" y="5373688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谜底</a:t>
            </a:r>
            <a:r>
              <a:rPr lang="en-US" altLang="zh-CN" sz="280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sz="280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风</a:t>
            </a:r>
          </a:p>
        </p:txBody>
      </p:sp>
      <p:sp>
        <p:nvSpPr>
          <p:cNvPr id="27653" name="同侧圆角矩形 2"/>
          <p:cNvSpPr>
            <a:spLocks noChangeArrowheads="1"/>
          </p:cNvSpPr>
          <p:nvPr/>
        </p:nvSpPr>
        <p:spPr bwMode="auto">
          <a:xfrm>
            <a:off x="323850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7654" name="直线连接符 21"/>
          <p:cNvSpPr>
            <a:spLocks noChangeShapeType="1"/>
          </p:cNvSpPr>
          <p:nvPr/>
        </p:nvSpPr>
        <p:spPr bwMode="auto">
          <a:xfrm flipV="1">
            <a:off x="252413" y="17732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19" grpId="0"/>
      <p:bldP spid="348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5841"/>
          <p:cNvSpPr txBox="1">
            <a:spLocks noChangeArrowheads="1"/>
          </p:cNvSpPr>
          <p:nvPr/>
        </p:nvSpPr>
        <p:spPr bwMode="auto">
          <a:xfrm>
            <a:off x="180975" y="117475"/>
            <a:ext cx="1401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</a:rPr>
              <a:t>短文阅读</a:t>
            </a:r>
          </a:p>
        </p:txBody>
      </p:sp>
      <p:sp>
        <p:nvSpPr>
          <p:cNvPr id="35843" name="矩形 35842"/>
          <p:cNvSpPr>
            <a:spLocks noChangeArrowheads="1"/>
          </p:cNvSpPr>
          <p:nvPr/>
        </p:nvSpPr>
        <p:spPr bwMode="auto">
          <a:xfrm>
            <a:off x="4932363" y="1341438"/>
            <a:ext cx="3581400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谁也没有见过风，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不用说我和你了。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但是树叶沙沙响的时候，我们知道风在唱歌了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。</a:t>
            </a:r>
          </a:p>
        </p:txBody>
      </p:sp>
      <p:sp>
        <p:nvSpPr>
          <p:cNvPr id="35844" name="矩形 35843"/>
          <p:cNvSpPr>
            <a:spLocks noChangeArrowheads="1"/>
          </p:cNvSpPr>
          <p:nvPr/>
        </p:nvSpPr>
        <p:spPr bwMode="auto">
          <a:xfrm>
            <a:off x="468313" y="3860800"/>
            <a:ext cx="3657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谁也没有见过风，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不用说我和你了。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但是树木点头的时候，我们知道风在跳舞了</a:t>
            </a:r>
            <a:r>
              <a:rPr lang="zh-CN" altLang="en-US" sz="2300" b="1">
                <a:latin typeface="Arial" panose="020B0604020202020204" pitchFamily="34" charset="0"/>
                <a:ea typeface="楷体_GB2312" pitchFamily="1" charset="-122"/>
              </a:rPr>
              <a:t>。</a:t>
            </a:r>
          </a:p>
        </p:txBody>
      </p:sp>
      <p:sp>
        <p:nvSpPr>
          <p:cNvPr id="35845" name="文本框 35844"/>
          <p:cNvSpPr txBox="1">
            <a:spLocks noChangeArrowheads="1"/>
          </p:cNvSpPr>
          <p:nvPr/>
        </p:nvSpPr>
        <p:spPr bwMode="auto">
          <a:xfrm>
            <a:off x="4645025" y="4365625"/>
            <a:ext cx="37338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Arial" panose="020B0604020202020204" pitchFamily="34" charset="0"/>
              </a:rPr>
              <a:t> </a:t>
            </a: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谁也没有见过风，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不用说我和你了。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但是河水起波纹的时候，我们知道风来游戏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</a:rPr>
              <a:t>了。</a:t>
            </a: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1619250" y="1773238"/>
            <a:ext cx="869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风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35844" grpId="0" animBg="1"/>
      <p:bldP spid="35845" grpId="0" animBg="1"/>
      <p:bldP spid="358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9699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文本框 36869"/>
          <p:cNvSpPr txBox="1">
            <a:spLocks noChangeArrowheads="1"/>
          </p:cNvSpPr>
          <p:nvPr/>
        </p:nvSpPr>
        <p:spPr bwMode="auto">
          <a:xfrm>
            <a:off x="180975" y="2476500"/>
            <a:ext cx="8856663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latin typeface="Arial" panose="020B0604020202020204" pitchFamily="34" charset="0"/>
              </a:rPr>
              <a:t>     《风姑姑的照片》这篇课文在风姑姑和梦梦的问答对话中，展现了春天的美丽和春风的温暖；同时也表现了梦梦善于动脑筋解决问题的品质。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1260475" y="2133600"/>
            <a:ext cx="7127875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一、比一比、再组词。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路（        ）    搂（        ）   坛（        ）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各（        ）    楼（        ）   云（        ）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响（        ）    裙（        ）   旁（        ）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向（        ）    群（        ）   芳（        ）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990033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同侧圆角矩形 2"/>
          <p:cNvSpPr>
            <a:spLocks noChangeArrowheads="1"/>
          </p:cNvSpPr>
          <p:nvPr/>
        </p:nvSpPr>
        <p:spPr bwMode="auto">
          <a:xfrm>
            <a:off x="1793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107950" y="16287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>
            <a:spLocks noChangeArrowheads="1"/>
          </p:cNvSpPr>
          <p:nvPr/>
        </p:nvSpPr>
        <p:spPr bwMode="auto">
          <a:xfrm>
            <a:off x="828675" y="1628775"/>
            <a:ext cx="74168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黑体" panose="02010609060101010101" pitchFamily="49" charset="-122"/>
              </a:rPr>
              <a:t>二、填一填。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66"/>
                </a:solidFill>
                <a:latin typeface="Arial" panose="020B0604020202020204" pitchFamily="34" charset="0"/>
              </a:rPr>
              <a:t>（         ）的池水       （         ）地摇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CC0066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66"/>
                </a:solidFill>
                <a:latin typeface="Arial" panose="020B0604020202020204" pitchFamily="34" charset="0"/>
              </a:rPr>
              <a:t>（         ）的波纹       （         ）地摆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CC0066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66"/>
                </a:solidFill>
                <a:latin typeface="Arial" panose="020B0604020202020204" pitchFamily="34" charset="0"/>
              </a:rPr>
              <a:t>（         ）的柳条        （         ）地吹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>
            <a:spLocks noChangeArrowheads="1"/>
          </p:cNvSpPr>
          <p:nvPr/>
        </p:nvSpPr>
        <p:spPr bwMode="auto">
          <a:xfrm>
            <a:off x="396875" y="1485900"/>
            <a:ext cx="82423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三、排一排。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rgbClr val="CC0066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、金色的       清清的     池水       波纹     荡漾着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u="sng">
                <a:solidFill>
                  <a:srgbClr val="CC0066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 </a:t>
            </a:r>
            <a:endParaRPr lang="zh-CN" altLang="en-US" sz="2800" b="1" u="sng">
              <a:solidFill>
                <a:srgbClr val="CC0066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CC0066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rgbClr val="CC0066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>
                <a:solidFill>
                  <a:srgbClr val="CC0066"/>
                </a:solidFill>
                <a:latin typeface="Arial" panose="020B0604020202020204" pitchFamily="34" charset="0"/>
              </a:rPr>
              <a:t>、照片       梦梦       风姑姑       送给        把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CC0066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u="sng">
                <a:solidFill>
                  <a:srgbClr val="990033"/>
                </a:solidFill>
                <a:latin typeface="Arial" panose="020B0604020202020204" pitchFamily="34" charset="0"/>
              </a:rPr>
              <a:t>        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5123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5126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512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395288" y="2060575"/>
            <a:ext cx="8229600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16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作者简介：</a:t>
            </a:r>
          </a:p>
          <a:p>
            <a:pPr eaLnBrk="1" hangingPunct="1">
              <a:lnSpc>
                <a:spcPct val="60000"/>
              </a:lnSpc>
              <a:spcBef>
                <a:spcPct val="16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　　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        程逸汝，儿童文学作家，历时十余年小学生作文教学，创设麻雀、孔雀、凤凰等固定的作文写作模式。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        程逸汝在少儿报刊开设的作文专栏有：《少年日报》“作家教作文”；上海教育出版社《读读写写》“智慧作文巧点子”；上海文汇出版社《作文大王》“名著帮你作文”、“程老师读作文”等，这为进班的小作家们创造了作文发表的</a:t>
            </a:r>
            <a:endParaRPr lang="en-US" altLang="zh-CN" sz="2800"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</a:rPr>
              <a:t>机会，每年约有70篇作文推荐发表。</a:t>
            </a:r>
            <a:endParaRPr lang="zh-CN" altLang="en-US" sz="7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>
            <a:spLocks noChangeArrowheads="1"/>
          </p:cNvSpPr>
          <p:nvPr/>
        </p:nvSpPr>
        <p:spPr bwMode="auto">
          <a:xfrm>
            <a:off x="828675" y="1125538"/>
            <a:ext cx="70580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</a:rPr>
              <a:t>四、在课文中，梦梦给风姑姑拍的四张照片分别是：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       1</a:t>
            </a:r>
            <a:r>
              <a:rPr lang="zh-CN" altLang="en-US" b="1">
                <a:solidFill>
                  <a:srgbClr val="FF0066"/>
                </a:solidFill>
                <a:latin typeface="Arial" panose="020B0604020202020204" pitchFamily="34" charset="0"/>
              </a:rPr>
              <a:t>给小树梳头</a:t>
            </a:r>
            <a:r>
              <a:rPr lang="zh-CN" altLang="en-US" b="1">
                <a:solidFill>
                  <a:srgbClr val="CC3300"/>
                </a:solidFill>
                <a:latin typeface="Arial" panose="020B0604020202020204" pitchFamily="34" charset="0"/>
              </a:rPr>
              <a:t> ；  </a:t>
            </a: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2</a:t>
            </a:r>
            <a:r>
              <a:rPr lang="zh-CN" altLang="en-US" b="1" u="sng">
                <a:solidFill>
                  <a:srgbClr val="990033"/>
                </a:solidFill>
                <a:latin typeface="Arial" panose="020B0604020202020204" pitchFamily="34" charset="0"/>
              </a:rPr>
              <a:t>                   </a:t>
            </a: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；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 u="sng">
              <a:solidFill>
                <a:srgbClr val="990033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       3</a:t>
            </a:r>
            <a:r>
              <a:rPr lang="zh-CN" altLang="en-US" b="1" u="sng">
                <a:solidFill>
                  <a:srgbClr val="990033"/>
                </a:solidFill>
                <a:latin typeface="Arial" panose="020B0604020202020204" pitchFamily="34" charset="0"/>
              </a:rPr>
              <a:t>                    </a:t>
            </a: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； 4</a:t>
            </a:r>
            <a:r>
              <a:rPr lang="zh-CN" altLang="en-US" b="1" u="sng">
                <a:solidFill>
                  <a:srgbClr val="990033"/>
                </a:solidFill>
                <a:latin typeface="Arial" panose="020B0604020202020204" pitchFamily="34" charset="0"/>
              </a:rPr>
              <a:t>                    </a:t>
            </a:r>
            <a:r>
              <a:rPr lang="zh-CN" altLang="en-US" b="1">
                <a:solidFill>
                  <a:srgbClr val="990033"/>
                </a:solidFill>
                <a:latin typeface="Arial" panose="020B0604020202020204" pitchFamily="34" charset="0"/>
              </a:rPr>
              <a:t>。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rgbClr val="99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34925" y="2420938"/>
            <a:ext cx="918051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       </a:t>
            </a:r>
            <a:r>
              <a:rPr lang="zh-CN" altLang="en-US" sz="3200" dirty="0" smtClean="0">
                <a:ea typeface="+mn-ea"/>
              </a:rPr>
              <a:t>程逸汝的作文著作有：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当代低年级小学生读写起步丛书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少年作文指导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（主编）、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小学生科幻作文选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（主编）、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文学作文指导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小学生</a:t>
            </a:r>
            <a:r>
              <a:rPr lang="en-US" altLang="zh-CN" sz="3200" dirty="0" smtClean="0">
                <a:ea typeface="+mn-ea"/>
              </a:rPr>
              <a:t>400</a:t>
            </a:r>
            <a:r>
              <a:rPr lang="zh-CN" altLang="en-US" sz="3200" dirty="0" smtClean="0">
                <a:ea typeface="+mn-ea"/>
              </a:rPr>
              <a:t>字作文选评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麻雀作文</a:t>
            </a:r>
            <a:r>
              <a:rPr lang="en-US" altLang="zh-CN" sz="3200" dirty="0" smtClean="0">
                <a:ea typeface="+mn-ea"/>
              </a:rPr>
              <a:t>50</a:t>
            </a:r>
            <a:r>
              <a:rPr lang="zh-CN" altLang="en-US" sz="3200" dirty="0" smtClean="0">
                <a:ea typeface="+mn-ea"/>
              </a:rPr>
              <a:t>招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、</a:t>
            </a:r>
            <a:r>
              <a:rPr lang="en-US" altLang="zh-CN" sz="3200" dirty="0" smtClean="0">
                <a:ea typeface="+mn-ea"/>
              </a:rPr>
              <a:t>《</a:t>
            </a:r>
            <a:r>
              <a:rPr lang="zh-CN" altLang="en-US" sz="3200" dirty="0" smtClean="0">
                <a:ea typeface="+mn-ea"/>
              </a:rPr>
              <a:t>凤凰作文</a:t>
            </a:r>
            <a:r>
              <a:rPr lang="en-US" altLang="zh-CN" sz="3200" dirty="0" smtClean="0">
                <a:ea typeface="+mn-ea"/>
              </a:rPr>
              <a:t>50</a:t>
            </a:r>
            <a:r>
              <a:rPr lang="zh-CN" altLang="en-US" sz="3200" dirty="0" smtClean="0">
                <a:ea typeface="+mn-ea"/>
              </a:rPr>
              <a:t>招</a:t>
            </a:r>
            <a:r>
              <a:rPr lang="en-US" altLang="zh-CN" sz="3200" dirty="0" smtClean="0">
                <a:ea typeface="+mn-ea"/>
              </a:rPr>
              <a:t>》</a:t>
            </a:r>
            <a:r>
              <a:rPr lang="zh-CN" altLang="en-US" sz="3200" dirty="0" smtClean="0">
                <a:ea typeface="+mn-ea"/>
              </a:rPr>
              <a:t>等。 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52200" y="260780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1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2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内容占位符 2"/>
          <p:cNvSpPr>
            <a:spLocks noGrp="1" noChangeArrowheads="1"/>
          </p:cNvSpPr>
          <p:nvPr/>
        </p:nvSpPr>
        <p:spPr bwMode="auto">
          <a:xfrm>
            <a:off x="539750" y="2781300"/>
            <a:ext cx="82296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>
                <a:latin typeface="Arial" panose="020B0604020202020204" pitchFamily="34" charset="0"/>
              </a:rPr>
              <a:t>风姑姑请谁帮她照相？</a:t>
            </a:r>
          </a:p>
          <a:p>
            <a:pPr eaLnBrk="1" hangingPunct="1"/>
            <a:r>
              <a:rPr lang="zh-CN" altLang="en-US">
                <a:latin typeface="Arial" panose="020B0604020202020204" pitchFamily="34" charset="0"/>
              </a:rPr>
              <a:t>风姑姑一共照了几张相片？</a:t>
            </a:r>
          </a:p>
          <a:p>
            <a:pPr eaLnBrk="1" hangingPunct="1"/>
            <a:r>
              <a:rPr lang="zh-CN" altLang="en-US">
                <a:latin typeface="Arial" panose="020B0604020202020204" pitchFamily="34" charset="0"/>
              </a:rPr>
              <a:t>哪些地方有风姑姑的身影？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971750" y="3249477"/>
            <a:ext cx="76721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1" charset="-122"/>
              </a:rPr>
              <a:t>梳  </a:t>
            </a: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</a:rPr>
              <a:t>    漾      纹    替  坛      搂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zh-CN" altLang="en-US" sz="44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1" charset="-122"/>
              </a:rPr>
              <a:t>镜  </a:t>
            </a: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</a:rPr>
              <a:t>    准      帆      </a:t>
            </a:r>
            <a:r>
              <a:rPr lang="zh-CN" altLang="en-US" sz="4400" b="1" dirty="0">
                <a:latin typeface="Arial" panose="020B0604020202020204" pitchFamily="34" charset="0"/>
                <a:ea typeface="楷体_GB2312" pitchFamily="1" charset="-122"/>
              </a:rPr>
              <a:t>驶 </a:t>
            </a: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</a:rPr>
              <a:t>  腮    吻</a:t>
            </a:r>
            <a:endParaRPr lang="zh-CN" altLang="en-US" sz="44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479123" y="2564940"/>
            <a:ext cx="834117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shū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yàng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wén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tán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lǒu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j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ìng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zhŭn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fān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sāi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wěn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姑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梦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旁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26" name="文本框 9229"/>
          <p:cNvSpPr txBox="1">
            <a:spLocks noChangeArrowheads="1"/>
          </p:cNvSpPr>
          <p:nvPr/>
        </p:nvSpPr>
        <p:spPr bwMode="auto">
          <a:xfrm>
            <a:off x="899745" y="258864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>
                <a:latin typeface="+mn-ea"/>
                <a:ea typeface="+mn-ea"/>
              </a:rPr>
              <a:t>gū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7" name="文本框 9233"/>
          <p:cNvSpPr txBox="1">
            <a:spLocks noChangeArrowheads="1"/>
          </p:cNvSpPr>
          <p:nvPr/>
        </p:nvSpPr>
        <p:spPr bwMode="auto">
          <a:xfrm>
            <a:off x="4050933" y="2556895"/>
            <a:ext cx="13192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+mn-ea"/>
                <a:ea typeface="+mn-ea"/>
              </a:rPr>
              <a:t>mèng</a:t>
            </a:r>
          </a:p>
        </p:txBody>
      </p:sp>
      <p:sp>
        <p:nvSpPr>
          <p:cNvPr id="28" name="文本框 9234"/>
          <p:cNvSpPr txBox="1">
            <a:spLocks noChangeArrowheads="1"/>
          </p:cNvSpPr>
          <p:nvPr/>
        </p:nvSpPr>
        <p:spPr bwMode="auto">
          <a:xfrm>
            <a:off x="6641733" y="258864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+mn-ea"/>
                <a:ea typeface="+mn-ea"/>
              </a:rPr>
              <a:t>páng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376487"/>
            <a:chOff x="0" y="-69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-69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举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船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489240" y="368904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扬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26" name="文本框 9229"/>
          <p:cNvSpPr txBox="1">
            <a:spLocks noChangeArrowheads="1"/>
          </p:cNvSpPr>
          <p:nvPr/>
        </p:nvSpPr>
        <p:spPr bwMode="auto">
          <a:xfrm>
            <a:off x="899745" y="2515053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>
                <a:latin typeface="+mn-ea"/>
                <a:ea typeface="+mn-ea"/>
              </a:rPr>
              <a:t>jŭ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7" name="文本框 9233"/>
          <p:cNvSpPr txBox="1">
            <a:spLocks noChangeArrowheads="1"/>
          </p:cNvSpPr>
          <p:nvPr/>
        </p:nvSpPr>
        <p:spPr bwMode="auto">
          <a:xfrm>
            <a:off x="3736608" y="2483303"/>
            <a:ext cx="1603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+mn-ea"/>
                <a:ea typeface="+mn-ea"/>
              </a:rPr>
              <a:t>chuán</a:t>
            </a:r>
          </a:p>
        </p:txBody>
      </p:sp>
      <p:sp>
        <p:nvSpPr>
          <p:cNvPr id="28" name="文本框 9234"/>
          <p:cNvSpPr txBox="1">
            <a:spLocks noChangeArrowheads="1"/>
          </p:cNvSpPr>
          <p:nvPr/>
        </p:nvSpPr>
        <p:spPr bwMode="auto">
          <a:xfrm>
            <a:off x="6641733" y="2515053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+mn-ea"/>
                <a:ea typeface="+mn-ea"/>
              </a:rPr>
              <a:t>yáng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2291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12292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292600"/>
            <a:ext cx="29860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云形标注 11269"/>
          <p:cNvSpPr>
            <a:spLocks noChangeArrowheads="1"/>
          </p:cNvSpPr>
          <p:nvPr/>
        </p:nvSpPr>
        <p:spPr bwMode="auto">
          <a:xfrm>
            <a:off x="396875" y="1844675"/>
            <a:ext cx="6588125" cy="3098800"/>
          </a:xfrm>
          <a:prstGeom prst="cloudCallout">
            <a:avLst>
              <a:gd name="adj1" fmla="val 21593"/>
              <a:gd name="adj2" fmla="val 76241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1" charset="-122"/>
              </a:rPr>
              <a:t>梦梦来到了哪些地方？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1" charset="-122"/>
              </a:rPr>
              <a:t>看到了什么？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1" charset="-122"/>
              </a:rPr>
              <a:t>她是怎样想的？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FF"/>
                </a:solidFill>
                <a:latin typeface="Arial" panose="020B0604020202020204" pitchFamily="34" charset="0"/>
                <a:ea typeface="楷体_GB2312" pitchFamily="1" charset="-122"/>
              </a:rPr>
              <a:t>又是怎样做的？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 dirty="0">
              <a:solidFill>
                <a:srgbClr val="CC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1031</Words>
  <Application>Microsoft Office PowerPoint</Application>
  <PresentationFormat>全屏显示(4:3)</PresentationFormat>
  <Paragraphs>124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102</cp:revision>
  <dcterms:created xsi:type="dcterms:W3CDTF">2015-10-08T23:12:00Z</dcterms:created>
  <dcterms:modified xsi:type="dcterms:W3CDTF">2018-03-12T10:17:17Z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