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466" r:id="rId7"/>
    <p:sldId id="467" r:id="rId8"/>
    <p:sldId id="430" r:id="rId9"/>
    <p:sldId id="468" r:id="rId10"/>
    <p:sldId id="469" r:id="rId11"/>
    <p:sldId id="303" r:id="rId12"/>
    <p:sldId id="418" r:id="rId13"/>
    <p:sldId id="417" r:id="rId14"/>
    <p:sldId id="300" r:id="rId15"/>
    <p:sldId id="415" r:id="rId16"/>
    <p:sldId id="420" r:id="rId17"/>
    <p:sldId id="309" r:id="rId18"/>
    <p:sldId id="452" r:id="rId19"/>
    <p:sldId id="394" r:id="rId20"/>
    <p:sldId id="453" r:id="rId21"/>
    <p:sldId id="371" r:id="rId22"/>
    <p:sldId id="455" r:id="rId23"/>
    <p:sldId id="375" r:id="rId24"/>
    <p:sldId id="324" r:id="rId25"/>
    <p:sldId id="393" r:id="rId26"/>
    <p:sldId id="313" r:id="rId27"/>
    <p:sldId id="319" r:id="rId28"/>
    <p:sldId id="419" r:id="rId29"/>
    <p:sldId id="416" r:id="rId30"/>
    <p:sldId id="377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60"/>
        <p:guide pos="2880"/>
        <p:guide orient="horz" pos="3878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不懂就要问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刚刚同学们还在班里（         ）地说话，上课铃一响，教室里（      ）变得（        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6488" y="271583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49048" y="3299515"/>
            <a:ext cx="1808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鸦雀无声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38034" y="209670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咿咿呀呀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表示安静的成语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鸦雀无声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万籁俱寂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无声无息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悄然无声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夜深人静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噤若寒蝉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照例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照旧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流利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霎时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详细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认真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清楚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339752" y="4653136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bèi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（背诵）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bēi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（背包）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33900" y="4789150"/>
            <a:ext cx="3571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我背（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bèi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诵完课文，把书都放到了背（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bēi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包里。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课文讲的是孙中山小时候不懂就问的故事。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自然段）：孙中山小时候如何上学。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自然段）：孙中山在课堂上问老师背的书是什么意思。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自然段）：孙中山不懂就问，不怕挨打。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05" y="2560955"/>
            <a:ext cx="126873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私塾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9189" y="1856673"/>
            <a:ext cx="549084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孙中山小时候是怎么上课的？</a:t>
            </a:r>
            <a:endParaRPr lang="zh-CN" altLang="en-US" sz="3200" b="1" cap="none" spc="0" dirty="0"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7755" y="3206115"/>
            <a:ext cx="6248400" cy="267652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那时候上课，先生念，学生跟着念，咿咿呀呀，像唱歌一样。学生读熟了，先生就让他们一个一个地背诵。至于书里的意思，先生从来不讲。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线形标注 1 1"/>
          <p:cNvSpPr/>
          <p:nvPr/>
        </p:nvSpPr>
        <p:spPr>
          <a:xfrm>
            <a:off x="2268220" y="3933190"/>
            <a:ext cx="1583690" cy="575945"/>
          </a:xfrm>
          <a:prstGeom prst="borderCallout1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185" y="4509135"/>
            <a:ext cx="154305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不求甚解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2685" y="997585"/>
            <a:ext cx="6889115" cy="48634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572826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1964" y="1772218"/>
            <a:ext cx="712406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“不懂就要问”，孙中山是怎么问的？</a:t>
            </a:r>
            <a:endParaRPr lang="zh-CN" altLang="en-US" sz="3200" b="1" cap="none" spc="0" dirty="0">
              <a:solidFill>
                <a:schemeClr val="tx1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7910" y="3277870"/>
            <a:ext cx="613410" cy="2016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/>
              <a:t>来到学校</a:t>
            </a:r>
            <a:endParaRPr lang="zh-CN" altLang="en-US" sz="2800"/>
          </a:p>
        </p:txBody>
      </p:sp>
      <p:sp>
        <p:nvSpPr>
          <p:cNvPr id="7" name="右箭头 6"/>
          <p:cNvSpPr/>
          <p:nvPr/>
        </p:nvSpPr>
        <p:spPr>
          <a:xfrm>
            <a:off x="1779905" y="4076700"/>
            <a:ext cx="935990" cy="432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24175" y="3284855"/>
            <a:ext cx="613410" cy="2016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/>
              <a:t>流利背诵</a:t>
            </a:r>
            <a:endParaRPr lang="zh-CN" altLang="en-US" sz="2800"/>
          </a:p>
        </p:txBody>
      </p:sp>
      <p:sp>
        <p:nvSpPr>
          <p:cNvPr id="11" name="右箭头 10"/>
          <p:cNvSpPr/>
          <p:nvPr/>
        </p:nvSpPr>
        <p:spPr>
          <a:xfrm>
            <a:off x="3537585" y="4076700"/>
            <a:ext cx="935990" cy="432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611370" y="2717165"/>
            <a:ext cx="613410" cy="4325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/>
              <a:t>先生念一句学生念一句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6082030" y="3108960"/>
            <a:ext cx="613410" cy="2368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/>
              <a:t>有什么用呢？</a:t>
            </a:r>
            <a:endParaRPr lang="zh-CN" altLang="en-US" sz="2800"/>
          </a:p>
        </p:txBody>
      </p:sp>
      <p:sp>
        <p:nvSpPr>
          <p:cNvPr id="18" name="右箭头 17"/>
          <p:cNvSpPr/>
          <p:nvPr/>
        </p:nvSpPr>
        <p:spPr>
          <a:xfrm>
            <a:off x="5146040" y="4069715"/>
            <a:ext cx="935990" cy="432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6695440" y="4077335"/>
            <a:ext cx="935990" cy="432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786370" y="3552825"/>
            <a:ext cx="613410" cy="1688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/>
              <a:t>壮起胆子</a:t>
            </a:r>
            <a:endParaRPr lang="zh-CN" altLang="en-US" sz="28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0" grpId="0"/>
      <p:bldP spid="11" grpId="0" animBg="1"/>
      <p:bldP spid="16" grpId="0"/>
      <p:bldP spid="17" grpId="0"/>
      <p:bldP spid="18" grpId="0" animBg="1"/>
      <p:bldP spid="25" grpId="0" animBg="1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2350" y="1710690"/>
            <a:ext cx="7522210" cy="2306955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于是，他壮着胆子站起来，问：“先生，您刚才让我背的这段书是什么意思？请您给我讲讲吧！”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2350" y="1065530"/>
            <a:ext cx="154305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头一次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3537585" y="1850390"/>
            <a:ext cx="1583690" cy="575945"/>
          </a:xfrm>
          <a:prstGeom prst="borderCallout1">
            <a:avLst>
              <a:gd name="adj1" fmla="val 18750"/>
              <a:gd name="adj2" fmla="val -8333"/>
              <a:gd name="adj3" fmla="val -64608"/>
              <a:gd name="adj4" fmla="val -53368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3000" y="3392170"/>
            <a:ext cx="2510155" cy="5156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5915" y="4379595"/>
            <a:ext cx="184721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0"/>
              </a:spcBef>
              <a:buClr>
                <a:srgbClr val="0070C0"/>
              </a:buClr>
            </a:pPr>
            <a:r>
              <a:rPr lang="zh-CN" altLang="en-US" sz="3200" dirty="0">
                <a:latin typeface="宋体" panose="02010600030101010101" pitchFamily="2" charset="-122"/>
              </a:rPr>
              <a:t>态度诚恳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1945" y="3500400"/>
            <a:ext cx="2723809" cy="2342857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bldLvl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8815" y="1484630"/>
            <a:ext cx="6974205" cy="1076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4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孙中山这一问，同学的反应是怎样的？老师先后又是怎样？</a:t>
            </a:r>
            <a:endParaRPr lang="zh-CN" altLang="en-US" sz="3200" b="1" dirty="0">
              <a:solidFill>
                <a:schemeClr val="tx1"/>
              </a:solidFill>
              <a:effectLst/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0806" y="3137488"/>
            <a:ext cx="1321175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0"/>
              </a:spcBef>
              <a:buClr>
                <a:srgbClr val="0070C0"/>
              </a:buClr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同学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572826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6055" y="3136265"/>
            <a:ext cx="3940810" cy="2848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</a:pPr>
            <a:r>
              <a:rPr lang="en-US" altLang="zh-CN" sz="3200" b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这一问，把正在摇头晃脑高声念书的同学们吓呆了，课堂里霎时变得鸦雀无声。</a:t>
            </a:r>
            <a:endParaRPr lang="zh-CN" altLang="en-US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96055" y="3987165"/>
            <a:ext cx="1757680" cy="5156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12410" y="4674870"/>
            <a:ext cx="828675" cy="5156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41085" y="5329555"/>
            <a:ext cx="1593850" cy="5156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4010025"/>
            <a:ext cx="2257425" cy="2286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0" grpId="0"/>
      <p:bldP spid="22" grpId="0" bldLvl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53135" y="4570730"/>
            <a:ext cx="723646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你遇到过不会的问题吗？你敢大声提问吗？今天，我们来学习一个孙中山小时候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刨根问底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的小故事。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0750" y="1201420"/>
            <a:ext cx="4761865" cy="319024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5400000">
            <a:off x="5633849" y="3639163"/>
            <a:ext cx="400409" cy="1910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982" y="2481889"/>
            <a:ext cx="1228571" cy="29714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42811" y="1624918"/>
            <a:ext cx="1321175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3000"/>
              </a:spcBef>
              <a:buClr>
                <a:srgbClr val="0070C0"/>
              </a:buClr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先生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05430" y="1789430"/>
            <a:ext cx="60566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/>
            <a:r>
              <a:rPr lang="en-US" altLang="zh-CN" sz="3200" b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先生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拿着戒尺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，走到孙中山跟前，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厉声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问道：“你会背了吗？”</a:t>
            </a:r>
            <a:r>
              <a:rPr lang="zh-CN" altLang="en-US" sz="14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1400" b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5430" y="4376420"/>
            <a:ext cx="6056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 algn="l"/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先生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收起戒尺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摆摆手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让孙中山坐下</a:t>
            </a:r>
            <a:r>
              <a:rPr lang="en-US" altLang="zh-CN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en-US" altLang="zh-CN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animBg="1"/>
      <p:bldP spid="100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7915" y="1390650"/>
            <a:ext cx="5534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你认为孙中山是个什么样的人？</a:t>
            </a:r>
            <a:endParaRPr lang="zh-CN" altLang="en-US" sz="3200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572826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2815" y="2974340"/>
            <a:ext cx="7095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这样糊里糊涂地背，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有什么用呢？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230" y="4277995"/>
            <a:ext cx="72040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“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学问学问，不懂就要问。为了弄清楚道理，就是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挨打也值得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。”</a:t>
            </a:r>
            <a:endParaRPr lang="zh-CN" altLang="en-US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0635" y="2308860"/>
            <a:ext cx="184721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0"/>
              </a:spcBef>
              <a:buClr>
                <a:srgbClr val="0070C0"/>
              </a:buClr>
            </a:pPr>
            <a:r>
              <a:rPr lang="zh-CN" altLang="en-US" sz="3200" dirty="0">
                <a:latin typeface="宋体" panose="02010600030101010101" pitchFamily="2" charset="-122"/>
              </a:rPr>
              <a:t>勤学好问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10635" y="3694430"/>
            <a:ext cx="184721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3000"/>
              </a:spcBef>
              <a:buClr>
                <a:srgbClr val="0070C0"/>
              </a:buClr>
            </a:pPr>
            <a:r>
              <a:rPr lang="zh-CN" altLang="en-US" sz="3200" dirty="0">
                <a:latin typeface="宋体" panose="02010600030101010101" pitchFamily="2" charset="-122"/>
              </a:rPr>
              <a:t>读书求理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反问句是用疑问的句式，表达肯定的观点，感情更强烈。课文中，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“这样糊里糊涂地背，有什么用呢？”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用疑问的句式，表达了孙中山对知识的渴望，以及他勤学好问的品质。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反问句，把答案藏在句子中，并且思想更鲜明、强烈，结尾用问号。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8035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698624" y="2749460"/>
            <a:ext cx="675005" cy="212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不懂就要问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846580" y="1734820"/>
            <a:ext cx="22352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流利地背书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52619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845945" y="3013710"/>
            <a:ext cx="22352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死板地背书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4356100" y="3014345"/>
            <a:ext cx="222694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有什么用呢？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847215" y="4364990"/>
            <a:ext cx="22339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勇敢地提问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582921" y="195582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860540" y="3161030"/>
            <a:ext cx="18192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勤学好问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625340" y="1734820"/>
            <a:ext cx="22352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不求甚解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707890" y="4399280"/>
            <a:ext cx="22352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先生讲解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48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405" y="2062480"/>
            <a:ext cx="7854950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有教养的头脑的第一个标志就是善于提问。　                ——（俄）普列汉诺夫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827405" y="836930"/>
            <a:ext cx="694880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不懂就问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27405" y="3867785"/>
            <a:ext cx="7679690" cy="263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l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发明千千万,起点是一问。禽兽不如人,过在不会问。智者问得巧,愚者问得笨。人力胜天工,只在每事问。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 陶行知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431731" y="163348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给下面的句子换种说法。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43036" y="2929070"/>
            <a:ext cx="79928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这样糊里糊涂地背，有什么用呢？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3000" y="4068445"/>
            <a:ext cx="6143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这样糊里糊涂的背，没有什么用。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8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我们要向孙中山学习些什么？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1675" y="2909258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善于思考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9040" y="2909258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敢于发问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015" y="2420620"/>
            <a:ext cx="7755255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再搜集一个和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勤学好问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有关的名人小故事。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05036" y="1472595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学完本课，请你列出三条问题。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5890" y="1589405"/>
            <a:ext cx="1306195" cy="5835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私塾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990" y="1931035"/>
            <a:ext cx="5008880" cy="3534410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7685" y="2500630"/>
            <a:ext cx="30626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我国古代社会一种开设于家庭、宗族或乡村内部的私人所办的学校。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22115" y="3945334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诵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400763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组词：背诵  朗诵  吟诗诵韵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37021" y="336185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sòn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12920" y="5167714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516738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组词：照例  例子  例行公事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6580" y="45918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22115" y="271533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1190666" y="213185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bèi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2411760" y="283986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组词：后背  背部  前胸后背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组词：圆圈  呼啦圈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66231" y="202200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quān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组词：段落  选段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00040" y="327925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duàn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组词：练习  练功  勤学苦练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2760" y="4508062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liàn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糊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组词：糊涂  迷糊  糊里糊涂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hú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组词：涂色  涂抹  涂脂抹粉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呆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组词：吓呆  呆板  呆若木鸡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dāi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组词：戒尺  戒律  戒骄戒躁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组词：厉害  严厉  再接再厉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组词：挨打  挨训  忍饥挨饿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ái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230425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组词：清楚  酸楚  楚楚动人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622540" y="3000375"/>
            <a:ext cx="927735" cy="1080770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照例：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按照以前的惯例。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糊里糊涂：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认识模糊，不明事理。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鸦雀无声：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连乌鸦麻雀的声音都没有。形容非常静。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800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戒尺：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旧时私塾先生对学生施行体罚所用的木板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800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咿咿呀呀：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形容声音，课文中指学生们的读书声。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霎时：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形容极短的时间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WPS 演示</Application>
  <PresentationFormat>全屏显示(4:3)</PresentationFormat>
  <Paragraphs>352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1103</cp:revision>
  <dcterms:created xsi:type="dcterms:W3CDTF">2017-05-17T10:13:00Z</dcterms:created>
  <dcterms:modified xsi:type="dcterms:W3CDTF">2018-06-28T04:18:15Z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