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3" r:id="rId8"/>
    <p:sldId id="264" r:id="rId9"/>
    <p:sldId id="266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000000"/>
    <a:srgbClr val="003366"/>
    <a:srgbClr val="3333FF"/>
  </p:clrMru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03447BB-5D67-496B-8E87-E561075AD55C}" styleName="深色样式 1 - 强调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深色样式 1 - 强调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27F97BB-C833-4FB7-BDE5-3F7075034690}" styleName="主题样式 2 - 强调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3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4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7876"/>
            <a:ext cx="9292212" cy="6895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1472" y="1285860"/>
            <a:ext cx="7772400" cy="1285884"/>
          </a:xfrm>
          <a:effectLst>
            <a:reflection blurRad="6350" stA="50000" endA="300" endPos="90000" dist="508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zh-CN" altLang="en-US" sz="9800" b="1" dirty="0" smtClean="0">
                <a:latin typeface="DFKai-SB" pitchFamily="65" charset="-120"/>
                <a:ea typeface="DFKai-SB" pitchFamily="65" charset="-120"/>
              </a:rPr>
              <a:t>秋词</a:t>
            </a:r>
            <a:r>
              <a:rPr lang="en-US" altLang="zh-CN" sz="6600" b="1" dirty="0" smtClean="0"/>
              <a:t/>
            </a:r>
            <a:br>
              <a:rPr lang="en-US" altLang="zh-CN" sz="6600" b="1" dirty="0" smtClean="0"/>
            </a:br>
            <a:r>
              <a:rPr lang="en-US" altLang="zh-CN" sz="2700" b="1" i="1" dirty="0" smtClean="0"/>
              <a:t>                                               </a:t>
            </a:r>
            <a:r>
              <a:rPr lang="zh-CN" altLang="en-US" sz="2700" b="1" i="1" dirty="0" smtClean="0"/>
              <a:t>刘禹锡</a:t>
            </a:r>
            <a:r>
              <a:rPr lang="en-US" altLang="zh-CN" sz="2700" b="1" dirty="0" smtClean="0"/>
              <a:t/>
            </a:r>
            <a:br>
              <a:rPr lang="en-US" altLang="zh-CN" sz="2700" b="1" dirty="0" smtClean="0"/>
            </a:br>
            <a:r>
              <a:rPr lang="en-US" altLang="zh-CN" sz="6600" b="1" dirty="0" smtClean="0"/>
              <a:t> </a:t>
            </a:r>
            <a:endParaRPr lang="zh-CN" altLang="en-US" sz="6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																  </a:t>
            </a:r>
            <a:r>
              <a:rPr lang="zh-CN" altLang="en-US" b="1" i="1" u="sng" dirty="0" smtClean="0">
                <a:solidFill>
                  <a:schemeClr val="accent6">
                    <a:lumMod val="50000"/>
                  </a:schemeClr>
                </a:solidFill>
              </a:rPr>
              <a:t>原文</a:t>
            </a:r>
            <a:r>
              <a:rPr lang="en-US" altLang="zh-CN" dirty="0" smtClean="0"/>
              <a:t>																											                                                        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>
            <a:normAutofit fontScale="25000" lnSpcReduction="20000"/>
          </a:bodyPr>
          <a:lstStyle/>
          <a:p>
            <a:r>
              <a:rPr lang="en-US" altLang="zh-CN" sz="26400" dirty="0" smtClean="0"/>
              <a:t>              </a:t>
            </a:r>
            <a:r>
              <a:rPr lang="zh-CN" altLang="en-US" sz="26400" dirty="0" smtClean="0"/>
              <a:t>秋词</a:t>
            </a:r>
            <a:endParaRPr lang="en-US" altLang="zh-CN" sz="26400" dirty="0" smtClean="0"/>
          </a:p>
          <a:p>
            <a:pPr>
              <a:buNone/>
            </a:pPr>
            <a:r>
              <a:rPr lang="en-US" altLang="zh-CN" sz="18000" dirty="0" smtClean="0"/>
              <a:t>                                     </a:t>
            </a:r>
            <a:r>
              <a:rPr lang="zh-CN" altLang="en-US" sz="18000" dirty="0" smtClean="0"/>
              <a:t>刘禹</a:t>
            </a:r>
            <a:r>
              <a:rPr lang="zh-CN" altLang="en-US" sz="18000" b="1" dirty="0" smtClean="0">
                <a:solidFill>
                  <a:srgbClr val="FF0000"/>
                </a:solidFill>
              </a:rPr>
              <a:t>锡</a:t>
            </a:r>
            <a:r>
              <a:rPr lang="en-US" altLang="zh-CN" sz="18000" dirty="0" smtClean="0"/>
              <a:t>                      </a:t>
            </a:r>
          </a:p>
          <a:p>
            <a:pPr>
              <a:buNone/>
            </a:pPr>
            <a:r>
              <a:rPr lang="en-US" altLang="zh-CN" dirty="0" smtClean="0"/>
              <a:t>                                              </a:t>
            </a:r>
            <a:r>
              <a:rPr lang="zh-CN" altLang="en-US" sz="21600" dirty="0" smtClean="0"/>
              <a:t>自古逢秋悲寂</a:t>
            </a:r>
            <a:r>
              <a:rPr lang="zh-CN" altLang="en-US" sz="21600" b="1" dirty="0" smtClean="0">
                <a:solidFill>
                  <a:srgbClr val="FF0000"/>
                </a:solidFill>
              </a:rPr>
              <a:t>寥</a:t>
            </a:r>
            <a:r>
              <a:rPr lang="zh-CN" altLang="en-US" sz="21600" dirty="0" smtClean="0"/>
              <a:t>，</a:t>
            </a:r>
            <a:endParaRPr lang="en-US" altLang="zh-CN" sz="21600" dirty="0" smtClean="0"/>
          </a:p>
          <a:p>
            <a:pPr>
              <a:buNone/>
            </a:pPr>
            <a:r>
              <a:rPr lang="en-US" altLang="zh-CN" sz="21600" dirty="0" smtClean="0"/>
              <a:t>                  </a:t>
            </a:r>
            <a:r>
              <a:rPr lang="zh-CN" altLang="en-US" sz="21600" dirty="0" smtClean="0"/>
              <a:t>我言秋日胜春</a:t>
            </a:r>
            <a:r>
              <a:rPr lang="zh-CN" altLang="en-US" sz="21600" b="1" dirty="0" smtClean="0">
                <a:solidFill>
                  <a:srgbClr val="FF0000"/>
                </a:solidFill>
              </a:rPr>
              <a:t>朝</a:t>
            </a:r>
            <a:r>
              <a:rPr lang="zh-CN" altLang="en-US" sz="21600" dirty="0" smtClean="0"/>
              <a:t>。</a:t>
            </a:r>
            <a:endParaRPr lang="en-US" altLang="zh-CN" sz="21600" dirty="0" smtClean="0"/>
          </a:p>
          <a:p>
            <a:pPr>
              <a:buNone/>
            </a:pPr>
            <a:r>
              <a:rPr lang="zh-CN" altLang="en-US" sz="21600" dirty="0" smtClean="0"/>
              <a:t>         晴空一</a:t>
            </a:r>
            <a:r>
              <a:rPr lang="zh-CN" altLang="en-US" sz="21600" b="1" dirty="0" smtClean="0">
                <a:solidFill>
                  <a:srgbClr val="FF0000"/>
                </a:solidFill>
              </a:rPr>
              <a:t>鹤</a:t>
            </a:r>
            <a:r>
              <a:rPr lang="zh-CN" altLang="en-US" sz="21600" dirty="0" smtClean="0"/>
              <a:t>排云上，</a:t>
            </a:r>
            <a:endParaRPr lang="en-US" altLang="zh-CN" sz="21600" dirty="0" smtClean="0"/>
          </a:p>
          <a:p>
            <a:pPr>
              <a:buNone/>
            </a:pPr>
            <a:r>
              <a:rPr lang="en-US" altLang="zh-CN" sz="21600" dirty="0" smtClean="0"/>
              <a:t>                 </a:t>
            </a:r>
            <a:r>
              <a:rPr lang="zh-CN" altLang="en-US" sz="21600" dirty="0" smtClean="0"/>
              <a:t>便引诗情到</a:t>
            </a:r>
            <a:r>
              <a:rPr lang="zh-CN" altLang="en-US" sz="21600" b="1" dirty="0" smtClean="0">
                <a:solidFill>
                  <a:srgbClr val="FF0000"/>
                </a:solidFill>
              </a:rPr>
              <a:t>碧霄</a:t>
            </a:r>
            <a:r>
              <a:rPr lang="zh-CN" altLang="en-US" sz="11500" dirty="0" smtClean="0"/>
              <a:t>。</a:t>
            </a:r>
            <a:endParaRPr lang="en-US" altLang="zh-CN" sz="11500" dirty="0" smtClean="0"/>
          </a:p>
          <a:p>
            <a:pPr>
              <a:buNone/>
            </a:pPr>
            <a:r>
              <a:rPr lang="en-US" altLang="zh-CN" sz="11500" dirty="0" smtClean="0"/>
              <a:t>    </a:t>
            </a:r>
          </a:p>
          <a:p>
            <a:pPr>
              <a:buNone/>
            </a:pPr>
            <a:r>
              <a:rPr lang="en-US" altLang="zh-CN" dirty="0" smtClean="0"/>
              <a:t>					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357298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                                                                              </a:t>
            </a:r>
            <a:br>
              <a:rPr lang="en-US" altLang="zh-CN" dirty="0" smtClean="0"/>
            </a:br>
            <a:endParaRPr lang="zh-CN" altLang="en-US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22950" y="0"/>
            <a:ext cx="332105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太阳形 4"/>
          <p:cNvSpPr/>
          <p:nvPr/>
        </p:nvSpPr>
        <p:spPr>
          <a:xfrm>
            <a:off x="214282" y="214290"/>
            <a:ext cx="714380" cy="571504"/>
          </a:xfrm>
          <a:prstGeom prst="sun">
            <a:avLst>
              <a:gd name="adj" fmla="val 254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/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428728" y="214290"/>
          <a:ext cx="2643206" cy="82296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643206"/>
              </a:tblGrid>
              <a:tr h="663678">
                <a:tc>
                  <a:txBody>
                    <a:bodyPr/>
                    <a:lstStyle/>
                    <a:p>
                      <a:r>
                        <a:rPr lang="zh-CN" altLang="en-US" sz="4800" b="1" cap="none" spc="0" dirty="0" smtClean="0">
                          <a:ln w="24500" cmpd="dbl">
                            <a:solidFill>
                              <a:schemeClr val="accent2">
                                <a:shade val="85000"/>
                                <a:satMod val="155000"/>
                              </a:schemeClr>
                            </a:solidFill>
                            <a:prstDash val="solid"/>
                            <a:miter lim="800000"/>
                          </a:ln>
                          <a:gradFill>
                            <a:gsLst>
                              <a:gs pos="10000">
                                <a:schemeClr val="accent2">
                                  <a:tint val="10000"/>
                                  <a:satMod val="155000"/>
                                </a:schemeClr>
                              </a:gs>
                              <a:gs pos="60000">
                                <a:schemeClr val="accent2">
                                  <a:tint val="30000"/>
                                  <a:satMod val="155000"/>
                                </a:schemeClr>
                              </a:gs>
                              <a:gs pos="100000">
                                <a:schemeClr val="accent2">
                                  <a:tint val="73000"/>
                                  <a:satMod val="1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outerShdw blurRad="38100" dist="38100" dir="7020000" algn="tl">
                              <a:srgbClr val="000000">
                                <a:alpha val="35000"/>
                              </a:srgbClr>
                            </a:outerShdw>
                          </a:effectLst>
                        </a:rPr>
                        <a:t>作者简介</a:t>
                      </a:r>
                      <a:endParaRPr lang="zh-CN" altLang="en-US" sz="4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09716" y="1285860"/>
          <a:ext cx="5456903" cy="5409908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5456903"/>
              </a:tblGrid>
              <a:tr h="5409908">
                <a:tc>
                  <a:txBody>
                    <a:bodyPr/>
                    <a:lstStyle/>
                    <a:p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刘禹锡；</a:t>
                      </a:r>
                      <a:r>
                        <a:rPr lang="zh-CN" altLang="en-US" sz="3200" b="1" i="0" baseline="0" dirty="0" smtClean="0">
                          <a:solidFill>
                            <a:srgbClr val="FF0000"/>
                          </a:solidFill>
                          <a:latin typeface="MS UI Gothic" pitchFamily="34" charset="-128"/>
                        </a:rPr>
                        <a:t>字梦得</a:t>
                      </a:r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，洛阳人，</a:t>
                      </a:r>
                      <a:r>
                        <a:rPr lang="zh-CN" altLang="en-US" sz="3200" b="1" i="0" baseline="0" dirty="0" smtClean="0">
                          <a:solidFill>
                            <a:srgbClr val="FF0000"/>
                          </a:solidFill>
                          <a:latin typeface="MS UI Gothic" pitchFamily="34" charset="-128"/>
                        </a:rPr>
                        <a:t>唐代</a:t>
                      </a:r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叶中的</a:t>
                      </a:r>
                      <a:r>
                        <a:rPr lang="zh-CN" altLang="en-US" sz="3200" b="1" i="0" baseline="0" dirty="0" smtClean="0">
                          <a:solidFill>
                            <a:srgbClr val="FF0000"/>
                          </a:solidFill>
                          <a:latin typeface="MS UI Gothic" pitchFamily="34" charset="-128"/>
                        </a:rPr>
                        <a:t>哲学家和诗人</a:t>
                      </a:r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。贞元九年刘禹锡中进士。</a:t>
                      </a:r>
                      <a:endParaRPr lang="en-US" altLang="zh-CN" sz="3200" b="1" i="0" baseline="0" dirty="0" smtClean="0">
                        <a:latin typeface="MS UI Gothic" pitchFamily="34" charset="-128"/>
                      </a:endParaRPr>
                    </a:p>
                    <a:p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刘禹锡与柳宗元交谊很深，人称“</a:t>
                      </a:r>
                      <a:r>
                        <a:rPr lang="zh-CN" altLang="en-US" sz="3200" b="1" i="0" baseline="0" dirty="0" smtClean="0">
                          <a:solidFill>
                            <a:srgbClr val="FF0000"/>
                          </a:solidFill>
                          <a:latin typeface="MS UI Gothic" pitchFamily="34" charset="-128"/>
                        </a:rPr>
                        <a:t>刘柳</a:t>
                      </a:r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”。又与李白交谊甚多，并称“</a:t>
                      </a:r>
                      <a:r>
                        <a:rPr lang="zh-CN" altLang="en-US" sz="3200" b="1" i="0" baseline="0" dirty="0" smtClean="0">
                          <a:solidFill>
                            <a:srgbClr val="FF0000"/>
                          </a:solidFill>
                          <a:latin typeface="MS UI Gothic" pitchFamily="34" charset="-128"/>
                        </a:rPr>
                        <a:t>刘白</a:t>
                      </a:r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”。刘禹锡的诗歌</a:t>
                      </a:r>
                      <a:r>
                        <a:rPr lang="zh-CN" altLang="en-US" sz="3200" b="1" i="0" baseline="0" dirty="0" smtClean="0">
                          <a:solidFill>
                            <a:srgbClr val="FF0000"/>
                          </a:solidFill>
                          <a:latin typeface="MS UI Gothic" pitchFamily="34" charset="-128"/>
                        </a:rPr>
                        <a:t>雄浑爽朗</a:t>
                      </a:r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，语言</a:t>
                      </a:r>
                      <a:r>
                        <a:rPr lang="zh-CN" altLang="en-US" sz="3200" b="1" i="0" baseline="0" dirty="0" smtClean="0">
                          <a:solidFill>
                            <a:srgbClr val="FF0000"/>
                          </a:solidFill>
                          <a:latin typeface="MS UI Gothic" pitchFamily="34" charset="-128"/>
                        </a:rPr>
                        <a:t>干净明快</a:t>
                      </a:r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，节奏比较</a:t>
                      </a:r>
                      <a:r>
                        <a:rPr lang="zh-CN" altLang="en-US" sz="3200" b="1" i="0" baseline="0" dirty="0" smtClean="0">
                          <a:solidFill>
                            <a:srgbClr val="FF0000"/>
                          </a:solidFill>
                          <a:latin typeface="MS UI Gothic" pitchFamily="34" charset="-128"/>
                        </a:rPr>
                        <a:t>和谐明亮</a:t>
                      </a:r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。本文出自</a:t>
                      </a:r>
                      <a:r>
                        <a:rPr lang="en-US" altLang="zh-CN" sz="3200" b="1" i="0" baseline="0" dirty="0" smtClean="0">
                          <a:latin typeface="MS UI Gothic" pitchFamily="34" charset="-128"/>
                        </a:rPr>
                        <a:t>《</a:t>
                      </a:r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刘禹锡集</a:t>
                      </a:r>
                      <a:r>
                        <a:rPr lang="en-US" altLang="zh-CN" sz="3200" b="1" i="0" baseline="0" dirty="0" smtClean="0">
                          <a:latin typeface="MS UI Gothic" pitchFamily="34" charset="-128"/>
                        </a:rPr>
                        <a:t>》</a:t>
                      </a:r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。</a:t>
                      </a:r>
                      <a:endParaRPr lang="en-US" altLang="zh-CN" sz="3200" b="1" i="0" baseline="0" dirty="0" smtClean="0">
                        <a:latin typeface="MS UI Gothic" pitchFamily="34" charset="-128"/>
                      </a:endParaRPr>
                    </a:p>
                    <a:p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被誉为“</a:t>
                      </a:r>
                      <a:r>
                        <a:rPr lang="zh-CN" altLang="en-US" sz="3200" b="1" i="0" baseline="0" dirty="0" smtClean="0">
                          <a:solidFill>
                            <a:srgbClr val="FF0000"/>
                          </a:solidFill>
                          <a:latin typeface="MS UI Gothic" pitchFamily="34" charset="-128"/>
                        </a:rPr>
                        <a:t>诗豪</a:t>
                      </a:r>
                      <a:r>
                        <a:rPr lang="zh-CN" altLang="en-US" sz="3200" b="1" i="0" baseline="0" dirty="0" smtClean="0">
                          <a:latin typeface="MS UI Gothic" pitchFamily="34" charset="-128"/>
                        </a:rPr>
                        <a:t>”。</a:t>
                      </a:r>
                      <a:endParaRPr lang="zh-CN" altLang="en-US" sz="3200" b="1" i="0" baseline="0" dirty="0">
                        <a:latin typeface="MS UI Gothic" pitchFamily="34" charset="-128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动作按钮: 前进或下一项 11">
            <a:hlinkClick r:id="" action="ppaction://hlinkshowjump?jump=nextslide" highlightClick="1"/>
          </p:cNvPr>
          <p:cNvSpPr/>
          <p:nvPr/>
        </p:nvSpPr>
        <p:spPr>
          <a:xfrm>
            <a:off x="6572264" y="6000768"/>
            <a:ext cx="2000264" cy="64294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1571612"/>
            <a:ext cx="8229600" cy="4286280"/>
          </a:xfrm>
          <a:solidFill>
            <a:schemeClr val="bg1"/>
          </a:solidFill>
        </p:spPr>
        <p:txBody>
          <a:bodyPr/>
          <a:lstStyle/>
          <a:p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42910" y="357166"/>
          <a:ext cx="1663323" cy="884904"/>
        </p:xfrm>
        <a:graphic>
          <a:graphicData uri="http://schemas.openxmlformats.org/drawingml/2006/table">
            <a:tbl>
              <a:tblPr>
                <a:tableStyleId>{5202B0CA-FC54-4496-8BCA-5EF66A818D29}</a:tableStyleId>
              </a:tblPr>
              <a:tblGrid>
                <a:gridCol w="1663323"/>
              </a:tblGrid>
              <a:tr h="884904">
                <a:tc>
                  <a:txBody>
                    <a:bodyPr/>
                    <a:lstStyle/>
                    <a:p>
                      <a:r>
                        <a:rPr lang="zh-CN" altLang="en-US" sz="4400" b="1" i="1" u="sng" dirty="0" smtClean="0">
                          <a:solidFill>
                            <a:srgbClr val="3333FF"/>
                          </a:solidFill>
                        </a:rPr>
                        <a:t>解词</a:t>
                      </a:r>
                      <a:endParaRPr lang="zh-CN" altLang="en-US" sz="4400" b="1" i="1" u="sng" dirty="0">
                        <a:solidFill>
                          <a:srgbClr val="3333FF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85720" y="1376475"/>
          <a:ext cx="8155858" cy="536448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8155858"/>
              </a:tblGrid>
              <a:tr h="4622274">
                <a:tc>
                  <a:txBody>
                    <a:bodyPr/>
                    <a:lstStyle/>
                    <a:p>
                      <a:pPr marL="342900" indent="-342900">
                        <a:buClr>
                          <a:srgbClr val="002060"/>
                        </a:buClr>
                        <a:buFont typeface="+mj-ea"/>
                        <a:buAutoNum type="circleNumDbPlain"/>
                      </a:pPr>
                      <a:endParaRPr lang="en-US" altLang="zh-CN" dirty="0" smtClean="0">
                        <a:latin typeface="Roboto" pitchFamily="2" charset="0"/>
                        <a:ea typeface="Roboto" pitchFamily="2" charset="0"/>
                      </a:endParaRPr>
                    </a:p>
                    <a:p>
                      <a:endParaRPr lang="en-US" altLang="zh-CN" sz="2400" dirty="0" smtClean="0"/>
                    </a:p>
                    <a:p>
                      <a:endParaRPr lang="en-US" altLang="zh-CN" sz="2400" dirty="0" smtClean="0"/>
                    </a:p>
                    <a:p>
                      <a:endParaRPr lang="en-US" altLang="zh-CN" sz="2400" dirty="0" smtClean="0"/>
                    </a:p>
                    <a:p>
                      <a:endParaRPr lang="en-US" altLang="zh-CN" sz="2400" dirty="0" smtClean="0"/>
                    </a:p>
                    <a:p>
                      <a:endParaRPr lang="en-US" altLang="zh-CN" sz="2400" dirty="0" smtClean="0"/>
                    </a:p>
                    <a:p>
                      <a:endParaRPr lang="en-US" altLang="zh-CN" sz="2400" dirty="0" smtClean="0"/>
                    </a:p>
                    <a:p>
                      <a:endParaRPr lang="en-US" altLang="zh-CN" sz="2400" dirty="0" smtClean="0"/>
                    </a:p>
                    <a:p>
                      <a:endParaRPr lang="en-US" altLang="zh-CN" sz="2400" dirty="0" smtClean="0"/>
                    </a:p>
                    <a:p>
                      <a:endParaRPr lang="en-US" altLang="zh-CN" sz="2400" dirty="0" smtClean="0"/>
                    </a:p>
                    <a:p>
                      <a:endParaRPr lang="en-US" altLang="zh-CN" sz="2400" dirty="0" smtClean="0"/>
                    </a:p>
                    <a:p>
                      <a:r>
                        <a:rPr lang="zh-CN" altLang="en-US" sz="2900" b="1" baseline="0" dirty="0" smtClean="0">
                          <a:solidFill>
                            <a:srgbClr val="000000"/>
                          </a:solidFill>
                        </a:rPr>
                        <a:t>作者背景</a:t>
                      </a:r>
                      <a:r>
                        <a:rPr lang="zh-CN" altLang="en-US" sz="2900" b="1" baseline="0" dirty="0" smtClean="0">
                          <a:solidFill>
                            <a:srgbClr val="002060"/>
                          </a:solidFill>
                        </a:rPr>
                        <a:t>；刘禹锡被贬官后写。因为他没有悲观，而又十分精神开阔，是一种十分反常的态度。</a:t>
                      </a:r>
                      <a:endParaRPr lang="en-US" altLang="zh-CN" sz="2900" b="1" baseline="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430647">
                <a:tc>
                  <a:txBody>
                    <a:bodyPr/>
                    <a:lstStyle/>
                    <a:p>
                      <a:endParaRPr lang="en-US" altLang="zh-CN" sz="2400" dirty="0" smtClean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85720" y="1428736"/>
          <a:ext cx="8251292" cy="3857652"/>
        </p:xfrm>
        <a:graphic>
          <a:graphicData uri="http://schemas.openxmlformats.org/drawingml/2006/table">
            <a:tbl>
              <a:tblPr>
                <a:effectLst>
                  <a:glow>
                    <a:schemeClr val="accent5">
                      <a:tint val="100000"/>
                      <a:shade val="100000"/>
                      <a:hueMod val="100000"/>
                      <a:satMod val="100000"/>
                    </a:schemeClr>
                  </a:glow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  <a:tableStyleId>{327F97BB-C833-4FB7-BDE5-3F7075034690}</a:tableStyleId>
              </a:tblPr>
              <a:tblGrid>
                <a:gridCol w="8251292"/>
              </a:tblGrid>
              <a:tr h="3857652">
                <a:tc>
                  <a:txBody>
                    <a:bodyPr/>
                    <a:lstStyle/>
                    <a:p>
                      <a:pPr marL="457200" indent="-457200">
                        <a:buFont typeface="Wingdings" pitchFamily="2" charset="2"/>
                        <a:buChar char="l"/>
                      </a:pPr>
                      <a:r>
                        <a:rPr lang="en-US" altLang="zh-CN" sz="4000" b="1" i="0" baseline="0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zh-CN" altLang="en-US" sz="4000" b="1" i="0" baseline="0" dirty="0" smtClean="0">
                          <a:solidFill>
                            <a:schemeClr val="tx1"/>
                          </a:solidFill>
                        </a:rPr>
                        <a:t>自古；从前。</a:t>
                      </a:r>
                      <a:endParaRPr lang="en-US" altLang="zh-CN" sz="4000" b="1" i="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457200" indent="-457200">
                        <a:buFont typeface="Wingdings" pitchFamily="2" charset="2"/>
                        <a:buChar char="l"/>
                      </a:pPr>
                      <a:r>
                        <a:rPr lang="en-US" altLang="zh-CN" sz="4000" b="1" i="0" baseline="0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zh-CN" altLang="en-US" sz="4000" b="1" i="0" baseline="0" dirty="0" smtClean="0">
                          <a:solidFill>
                            <a:schemeClr val="tx1"/>
                          </a:solidFill>
                        </a:rPr>
                        <a:t>逢；遇到。</a:t>
                      </a:r>
                      <a:endParaRPr lang="en-US" altLang="zh-CN" sz="4000" b="1" i="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457200" indent="-457200">
                        <a:buFont typeface="Wingdings" pitchFamily="2" charset="2"/>
                        <a:buChar char="l"/>
                      </a:pPr>
                      <a:r>
                        <a:rPr lang="en-US" altLang="zh-CN" sz="4000" b="1" i="0" baseline="0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zh-CN" altLang="en-US" sz="4000" b="1" i="0" baseline="0" dirty="0" smtClean="0">
                          <a:solidFill>
                            <a:schemeClr val="tx1"/>
                          </a:solidFill>
                        </a:rPr>
                        <a:t>悲寂寥；悲叹萧条空寂</a:t>
                      </a:r>
                      <a:r>
                        <a:rPr lang="en-US" altLang="zh-CN" sz="4000" b="1" i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zh-CN" altLang="en-US" sz="4000" b="1" i="0" baseline="0" dirty="0" smtClean="0">
                          <a:solidFill>
                            <a:schemeClr val="tx1"/>
                          </a:solidFill>
                        </a:rPr>
                        <a:t>。</a:t>
                      </a:r>
                      <a:endParaRPr lang="en-US" altLang="zh-CN" sz="4000" b="1" i="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457200" indent="-457200">
                        <a:buFont typeface="Wingdings" pitchFamily="2" charset="2"/>
                        <a:buChar char="l"/>
                      </a:pPr>
                      <a:r>
                        <a:rPr lang="en-US" altLang="zh-CN" sz="4000" b="1" i="0" baseline="0" dirty="0" smtClean="0">
                          <a:solidFill>
                            <a:schemeClr val="tx1"/>
                          </a:solidFill>
                        </a:rPr>
                        <a:t>   </a:t>
                      </a:r>
                      <a:r>
                        <a:rPr lang="zh-CN" altLang="en-US" sz="4000" b="1" i="0" baseline="0" dirty="0" smtClean="0">
                          <a:solidFill>
                            <a:schemeClr val="tx1"/>
                          </a:solidFill>
                        </a:rPr>
                        <a:t>春朝；春初。</a:t>
                      </a:r>
                      <a:r>
                        <a:rPr lang="zh-CN" altLang="en-US" sz="4000" b="1" i="0" baseline="0" dirty="0" smtClean="0">
                          <a:solidFill>
                            <a:srgbClr val="FF0000"/>
                          </a:solidFill>
                        </a:rPr>
                        <a:t>朝；刚开始</a:t>
                      </a:r>
                      <a:r>
                        <a:rPr lang="zh-CN" altLang="en-US" sz="4000" b="1" i="0" baseline="0" dirty="0" smtClean="0">
                          <a:solidFill>
                            <a:schemeClr val="tx1"/>
                          </a:solidFill>
                        </a:rPr>
                        <a:t>。</a:t>
                      </a:r>
                      <a:endParaRPr lang="en-US" altLang="zh-CN" sz="4000" b="1" i="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457200" indent="-457200">
                        <a:buFont typeface="Wingdings" pitchFamily="2" charset="2"/>
                        <a:buChar char="l"/>
                      </a:pPr>
                      <a:r>
                        <a:rPr lang="en-US" altLang="zh-CN" sz="4000" b="1" i="0" baseline="0" dirty="0" smtClean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zh-CN" altLang="en-US" sz="4000" b="1" i="0" baseline="0" dirty="0" smtClean="0">
                          <a:solidFill>
                            <a:schemeClr val="tx1"/>
                          </a:solidFill>
                        </a:rPr>
                        <a:t>排云上；推开白云。排；冲破。</a:t>
                      </a:r>
                      <a:endParaRPr lang="en-US" altLang="zh-CN" sz="4000" b="1" i="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457200" indent="-457200">
                        <a:buFont typeface="Wingdings" pitchFamily="2" charset="2"/>
                        <a:buChar char="l"/>
                      </a:pPr>
                      <a:r>
                        <a:rPr lang="en-US" altLang="zh-CN" sz="4000" b="1" i="0" baseline="0" dirty="0" smtClean="0"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zh-CN" altLang="en-US" sz="4000" b="1" i="0" baseline="0" dirty="0" smtClean="0">
                          <a:solidFill>
                            <a:schemeClr val="tx1"/>
                          </a:solidFill>
                        </a:rPr>
                        <a:t>碧霄；青天。</a:t>
                      </a:r>
                      <a:endParaRPr lang="en-US" altLang="zh-CN" sz="4000" b="1" i="0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七角星 7"/>
          <p:cNvSpPr/>
          <p:nvPr/>
        </p:nvSpPr>
        <p:spPr>
          <a:xfrm>
            <a:off x="4857752" y="0"/>
            <a:ext cx="2428892" cy="1357322"/>
          </a:xfrm>
          <a:prstGeom prst="star7">
            <a:avLst>
              <a:gd name="adj" fmla="val 34081"/>
              <a:gd name="hf" fmla="val 102572"/>
              <a:gd name="vf" fmla="val 10521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i="1" dirty="0" smtClean="0">
                <a:latin typeface="仿宋" pitchFamily="49" charset="-122"/>
                <a:ea typeface="仿宋" pitchFamily="49" charset="-122"/>
              </a:rPr>
              <a:t>秋词</a:t>
            </a:r>
            <a:endParaRPr lang="zh-CN" altLang="en-US" sz="4400" b="1" i="1" dirty="0"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  <a:sp3d prstMaterial="powder"/>
          </a:bodyPr>
          <a:lstStyle/>
          <a:p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0" y="1000108"/>
          <a:ext cx="9144000" cy="612648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9144000"/>
              </a:tblGrid>
              <a:tr h="5500726">
                <a:tc>
                  <a:txBody>
                    <a:bodyPr/>
                    <a:lstStyle/>
                    <a:p>
                      <a:pPr marL="742950" indent="-742950">
                        <a:buFont typeface="+mj-ea"/>
                        <a:buAutoNum type="circleNumDbPlain"/>
                      </a:pPr>
                      <a:r>
                        <a:rPr lang="zh-CN" altLang="en-US" sz="4400" dirty="0" smtClean="0">
                          <a:solidFill>
                            <a:srgbClr val="FF0000"/>
                          </a:solidFill>
                        </a:rPr>
                        <a:t>自古逢秋悲寂寥</a:t>
                      </a:r>
                      <a:r>
                        <a:rPr lang="zh-CN" altLang="en-US" sz="4400" dirty="0" smtClean="0"/>
                        <a:t>；自古以来每逢秋天都会感到悲寂寥。</a:t>
                      </a:r>
                      <a:endParaRPr lang="en-US" altLang="zh-CN" sz="4400" dirty="0" smtClean="0"/>
                    </a:p>
                    <a:p>
                      <a:pPr marL="742950" indent="-742950">
                        <a:buFont typeface="+mj-ea"/>
                        <a:buAutoNum type="circleNumDbPlain"/>
                      </a:pPr>
                      <a:r>
                        <a:rPr lang="zh-CN" altLang="en-US" sz="4400" dirty="0" smtClean="0">
                          <a:solidFill>
                            <a:srgbClr val="FF0000"/>
                          </a:solidFill>
                        </a:rPr>
                        <a:t>我言秋日胜春朝</a:t>
                      </a:r>
                      <a:r>
                        <a:rPr lang="zh-CN" altLang="en-US" sz="4400" dirty="0" smtClean="0"/>
                        <a:t>；我却认为秋天要胜过春天。</a:t>
                      </a:r>
                      <a:endParaRPr lang="en-US" altLang="zh-CN" sz="4400" dirty="0" smtClean="0"/>
                    </a:p>
                    <a:p>
                      <a:pPr marL="742950" indent="-742950">
                        <a:buFont typeface="+mj-ea"/>
                        <a:buAutoNum type="circleNumDbPlain"/>
                      </a:pPr>
                      <a:r>
                        <a:rPr lang="zh-CN" altLang="en-US" sz="4400" dirty="0" smtClean="0">
                          <a:solidFill>
                            <a:srgbClr val="FF0000"/>
                          </a:solidFill>
                        </a:rPr>
                        <a:t>晴空</a:t>
                      </a:r>
                      <a:r>
                        <a:rPr lang="zh-CN" altLang="en-US" sz="4400" smtClean="0">
                          <a:solidFill>
                            <a:srgbClr val="FF0000"/>
                          </a:solidFill>
                        </a:rPr>
                        <a:t>一</a:t>
                      </a:r>
                      <a:r>
                        <a:rPr lang="zh-CN" altLang="en-US" sz="4400" smtClean="0">
                          <a:solidFill>
                            <a:srgbClr val="FF0000"/>
                          </a:solidFill>
                        </a:rPr>
                        <a:t>鹤排云</a:t>
                      </a:r>
                      <a:r>
                        <a:rPr lang="zh-CN" altLang="en-US" sz="4400" dirty="0" smtClean="0">
                          <a:solidFill>
                            <a:srgbClr val="FF0000"/>
                          </a:solidFill>
                        </a:rPr>
                        <a:t>上</a:t>
                      </a:r>
                      <a:r>
                        <a:rPr lang="zh-CN" altLang="en-US" sz="4400" dirty="0" smtClean="0"/>
                        <a:t>；万里晴空，一只鹤凌云而飞起。</a:t>
                      </a:r>
                      <a:endParaRPr lang="en-US" altLang="zh-CN" sz="4400" dirty="0" smtClean="0"/>
                    </a:p>
                    <a:p>
                      <a:pPr marL="742950" indent="-742950">
                        <a:buFont typeface="+mj-ea"/>
                        <a:buAutoNum type="circleNumDbPlain"/>
                      </a:pPr>
                      <a:r>
                        <a:rPr lang="zh-CN" altLang="en-US" sz="4400" dirty="0" smtClean="0">
                          <a:solidFill>
                            <a:srgbClr val="FF0000"/>
                          </a:solidFill>
                        </a:rPr>
                        <a:t>便引诗情到碧霄</a:t>
                      </a:r>
                      <a:r>
                        <a:rPr lang="zh-CN" altLang="en-US" sz="4400" dirty="0" smtClean="0"/>
                        <a:t>；就引发我的诗兴到晴天上了。</a:t>
                      </a:r>
                      <a:endParaRPr lang="en-US" altLang="zh-CN" sz="4400" dirty="0" smtClean="0"/>
                    </a:p>
                    <a:p>
                      <a:pPr marL="742950" indent="-742950">
                        <a:buFont typeface="+mj-ea"/>
                        <a:buAutoNum type="circleNumDbPlain"/>
                      </a:pPr>
                      <a:endParaRPr lang="zh-CN" altLang="en-US" sz="4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85720" y="0"/>
          <a:ext cx="1571636" cy="988142"/>
        </p:xfrm>
        <a:graphic>
          <a:graphicData uri="http://schemas.openxmlformats.org/drawingml/2006/table">
            <a:tbl>
              <a:tblPr>
                <a:tableStyleId>{D03447BB-5D67-496B-8E87-E561075AD55C}</a:tableStyleId>
              </a:tblPr>
              <a:tblGrid>
                <a:gridCol w="1571636"/>
              </a:tblGrid>
              <a:tr h="988142">
                <a:tc>
                  <a:txBody>
                    <a:bodyPr/>
                    <a:lstStyle/>
                    <a:p>
                      <a:r>
                        <a:rPr lang="zh-CN" altLang="en-US" sz="5400" b="1" dirty="0" smtClean="0">
                          <a:solidFill>
                            <a:schemeClr val="tx1"/>
                          </a:solidFill>
                          <a:latin typeface="PMingLiU" pitchFamily="18" charset="-120"/>
                          <a:ea typeface="PMingLiU" pitchFamily="18" charset="-120"/>
                        </a:rPr>
                        <a:t>翻译</a:t>
                      </a:r>
                      <a:endParaRPr lang="zh-CN" altLang="en-US" sz="5400" b="1" dirty="0">
                        <a:solidFill>
                          <a:schemeClr val="tx1"/>
                        </a:solidFill>
                        <a:latin typeface="PMingLiU" pitchFamily="18" charset="-120"/>
                        <a:ea typeface="PMingLiU" pitchFamily="18" charset="-12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笑脸 6"/>
          <p:cNvSpPr/>
          <p:nvPr/>
        </p:nvSpPr>
        <p:spPr>
          <a:xfrm>
            <a:off x="7929554" y="0"/>
            <a:ext cx="1214446" cy="928670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笑脸 7"/>
          <p:cNvSpPr/>
          <p:nvPr/>
        </p:nvSpPr>
        <p:spPr>
          <a:xfrm>
            <a:off x="6357950" y="0"/>
            <a:ext cx="1214446" cy="928670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燕尾形箭头 8"/>
          <p:cNvSpPr/>
          <p:nvPr/>
        </p:nvSpPr>
        <p:spPr>
          <a:xfrm>
            <a:off x="3214678" y="0"/>
            <a:ext cx="2286016" cy="1000108"/>
          </a:xfrm>
          <a:prstGeom prst="notch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0" y="0"/>
          <a:ext cx="9144000" cy="762000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9144000"/>
              </a:tblGrid>
              <a:tr h="6858000">
                <a:tc>
                  <a:txBody>
                    <a:bodyPr/>
                    <a:lstStyle/>
                    <a:p>
                      <a:r>
                        <a:rPr kumimoji="0" lang="zh-CN" altLang="en-US" sz="4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秋词</a:t>
                      </a:r>
                    </a:p>
                    <a:p>
                      <a:r>
                        <a:rPr kumimoji="0" lang="zh-CN" altLang="en-US" sz="2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刘禹锡</a:t>
                      </a:r>
                    </a:p>
                    <a:p>
                      <a:r>
                        <a:rPr kumimoji="0" lang="zh-CN" altLang="en-US" sz="2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自古逢秋悲寂寥，我言秋日胜春朝。</a:t>
                      </a:r>
                    </a:p>
                    <a:p>
                      <a:r>
                        <a:rPr kumimoji="0" lang="zh-CN" altLang="en-US" sz="2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晴空一鹤排云上，便引诗情到碧霄。</a:t>
                      </a:r>
                    </a:p>
                    <a:p>
                      <a:r>
                        <a:rPr kumimoji="0" lang="zh-CN" altLang="en-US" sz="40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天净沙</a:t>
                      </a:r>
                      <a:r>
                        <a:rPr kumimoji="0" lang="en-US" altLang="zh-CN" sz="40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zh-CN" altLang="en-US" sz="40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秋思</a:t>
                      </a:r>
                    </a:p>
                    <a:p>
                      <a:r>
                        <a:rPr kumimoji="0" lang="zh-CN" altLang="en-US" sz="2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枯藤老树昏鸦，小桥流水人家，古道西风瘦马。夕阳西下，断肠人在天涯。</a:t>
                      </a:r>
                    </a:p>
                    <a:p>
                      <a:r>
                        <a:rPr kumimoji="0" lang="en-US" altLang="zh-CN" sz="24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zh-CN" altLang="en-US" sz="24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、</a:t>
                      </a:r>
                      <a:r>
                        <a:rPr kumimoji="0" lang="zh-CN" altLang="en-US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下列理解和分析不恰当的一项是（  </a:t>
                      </a:r>
                      <a:r>
                        <a:rPr kumimoji="0" lang="zh-CN" altLang="en-US" sz="24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  </a:t>
                      </a:r>
                      <a:r>
                        <a:rPr kumimoji="0" lang="zh-CN" altLang="en-US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）</a:t>
                      </a:r>
                    </a:p>
                    <a:p>
                      <a:r>
                        <a:rPr kumimoji="0" lang="en-US" altLang="zh-CN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kumimoji="0" lang="zh-CN" altLang="en-US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、</a:t>
                      </a:r>
                      <a:r>
                        <a:rPr kumimoji="0" lang="en-US" altLang="zh-CN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《</a:t>
                      </a:r>
                      <a:r>
                        <a:rPr kumimoji="0" lang="zh-CN" altLang="en-US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秋词</a:t>
                      </a:r>
                      <a:r>
                        <a:rPr kumimoji="0" lang="en-US" altLang="zh-CN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》</a:t>
                      </a:r>
                      <a:r>
                        <a:rPr kumimoji="0" lang="zh-CN" altLang="en-US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描绘了一幅鹤飞冲天的画面，在生机勃勃的景象中倾诉诗人的情怀。</a:t>
                      </a:r>
                    </a:p>
                    <a:p>
                      <a:r>
                        <a:rPr kumimoji="0" lang="en-US" altLang="zh-CN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kumimoji="0" lang="zh-CN" altLang="en-US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、</a:t>
                      </a:r>
                      <a:r>
                        <a:rPr kumimoji="0" lang="en-US" altLang="zh-CN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《</a:t>
                      </a:r>
                      <a:r>
                        <a:rPr kumimoji="0" lang="zh-CN" altLang="en-US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天净沙</a:t>
                      </a:r>
                      <a:r>
                        <a:rPr kumimoji="0" lang="en-US" altLang="zh-CN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•</a:t>
                      </a:r>
                      <a:r>
                        <a:rPr kumimoji="0" lang="zh-CN" altLang="en-US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秋思</a:t>
                      </a:r>
                      <a:r>
                        <a:rPr kumimoji="0" lang="en-US" altLang="zh-CN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》</a:t>
                      </a:r>
                      <a:r>
                        <a:rPr kumimoji="0" lang="zh-CN" altLang="en-US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精选了多种有代表性的景物，组成一幅暮色苍茫的秋野图画。</a:t>
                      </a:r>
                    </a:p>
                    <a:p>
                      <a:r>
                        <a:rPr kumimoji="0" lang="en-US" altLang="zh-CN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kumimoji="0" lang="zh-CN" altLang="en-US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、两首诗词都采用了直抒胸臆的写法，形象地表达出各自对秋天的独特感悟。</a:t>
                      </a:r>
                    </a:p>
                    <a:p>
                      <a:r>
                        <a:rPr kumimoji="0" lang="en-US" altLang="zh-CN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kumimoji="0" lang="zh-CN" altLang="en-US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、在表达手法上，前者是议论、描写兼抒情，后者则是动静结合，借景抒情。</a:t>
                      </a:r>
                    </a:p>
                    <a:p>
                      <a:endParaRPr kumimoji="0" lang="zh-CN" altLang="en-US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zh-CN" altLang="en-US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8994" y="88490"/>
          <a:ext cx="8981767" cy="6769509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8981767"/>
              </a:tblGrid>
              <a:tr h="6769509">
                <a:tc>
                  <a:txBody>
                    <a:bodyPr/>
                    <a:lstStyle/>
                    <a:p>
                      <a:r>
                        <a:rPr kumimoji="0" lang="en-US" altLang="zh-CN" sz="40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0" lang="zh-CN" altLang="en-US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、</a:t>
                      </a:r>
                      <a: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同是写秋，两位作者表露的心境有什么不同？</a:t>
                      </a:r>
                    </a:p>
                    <a:p>
                      <a:r>
                        <a:rPr kumimoji="0" lang="zh-CN" altLang="en-US" sz="3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答；</a:t>
                      </a:r>
                      <a:r>
                        <a:rPr kumimoji="0" lang="zh-CN" altLang="en-US" sz="3600" b="0" i="0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</a:t>
                      </a:r>
                      <a:endParaRPr kumimoji="0" lang="zh-CN" altLang="en-US" sz="3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440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r>
                        <a:rPr lang="en-US" altLang="zh-CN" sz="180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r>
                        <a:rPr lang="zh-CN" altLang="en-US" sz="3200" dirty="0" smtClean="0"/>
                        <a:t>请描述“晴空一鹤排云上，便引诗情到碧霄”在你脑海中浮现出的画面。</a:t>
                      </a:r>
                      <a:endParaRPr lang="en-US" altLang="zh-CN" sz="3200" dirty="0" smtClean="0"/>
                    </a:p>
                    <a:p>
                      <a:r>
                        <a:rPr kumimoji="0" lang="en-US" altLang="zh-CN" sz="44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kumimoji="0" lang="en-US" altLang="zh-CN" sz="32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一、二两句表露了刘禹锡怎样的心境？是用什么手法表现的？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/>
                      </a:r>
                      <a:br>
                        <a:rPr lang="zh-CN" altLang="en-US" dirty="0" smtClean="0"/>
                      </a:br>
                      <a:r>
                        <a:rPr kumimoji="0" lang="en-US" altLang="zh-CN" sz="44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kumimoji="0" lang="zh-CN" altLang="en-US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，</a:t>
                      </a:r>
                      <a: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秋天可写的景物很多，刘禹锡在诗中为什么只写冲天而上的一鹤？有何深意？</a:t>
                      </a:r>
                      <a:endParaRPr lang="zh-CN" altLang="en-US" sz="3200" dirty="0" smtClean="0"/>
                    </a:p>
                    <a:p>
                      <a:r>
                        <a:rPr kumimoji="0" lang="en-US" altLang="zh-CN" sz="32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．“晴空一鹤排云上”中的“鹤”是怎样的形象</a:t>
                      </a:r>
                      <a:r>
                        <a:rPr kumimoji="0" lang="en-US" altLang="zh-CN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  <a:p>
                      <a:endParaRPr kumimoji="0" lang="en-US" altLang="zh-CN" sz="32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/>
              <a:t>1.</a:t>
            </a:r>
            <a:r>
              <a:rPr lang="en-US" altLang="zh-CN" dirty="0" smtClean="0">
                <a:solidFill>
                  <a:srgbClr val="FF0000"/>
                </a:solidFill>
              </a:rPr>
              <a:t>C</a:t>
            </a:r>
            <a:r>
              <a:rPr lang="en-US" altLang="zh-CN" dirty="0" smtClean="0"/>
              <a:t>  2</a:t>
            </a:r>
            <a:r>
              <a:rPr lang="en-US" altLang="zh-CN" dirty="0" smtClean="0">
                <a:solidFill>
                  <a:srgbClr val="FF0000"/>
                </a:solidFill>
              </a:rPr>
              <a:t>.《</a:t>
            </a:r>
            <a:r>
              <a:rPr lang="zh-CN" altLang="en-US" dirty="0" smtClean="0">
                <a:solidFill>
                  <a:srgbClr val="FF0000"/>
                </a:solidFill>
              </a:rPr>
              <a:t>秋词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表达了豪迈乐观之情。</a:t>
            </a:r>
            <a:r>
              <a:rPr lang="en-US" altLang="zh-CN" dirty="0" smtClean="0">
                <a:solidFill>
                  <a:srgbClr val="FF0000"/>
                </a:solidFill>
              </a:rPr>
              <a:t>《</a:t>
            </a:r>
            <a:r>
              <a:rPr lang="zh-CN" altLang="en-US" dirty="0" smtClean="0">
                <a:solidFill>
                  <a:srgbClr val="FF0000"/>
                </a:solidFill>
              </a:rPr>
              <a:t>秋思</a:t>
            </a:r>
            <a:r>
              <a:rPr lang="en-US" altLang="zh-CN" dirty="0" smtClean="0">
                <a:solidFill>
                  <a:srgbClr val="FF0000"/>
                </a:solidFill>
              </a:rPr>
              <a:t>》</a:t>
            </a:r>
            <a:r>
              <a:rPr lang="zh-CN" altLang="en-US" dirty="0" smtClean="0">
                <a:solidFill>
                  <a:srgbClr val="FF0000"/>
                </a:solidFill>
              </a:rPr>
              <a:t>表达了游子悲秋思乡之情。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88490" y="235974"/>
          <a:ext cx="8922775" cy="654828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8922775"/>
              </a:tblGrid>
              <a:tr h="6548284">
                <a:tc>
                  <a:txBody>
                    <a:bodyPr/>
                    <a:lstStyle/>
                    <a:p>
                      <a:r>
                        <a:rPr kumimoji="0" lang="en-US" altLang="zh-CN" sz="4400" b="0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kumimoji="0" lang="zh-CN" altLang="en-US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．</a:t>
                      </a:r>
                      <a:r>
                        <a:rPr kumimoji="0" lang="zh-CN" altLang="en-US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诗的一、二句表露了诗人怎样的心境</a:t>
                      </a:r>
                      <a:r>
                        <a:rPr kumimoji="0" lang="en-US" altLang="zh-CN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r>
                        <a:rPr kumimoji="0" lang="zh-CN" altLang="en-US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用的是什么手法</a:t>
                      </a:r>
                      <a:r>
                        <a:rPr kumimoji="0" lang="en-US" altLang="zh-CN" sz="32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  <a:p>
                      <a:r>
                        <a:rPr kumimoji="0" lang="en-US" altLang="zh-CN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【</a:t>
                      </a:r>
                      <a: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答案</a:t>
                      </a:r>
                      <a:r>
                        <a:rPr kumimoji="0" lang="en-US" altLang="zh-CN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】1.C </a:t>
                      </a:r>
                    </a:p>
                    <a:p>
                      <a:r>
                        <a:rPr kumimoji="0" lang="en-US" altLang="zh-CN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2.《</a:t>
                      </a:r>
                      <a: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秋词</a:t>
                      </a:r>
                      <a:r>
                        <a:rPr kumimoji="0" lang="en-US" altLang="zh-CN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》</a:t>
                      </a:r>
                      <a: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表达了豪迈乐观之情。</a:t>
                      </a:r>
                      <a:r>
                        <a:rPr kumimoji="0" lang="en-US" altLang="zh-CN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《</a:t>
                      </a:r>
                      <a: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秋思</a:t>
                      </a:r>
                      <a:r>
                        <a:rPr kumimoji="0" lang="en-US" altLang="zh-CN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》</a:t>
                      </a:r>
                      <a: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表达了游子悲秋思乡之情。</a:t>
                      </a:r>
                      <a:endParaRPr kumimoji="0" lang="en-US" altLang="zh-CN" sz="32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altLang="zh-CN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、秋高气爽，天高云淡，一只白鹤冲破秋天的肃杀，满载诗人的诗情，在云间遨游，将秋日的寂寥一扫而空。  说明：语言要生动、优美。</a:t>
                      </a:r>
                      <a:endParaRPr kumimoji="0" lang="en-US" altLang="zh-CN" sz="32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0" lang="en-US" altLang="zh-CN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，答：乐观豁达的心境。将古人的悲秋与自己的颂秋对比。</a:t>
                      </a:r>
                      <a:b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US" altLang="zh-CN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，答：借托鹤冲天的形象表明心志：在厄运面前决不低头、奋发向上的积极精神。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32735" y="235974"/>
          <a:ext cx="8804788" cy="6533536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8804788"/>
              </a:tblGrid>
              <a:tr h="6533536">
                <a:tc>
                  <a:txBody>
                    <a:bodyPr/>
                    <a:lstStyle/>
                    <a:p>
                      <a:r>
                        <a:rPr kumimoji="0" lang="en-US" altLang="zh-CN" sz="4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，</a:t>
                      </a:r>
                      <a:r>
                        <a:rPr kumimoji="0" lang="zh-CN" altLang="en-US" sz="3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搏击长空、潇洒自得、奋勇向上的形象。  </a:t>
                      </a:r>
                      <a:r>
                        <a:rPr kumimoji="0" lang="zh-CN" altLang="en-US" sz="32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kumimoji="0" lang="en-US" altLang="zh-CN" sz="4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kumimoji="0" lang="zh-CN" alt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．</a:t>
                      </a:r>
                      <a:r>
                        <a:rPr kumimoji="0" lang="zh-CN" altLang="en-US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①表现了作者乐观豁达的心境。②将古人的悲秋和自己的颂秋进行对比来表现的</a:t>
                      </a:r>
                      <a:r>
                        <a:rPr kumimoji="0" lang="en-US" altLang="zh-CN" sz="2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zh-CN" altLang="en-US" sz="2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龙腾四海">
  <a:themeElements>
    <a:clrScheme name="龙腾四海">
      <a:dk1>
        <a:sysClr val="windowText" lastClr="323232"/>
      </a:dk1>
      <a:lt1>
        <a:sysClr val="window" lastClr="EBF1FA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Dragon</Template>
  <TotalTime>182</TotalTime>
  <Words>527</Words>
  <Application>Microsoft Office PowerPoint</Application>
  <Paragraphs>67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龙腾四海</vt:lpstr>
      <vt:lpstr>秋词                                                刘禹锡  </vt:lpstr>
      <vt:lpstr>                  原文                                                                                    </vt:lpstr>
      <vt:lpstr>                                                                               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2015-10-24T03:40:56Z</dcterms:created>
  <dcterms:modified xsi:type="dcterms:W3CDTF">2018-09-25T03:35:39Z</dcterms:modified>
  <cp:category/>
</cp:coreProperties>
</file>