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26" r:id="rId3"/>
    <p:sldId id="320" r:id="rId4"/>
    <p:sldId id="330" r:id="rId5"/>
    <p:sldId id="328" r:id="rId6"/>
    <p:sldId id="356" r:id="rId7"/>
    <p:sldId id="368" r:id="rId8"/>
    <p:sldId id="367" r:id="rId9"/>
    <p:sldId id="332" r:id="rId10"/>
    <p:sldId id="370" r:id="rId11"/>
    <p:sldId id="371" r:id="rId12"/>
    <p:sldId id="375" r:id="rId13"/>
    <p:sldId id="374" r:id="rId14"/>
    <p:sldId id="373" r:id="rId15"/>
    <p:sldId id="379" r:id="rId16"/>
    <p:sldId id="378" r:id="rId17"/>
    <p:sldId id="380" r:id="rId18"/>
    <p:sldId id="377" r:id="rId19"/>
    <p:sldId id="376" r:id="rId20"/>
    <p:sldId id="355" r:id="rId21"/>
    <p:sldId id="366" r:id="rId22"/>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1" autoAdjust="0"/>
    <p:restoredTop sz="94635"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3347864" y="908720"/>
            <a:ext cx="2768707" cy="584775"/>
          </a:xfrm>
          <a:prstGeom prst="rect">
            <a:avLst/>
          </a:prstGeom>
        </p:spPr>
        <p:txBody>
          <a:bodyPr wrap="none">
            <a:spAutoFit/>
          </a:bodyPr>
          <a:lstStyle/>
          <a:p>
            <a:r>
              <a:rPr lang="zh-CN" altLang="zh-CN" b="1" dirty="0" smtClean="0">
                <a:solidFill>
                  <a:srgbClr val="FF0000"/>
                </a:solidFill>
                <a:latin typeface="微软雅黑" pitchFamily="34" charset="-122"/>
                <a:ea typeface="微软雅黑" pitchFamily="34" charset="-122"/>
              </a:rPr>
              <a:t>带上她的眼睛</a:t>
            </a:r>
            <a:r>
              <a:rPr lang="en-US" altLang="zh-CN" b="1" dirty="0" smtClean="0">
                <a:solidFill>
                  <a:srgbClr val="FF0000"/>
                </a:solidFill>
                <a:latin typeface="微软雅黑" pitchFamily="34" charset="-122"/>
                <a:ea typeface="微软雅黑" pitchFamily="34" charset="-122"/>
              </a:rPr>
              <a:t> </a:t>
            </a:r>
            <a:endParaRPr lang="zh-CN" altLang="en-US" b="1" dirty="0">
              <a:solidFill>
                <a:srgbClr val="FF0000"/>
              </a:solidFill>
              <a:latin typeface="微软雅黑" pitchFamily="34" charset="-122"/>
              <a:ea typeface="微软雅黑" pitchFamily="34" charset="-122"/>
            </a:endParaRPr>
          </a:p>
        </p:txBody>
      </p:sp>
      <p:sp>
        <p:nvSpPr>
          <p:cNvPr id="10" name="矩形 9"/>
          <p:cNvSpPr/>
          <p:nvPr/>
        </p:nvSpPr>
        <p:spPr>
          <a:xfrm>
            <a:off x="6084168" y="1340768"/>
            <a:ext cx="1476686" cy="523220"/>
          </a:xfrm>
          <a:prstGeom prst="rect">
            <a:avLst/>
          </a:prstGeom>
        </p:spPr>
        <p:txBody>
          <a:bodyPr wrap="none">
            <a:spAutoFit/>
          </a:bodyPr>
          <a:lstStyle/>
          <a:p>
            <a:r>
              <a:rPr lang="zh-CN" altLang="zh-CN" sz="2800" b="1" dirty="0" smtClean="0">
                <a:latin typeface="微软雅黑" pitchFamily="34" charset="-122"/>
                <a:ea typeface="微软雅黑" pitchFamily="34" charset="-122"/>
              </a:rPr>
              <a:t>刘慈欣</a:t>
            </a:r>
            <a:r>
              <a:rPr lang="en-US" altLang="zh-CN" sz="2800" b="1" dirty="0" smtClean="0">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 </a:t>
            </a:r>
            <a:endParaRPr lang="zh-CN" altLang="en-US" sz="2800" b="1" dirty="0">
              <a:latin typeface="微软雅黑" pitchFamily="34" charset="-122"/>
              <a:ea typeface="微软雅黑" pitchFamily="34" charset="-122"/>
            </a:endParaRPr>
          </a:p>
        </p:txBody>
      </p:sp>
      <p:pic>
        <p:nvPicPr>
          <p:cNvPr id="18433" name="Picture 1" descr="C:\Users\Administrator\Desktop\gamersky_02small_04.jpg"/>
          <p:cNvPicPr>
            <a:picLocks noChangeAspect="1" noChangeArrowheads="1"/>
          </p:cNvPicPr>
          <p:nvPr/>
        </p:nvPicPr>
        <p:blipFill>
          <a:blip r:embed="rId1" cstate="print"/>
          <a:srcRect/>
          <a:stretch>
            <a:fillRect/>
          </a:stretch>
        </p:blipFill>
        <p:spPr bwMode="auto">
          <a:xfrm>
            <a:off x="1691680" y="2238374"/>
            <a:ext cx="6264696" cy="3494881"/>
          </a:xfrm>
          <a:prstGeom prst="rect">
            <a:avLst/>
          </a:prstGeom>
          <a:noFill/>
        </p:spPr>
      </p:pic>
      <p:sp>
        <p:nvSpPr>
          <p:cNvPr id="5" name="矩形 4"/>
          <p:cNvSpPr/>
          <p:nvPr/>
        </p:nvSpPr>
        <p:spPr>
          <a:xfrm>
            <a:off x="827584"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8433"/>
                                        </p:tgtEl>
                                        <p:attrNameLst>
                                          <p:attrName>style.visibility</p:attrName>
                                        </p:attrNameLst>
                                      </p:cBhvr>
                                      <p:to>
                                        <p:strVal val="visible"/>
                                      </p:to>
                                    </p:set>
                                    <p:animEffect transition="in" filter="checkerboard(across)">
                                      <p:cBhvr>
                                        <p:cTn id="18" dur="500"/>
                                        <p:tgtEl>
                                          <p:spTgt spid="18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pic>
        <p:nvPicPr>
          <p:cNvPr id="32771" name="Picture 3" descr="C:\Users\Administrator\Desktop\课件图12\花边\QQ截图20160926103925.png"/>
          <p:cNvPicPr>
            <a:picLocks noChangeAspect="1" noChangeArrowheads="1"/>
          </p:cNvPicPr>
          <p:nvPr/>
        </p:nvPicPr>
        <p:blipFill>
          <a:blip r:embed="rId1" cstate="print"/>
          <a:srcRect/>
          <a:stretch>
            <a:fillRect/>
          </a:stretch>
        </p:blipFill>
        <p:spPr bwMode="auto">
          <a:xfrm>
            <a:off x="179512" y="1052736"/>
            <a:ext cx="8712968" cy="4896543"/>
          </a:xfrm>
          <a:prstGeom prst="rect">
            <a:avLst/>
          </a:prstGeom>
          <a:noFill/>
        </p:spPr>
      </p:pic>
      <p:sp>
        <p:nvSpPr>
          <p:cNvPr id="32772" name="Rectangle 4"/>
          <p:cNvSpPr>
            <a:spLocks noChangeArrowheads="1"/>
          </p:cNvSpPr>
          <p:nvPr/>
        </p:nvSpPr>
        <p:spPr bwMode="auto">
          <a:xfrm>
            <a:off x="755576" y="1688429"/>
            <a:ext cx="7848872"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④</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小说的结构层次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第一部分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第一自然段</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第五自然段</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请假旅行。</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带上“她”的眼睛</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第二部分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第六自然段</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第二十三自然段</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草原游览</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我”任性回归。</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草原</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第三部分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第二十四自然段</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第四十五自然段</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看壁画的偶然</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解开“她”身份的猜测。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落日六号</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第四部分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第四十六自然段</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第四十七自然段</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深情自慰</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我离他不会再远了。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透明地球</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2772">
                                            <p:txEl>
                                              <p:pRg st="1" end="1"/>
                                            </p:txEl>
                                          </p:spTgt>
                                        </p:tgtEl>
                                        <p:attrNameLst>
                                          <p:attrName>style.visibility</p:attrName>
                                        </p:attrNameLst>
                                      </p:cBhvr>
                                      <p:to>
                                        <p:strVal val="visible"/>
                                      </p:to>
                                    </p:set>
                                    <p:anim calcmode="lin" valueType="num">
                                      <p:cBhvr>
                                        <p:cTn id="7" dur="1000" fill="hold"/>
                                        <p:tgtEl>
                                          <p:spTgt spid="32772">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3277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2772">
                                            <p:txEl>
                                              <p:pRg st="1" end="1"/>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2772">
                                            <p:txEl>
                                              <p:pRg st="2" end="2"/>
                                            </p:txEl>
                                          </p:spTgt>
                                        </p:tgtEl>
                                        <p:attrNameLst>
                                          <p:attrName>style.visibility</p:attrName>
                                        </p:attrNameLst>
                                      </p:cBhvr>
                                      <p:to>
                                        <p:strVal val="visible"/>
                                      </p:to>
                                    </p:set>
                                    <p:anim calcmode="lin" valueType="num">
                                      <p:cBhvr>
                                        <p:cTn id="12" dur="1000" fill="hold"/>
                                        <p:tgtEl>
                                          <p:spTgt spid="32772">
                                            <p:txEl>
                                              <p:pRg st="2" end="2"/>
                                            </p:txEl>
                                          </p:spTgt>
                                        </p:tgtEl>
                                        <p:attrNameLst>
                                          <p:attrName>ppt_x</p:attrName>
                                        </p:attrNameLst>
                                      </p:cBhvr>
                                      <p:tavLst>
                                        <p:tav tm="0">
                                          <p:val>
                                            <p:strVal val="#ppt_x-.2"/>
                                          </p:val>
                                        </p:tav>
                                        <p:tav tm="100000">
                                          <p:val>
                                            <p:strVal val="#ppt_x"/>
                                          </p:val>
                                        </p:tav>
                                      </p:tavLst>
                                    </p:anim>
                                    <p:anim calcmode="lin" valueType="num">
                                      <p:cBhvr>
                                        <p:cTn id="13" dur="1000" fill="hold"/>
                                        <p:tgtEl>
                                          <p:spTgt spid="32772">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2772">
                                            <p:txEl>
                                              <p:pRg st="2" end="2"/>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2772">
                                            <p:txEl>
                                              <p:pRg st="3" end="3"/>
                                            </p:txEl>
                                          </p:spTgt>
                                        </p:tgtEl>
                                        <p:attrNameLst>
                                          <p:attrName>style.visibility</p:attrName>
                                        </p:attrNameLst>
                                      </p:cBhvr>
                                      <p:to>
                                        <p:strVal val="visible"/>
                                      </p:to>
                                    </p:set>
                                    <p:anim calcmode="lin" valueType="num">
                                      <p:cBhvr>
                                        <p:cTn id="17" dur="1000" fill="hold"/>
                                        <p:tgtEl>
                                          <p:spTgt spid="32772">
                                            <p:txEl>
                                              <p:pRg st="3" end="3"/>
                                            </p:txEl>
                                          </p:spTgt>
                                        </p:tgtEl>
                                        <p:attrNameLst>
                                          <p:attrName>ppt_x</p:attrName>
                                        </p:attrNameLst>
                                      </p:cBhvr>
                                      <p:tavLst>
                                        <p:tav tm="0">
                                          <p:val>
                                            <p:strVal val="#ppt_x-.2"/>
                                          </p:val>
                                        </p:tav>
                                        <p:tav tm="100000">
                                          <p:val>
                                            <p:strVal val="#ppt_x"/>
                                          </p:val>
                                        </p:tav>
                                      </p:tavLst>
                                    </p:anim>
                                    <p:anim calcmode="lin" valueType="num">
                                      <p:cBhvr>
                                        <p:cTn id="18" dur="1000" fill="hold"/>
                                        <p:tgtEl>
                                          <p:spTgt spid="32772">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2772">
                                            <p:txEl>
                                              <p:pRg st="3" end="3"/>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32772">
                                            <p:txEl>
                                              <p:pRg st="4" end="4"/>
                                            </p:txEl>
                                          </p:spTgt>
                                        </p:tgtEl>
                                        <p:attrNameLst>
                                          <p:attrName>style.visibility</p:attrName>
                                        </p:attrNameLst>
                                      </p:cBhvr>
                                      <p:to>
                                        <p:strVal val="visible"/>
                                      </p:to>
                                    </p:set>
                                    <p:anim calcmode="lin" valueType="num">
                                      <p:cBhvr>
                                        <p:cTn id="22" dur="1000" fill="hold"/>
                                        <p:tgtEl>
                                          <p:spTgt spid="32772">
                                            <p:txEl>
                                              <p:pRg st="4" end="4"/>
                                            </p:txEl>
                                          </p:spTgt>
                                        </p:tgtEl>
                                        <p:attrNameLst>
                                          <p:attrName>ppt_x</p:attrName>
                                        </p:attrNameLst>
                                      </p:cBhvr>
                                      <p:tavLst>
                                        <p:tav tm="0">
                                          <p:val>
                                            <p:strVal val="#ppt_x-.2"/>
                                          </p:val>
                                        </p:tav>
                                        <p:tav tm="100000">
                                          <p:val>
                                            <p:strVal val="#ppt_x"/>
                                          </p:val>
                                        </p:tav>
                                      </p:tavLst>
                                    </p:anim>
                                    <p:anim calcmode="lin" valueType="num">
                                      <p:cBhvr>
                                        <p:cTn id="23" dur="1000" fill="hold"/>
                                        <p:tgtEl>
                                          <p:spTgt spid="32772">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2772">
                                            <p:txEl>
                                              <p:pRg st="4" end="4"/>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32772">
                                            <p:txEl>
                                              <p:pRg st="5" end="5"/>
                                            </p:txEl>
                                          </p:spTgt>
                                        </p:tgtEl>
                                        <p:attrNameLst>
                                          <p:attrName>style.visibility</p:attrName>
                                        </p:attrNameLst>
                                      </p:cBhvr>
                                      <p:to>
                                        <p:strVal val="visible"/>
                                      </p:to>
                                    </p:set>
                                    <p:anim calcmode="lin" valueType="num">
                                      <p:cBhvr>
                                        <p:cTn id="27" dur="1000" fill="hold"/>
                                        <p:tgtEl>
                                          <p:spTgt spid="32772">
                                            <p:txEl>
                                              <p:pRg st="5" end="5"/>
                                            </p:txEl>
                                          </p:spTgt>
                                        </p:tgtEl>
                                        <p:attrNameLst>
                                          <p:attrName>ppt_x</p:attrName>
                                        </p:attrNameLst>
                                      </p:cBhvr>
                                      <p:tavLst>
                                        <p:tav tm="0">
                                          <p:val>
                                            <p:strVal val="#ppt_x-.2"/>
                                          </p:val>
                                        </p:tav>
                                        <p:tav tm="100000">
                                          <p:val>
                                            <p:strVal val="#ppt_x"/>
                                          </p:val>
                                        </p:tav>
                                      </p:tavLst>
                                    </p:anim>
                                    <p:anim calcmode="lin" valueType="num">
                                      <p:cBhvr>
                                        <p:cTn id="28" dur="1000" fill="hold"/>
                                        <p:tgtEl>
                                          <p:spTgt spid="32772">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277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pic>
        <p:nvPicPr>
          <p:cNvPr id="33794" name="Picture 2" descr="C:\Users\Administrator\Desktop\课件图12\花边\u=3551578589,4027360490&amp;fm=1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188640"/>
            <a:ext cx="9721080" cy="7029400"/>
          </a:xfrm>
          <a:prstGeom prst="rect">
            <a:avLst/>
          </a:prstGeom>
          <a:noFill/>
        </p:spPr>
      </p:pic>
      <p:sp>
        <p:nvSpPr>
          <p:cNvPr id="33795" name="Rectangle 3"/>
          <p:cNvSpPr>
            <a:spLocks noChangeArrowheads="1"/>
          </p:cNvSpPr>
          <p:nvPr/>
        </p:nvSpPr>
        <p:spPr bwMode="auto">
          <a:xfrm>
            <a:off x="1331640" y="1412776"/>
            <a:ext cx="6696744" cy="132343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文中的“我”、航天员女孩和主任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作者在表现人物时都运用了怎样的描写手法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进行品析。</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文中对“我”的性格刻画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以心理描写和语言描写为主。请找出相关语句品析。</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3796" name="Rectangle 4"/>
          <p:cNvSpPr>
            <a:spLocks noChangeArrowheads="1"/>
          </p:cNvSpPr>
          <p:nvPr/>
        </p:nvSpPr>
        <p:spPr bwMode="auto">
          <a:xfrm>
            <a:off x="1403648" y="2564904"/>
            <a:ext cx="6768752" cy="32696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我毫不介意的带上女孩的眼睛”</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表现出我豪爽的性格</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却也因此缺乏耐心</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而女孩却无意中成为“我”的老师</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教会“我”“某种说不清楚的东西”</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让“我眼中的世界会与以前有所不同”</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我”的转变表明我的心地善良</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只是一直以来被灰色的生活和忙碌的工作压得喘不过气来</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失去很多美好的东西</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我和女孩之间的性格对比</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凸显出文章的主题</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呼唤人们关注生活</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回归最本真的美好。</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wedge">
                                      <p:cBhvr>
                                        <p:cTn id="7" dur="2000"/>
                                        <p:tgtEl>
                                          <p:spTgt spid="337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sp>
        <p:nvSpPr>
          <p:cNvPr id="34818" name="Rectangle 2"/>
          <p:cNvSpPr>
            <a:spLocks noChangeArrowheads="1"/>
          </p:cNvSpPr>
          <p:nvPr/>
        </p:nvSpPr>
        <p:spPr bwMode="auto">
          <a:xfrm>
            <a:off x="683568" y="1052736"/>
            <a:ext cx="8064896" cy="4996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对航天员女孩的刻画</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主要表现了怎样的性格特点和精神品质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34819" name="Rectangle 3"/>
          <p:cNvSpPr>
            <a:spLocks noChangeArrowheads="1"/>
          </p:cNvSpPr>
          <p:nvPr/>
        </p:nvSpPr>
        <p:spPr bwMode="auto">
          <a:xfrm>
            <a:off x="755576" y="1700808"/>
            <a:ext cx="7632848" cy="40934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女孩性格温柔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感情细腻。①对自然无限的热爱、沉醉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花儿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有花啊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上次我来时没有的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广阔的草原上到处点缀着星星点点的小花。“‘不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别拔下她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我只好趴到地上闻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一缕淡淡的清香”“啊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我也闻到了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真像一首隐隐传来的小夜曲呢”。我带着她的眼睛在草原上转了一天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她渴望地看草原上的每一朵野花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每一棵小草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看草丛中跃动的每一缕阳光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渴望地听草原上的每一种声音。一条突然出现的小溪</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小溪中的一条小鱼</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都会令她激动不已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一阵不期而至的微风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风中一缕绿草的清香都会让她落泪</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真想把手伸到小河里。”我蹲下来把手伸进溪水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一股清凉流遍全身</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她的眼睛用超高频信息波把这感觉传给远在太空中的她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我又听到了她的感叹。②细腻的感官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这是什么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草原的风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敏锐的感受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这是今天的第一声鸟叫</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雨中也有鸟呢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!”③</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无穷的兴趣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活跃的思维和丰富的感情及乐观坚强等。</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611560" y="980728"/>
            <a:ext cx="7848872" cy="496855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checkerboard(across)">
                                      <p:cBhvr>
                                        <p:cTn id="7" dur="500"/>
                                        <p:tgtEl>
                                          <p:spTgt spid="348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pic>
        <p:nvPicPr>
          <p:cNvPr id="35841" name="Picture 1" descr="C:\Users\Administrator\Desktop\课件图12\710.325.png"/>
          <p:cNvPicPr>
            <a:picLocks noChangeAspect="1" noChangeArrowheads="1"/>
          </p:cNvPicPr>
          <p:nvPr/>
        </p:nvPicPr>
        <p:blipFill>
          <a:blip r:embed="rId1" cstate="print"/>
          <a:srcRect/>
          <a:stretch>
            <a:fillRect/>
          </a:stretch>
        </p:blipFill>
        <p:spPr bwMode="auto">
          <a:xfrm>
            <a:off x="0" y="980728"/>
            <a:ext cx="9144000" cy="5328592"/>
          </a:xfrm>
          <a:prstGeom prst="rect">
            <a:avLst/>
          </a:prstGeom>
          <a:noFill/>
        </p:spPr>
      </p:pic>
      <p:sp>
        <p:nvSpPr>
          <p:cNvPr id="35842" name="Rectangle 2"/>
          <p:cNvSpPr>
            <a:spLocks noChangeArrowheads="1"/>
          </p:cNvSpPr>
          <p:nvPr/>
        </p:nvSpPr>
        <p:spPr bwMode="auto">
          <a:xfrm>
            <a:off x="611560" y="1196752"/>
            <a:ext cx="9289032"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仅仅出现两次的主任</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对小说的作用如何</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在结构上分</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析这一人物形象。</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5843" name="Rectangle 3"/>
          <p:cNvSpPr>
            <a:spLocks noChangeArrowheads="1"/>
          </p:cNvSpPr>
          <p:nvPr/>
        </p:nvSpPr>
        <p:spPr bwMode="auto">
          <a:xfrm>
            <a:off x="467544" y="2132856"/>
            <a:ext cx="802838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主任对小说的作用更多的表现在结构上</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他是给“我”“她”的眼睛的人</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对于“我”的好奇</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他只是“脸色很阴沉”</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而这些恰恰显示了“她”身份的不凡</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和引出“我”的好奇。当我发疯地跑上楼</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猛砸主任的门时</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他“眼睛还看着屏幕”</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预料到我已得知真相</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和最后一锤定音的确定</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都推动着故事情节的发展。同时也让我们看到了一个话语不多、沉着镇定、但关心下属、富有同情心与爱心的人物形象。</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checkerboard(across)">
                                      <p:cBhvr>
                                        <p:cTn id="7" dur="500"/>
                                        <p:tgtEl>
                                          <p:spTgt spid="358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pic>
        <p:nvPicPr>
          <p:cNvPr id="9" name="Picture 1" descr="C:\Users\Administrator\Desktop\课件图12\QQ截图20160911164247_副本.png"/>
          <p:cNvPicPr>
            <a:picLocks noChangeAspect="1" noChangeArrowheads="1"/>
          </p:cNvPicPr>
          <p:nvPr/>
        </p:nvPicPr>
        <p:blipFill>
          <a:blip r:embed="rId1" cstate="print"/>
          <a:srcRect/>
          <a:stretch>
            <a:fillRect/>
          </a:stretch>
        </p:blipFill>
        <p:spPr bwMode="auto">
          <a:xfrm>
            <a:off x="467544" y="1052736"/>
            <a:ext cx="8352928" cy="4968552"/>
          </a:xfrm>
          <a:prstGeom prst="rect">
            <a:avLst/>
          </a:prstGeom>
          <a:noFill/>
        </p:spPr>
      </p:pic>
      <p:sp>
        <p:nvSpPr>
          <p:cNvPr id="37889" name="Rectangle 1"/>
          <p:cNvSpPr>
            <a:spLocks noChangeArrowheads="1"/>
          </p:cNvSpPr>
          <p:nvPr/>
        </p:nvSpPr>
        <p:spPr bwMode="auto">
          <a:xfrm>
            <a:off x="1259632" y="1864568"/>
            <a:ext cx="6984776"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小说之所以引人入胜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在于悬念和伏笔的运用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指出这种写法的好处。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①悬念其实就是使读者迷惑的情节内容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能吸引读者</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伏笔是文学创作中描写、叙述的一种手法</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指作者将要在作品中出现的人物或事件</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预先提示或暗示</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以求前后呼应。</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②悬念的作用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为下文做铺垫</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为下文埋下伏笔</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吸引读者眼球</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丰富文章内容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使文章的结构跌宕起伏</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可读性增强。伏笔的作用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伏笔能使文章结构严谨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还能营造一种出乎意料又在情理之中的艺术效果。</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7889">
                                            <p:txEl>
                                              <p:pRg st="1" end="1"/>
                                            </p:txEl>
                                          </p:spTgt>
                                        </p:tgtEl>
                                        <p:attrNameLst>
                                          <p:attrName>style.visibility</p:attrName>
                                        </p:attrNameLst>
                                      </p:cBhvr>
                                      <p:to>
                                        <p:strVal val="visible"/>
                                      </p:to>
                                    </p:set>
                                    <p:animEffect transition="in" filter="wedge">
                                      <p:cBhvr>
                                        <p:cTn id="7" dur="2000"/>
                                        <p:tgtEl>
                                          <p:spTgt spid="37889">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7889">
                                            <p:txEl>
                                              <p:pRg st="2" end="2"/>
                                            </p:txEl>
                                          </p:spTgt>
                                        </p:tgtEl>
                                        <p:attrNameLst>
                                          <p:attrName>style.visibility</p:attrName>
                                        </p:attrNameLst>
                                      </p:cBhvr>
                                      <p:to>
                                        <p:strVal val="visible"/>
                                      </p:to>
                                    </p:set>
                                    <p:animEffect transition="in" filter="wedge">
                                      <p:cBhvr>
                                        <p:cTn id="10" dur="2000"/>
                                        <p:tgtEl>
                                          <p:spTgt spid="3788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pic>
        <p:nvPicPr>
          <p:cNvPr id="9" name="Picture 1" descr="C:\Users\Administrator\Desktop\课件图12\写做\u=820221440,3170464868&amp;fm=21&amp;gp=0.jpg"/>
          <p:cNvPicPr>
            <a:picLocks noChangeAspect="1" noChangeArrowheads="1"/>
          </p:cNvPicPr>
          <p:nvPr/>
        </p:nvPicPr>
        <p:blipFill>
          <a:blip r:embed="rId1" cstate="print"/>
          <a:srcRect/>
          <a:stretch>
            <a:fillRect/>
          </a:stretch>
        </p:blipFill>
        <p:spPr bwMode="auto">
          <a:xfrm>
            <a:off x="0" y="908720"/>
            <a:ext cx="8964488" cy="5184576"/>
          </a:xfrm>
          <a:prstGeom prst="rect">
            <a:avLst/>
          </a:prstGeom>
          <a:noFill/>
        </p:spPr>
      </p:pic>
      <p:sp>
        <p:nvSpPr>
          <p:cNvPr id="38913" name="Rectangle 1"/>
          <p:cNvSpPr>
            <a:spLocks noChangeArrowheads="1"/>
          </p:cNvSpPr>
          <p:nvPr/>
        </p:nvSpPr>
        <p:spPr bwMode="auto">
          <a:xfrm>
            <a:off x="251520" y="1961653"/>
            <a:ext cx="6516216"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解析</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我要去度假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主任让我带一双眼睛去”开头就设下悬念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直到“落日六号”失事的插叙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才明白“她”的身份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豁然开朗。我是一步步发现女孩的处境的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并且从我的角度揭示出最终的秘密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因而文中埋下了很多伏笔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我立刻感到了两个异样的地方”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她现在在近地轨道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没必要托别人带眼睛去度假”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这套付账的隔热和冷却系统却异常发达”</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热的像地狱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等都暗示女孩所处的处境之危险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也让人理解了这个女孩对世界的感情已丰富到病态的程度的原因。进而产生了对女孩深深的同情和惋惜。</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 calcmode="lin" valueType="num">
                                      <p:cBhvr>
                                        <p:cTn id="7" dur="500" fill="hold"/>
                                        <p:tgtEl>
                                          <p:spTgt spid="3891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891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891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89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13" name="TextBox 12"/>
          <p:cNvSpPr txBox="1"/>
          <p:nvPr/>
        </p:nvSpPr>
        <p:spPr>
          <a:xfrm flipH="1">
            <a:off x="1403648" y="188640"/>
            <a:ext cx="2088232"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pic>
        <p:nvPicPr>
          <p:cNvPr id="14337" name="Picture 1" descr="C:\Users\Administrator\Desktop\课件图12\花边21\021.png"/>
          <p:cNvPicPr>
            <a:picLocks noChangeAspect="1" noChangeArrowheads="1"/>
          </p:cNvPicPr>
          <p:nvPr/>
        </p:nvPicPr>
        <p:blipFill>
          <a:blip r:embed="rId1" cstate="print"/>
          <a:srcRect/>
          <a:stretch>
            <a:fillRect/>
          </a:stretch>
        </p:blipFill>
        <p:spPr bwMode="auto">
          <a:xfrm>
            <a:off x="179512" y="4869160"/>
            <a:ext cx="4843189" cy="749300"/>
          </a:xfrm>
          <a:prstGeom prst="rect">
            <a:avLst/>
          </a:prstGeom>
          <a:noFill/>
        </p:spPr>
      </p:pic>
      <p:pic>
        <p:nvPicPr>
          <p:cNvPr id="14" name="Picture 1" descr="C:\Users\Administrator\Desktop\课件图12\花边21\021.png"/>
          <p:cNvPicPr>
            <a:picLocks noChangeAspect="1" noChangeArrowheads="1"/>
          </p:cNvPicPr>
          <p:nvPr/>
        </p:nvPicPr>
        <p:blipFill>
          <a:blip r:embed="rId1" cstate="print"/>
          <a:srcRect/>
          <a:stretch>
            <a:fillRect/>
          </a:stretch>
        </p:blipFill>
        <p:spPr bwMode="auto">
          <a:xfrm>
            <a:off x="4427984" y="5157192"/>
            <a:ext cx="4499992" cy="749300"/>
          </a:xfrm>
          <a:prstGeom prst="rect">
            <a:avLst/>
          </a:prstGeom>
          <a:noFill/>
        </p:spPr>
      </p:pic>
      <p:sp>
        <p:nvSpPr>
          <p:cNvPr id="15" name="圆角矩形 14"/>
          <p:cNvSpPr/>
          <p:nvPr/>
        </p:nvSpPr>
        <p:spPr>
          <a:xfrm>
            <a:off x="251520" y="908720"/>
            <a:ext cx="4824536" cy="4320480"/>
          </a:xfrm>
          <a:prstGeom prst="roundRect">
            <a:avLst/>
          </a:prstGeom>
          <a:solidFill>
            <a:schemeClr val="accent2">
              <a:lumMod val="20000"/>
              <a:lumOff val="8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5220072" y="764704"/>
            <a:ext cx="3312368" cy="4536504"/>
          </a:xfrm>
          <a:prstGeom prst="roundRect">
            <a:avLst/>
          </a:prstGeom>
          <a:solidFill>
            <a:schemeClr val="accent2">
              <a:lumMod val="20000"/>
              <a:lumOff val="80000"/>
            </a:schemeClr>
          </a:solidFill>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85" name="Rectangle 1"/>
          <p:cNvSpPr>
            <a:spLocks noChangeArrowheads="1"/>
          </p:cNvSpPr>
          <p:nvPr/>
        </p:nvSpPr>
        <p:spPr bwMode="auto">
          <a:xfrm>
            <a:off x="4067944" y="188640"/>
            <a:ext cx="4493538"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品析文章中关键语句的含义。</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1986" name="Rectangle 2"/>
          <p:cNvSpPr>
            <a:spLocks noChangeArrowheads="1"/>
          </p:cNvSpPr>
          <p:nvPr/>
        </p:nvSpPr>
        <p:spPr bwMode="auto">
          <a:xfrm>
            <a:off x="5364088" y="908720"/>
            <a:ext cx="4428425" cy="101566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①</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在我孤独寂寞的精神沙漠</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那颗种子已长出了难以察</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觉的绿芽。</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1987" name="Rectangle 3"/>
          <p:cNvSpPr>
            <a:spLocks noChangeArrowheads="1"/>
          </p:cNvSpPr>
          <p:nvPr/>
        </p:nvSpPr>
        <p:spPr bwMode="auto">
          <a:xfrm>
            <a:off x="5292080" y="1916832"/>
            <a:ext cx="3096344"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我”在工作压力下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内心孤独麻木。在“她”的请求下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我”赏花看草</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玩水观月</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感受“她”的感受</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也找回了我被灰色生活磨钝了的感觉。</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41988" name="Rectangle 4"/>
          <p:cNvSpPr>
            <a:spLocks noChangeArrowheads="1"/>
          </p:cNvSpPr>
          <p:nvPr/>
        </p:nvSpPr>
        <p:spPr bwMode="auto">
          <a:xfrm>
            <a:off x="395536" y="908720"/>
            <a:ext cx="4824536"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②“</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我会按照研究计划努力工作的。将来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也许会有地心飞船找到‘落日六号’并同它对接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但愿那时我留下的资料会有用。请你们放心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我现在已适应这里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不再觉得狭窄和封闭了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整个世界都围着我呀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我闭上眼睛就能看见上面的大草原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还可以清楚地看见那里的每一朵小花呢。”从这段话中可以看出小姑娘怎样的性格特点和精神品质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1989" name="Rectangle 5"/>
          <p:cNvSpPr>
            <a:spLocks noChangeArrowheads="1"/>
          </p:cNvSpPr>
          <p:nvPr/>
        </p:nvSpPr>
        <p:spPr bwMode="auto">
          <a:xfrm>
            <a:off x="467544" y="3717032"/>
            <a:ext cx="4752528" cy="132343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坚强、勇敢、善良、乐观。困于地心而无法返归地表的沉重苦难与对人间美丽景色的留恋和自愿按照原计划努力工作的选择</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彰显出她的人格魅力。</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41990" name="Picture 6" descr="C:\Users\Administrator\Desktop\课件图12\人物肖像\177926ac9da8b1d1_副本.png"/>
          <p:cNvPicPr>
            <a:picLocks noChangeAspect="1" noChangeArrowheads="1"/>
          </p:cNvPicPr>
          <p:nvPr/>
        </p:nvPicPr>
        <p:blipFill>
          <a:blip r:embed="rId2" cstate="print"/>
          <a:srcRect/>
          <a:stretch>
            <a:fillRect/>
          </a:stretch>
        </p:blipFill>
        <p:spPr bwMode="auto">
          <a:xfrm>
            <a:off x="7020272" y="3645024"/>
            <a:ext cx="1403648" cy="189034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Effect transition="in" filter="wedge">
                                      <p:cBhvr>
                                        <p:cTn id="7" dur="2000"/>
                                        <p:tgtEl>
                                          <p:spTgt spid="419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1986">
                                            <p:txEl>
                                              <p:pRg st="1" end="1"/>
                                            </p:txEl>
                                          </p:spTgt>
                                        </p:tgtEl>
                                        <p:attrNameLst>
                                          <p:attrName>style.visibility</p:attrName>
                                        </p:attrNameLst>
                                      </p:cBhvr>
                                      <p:to>
                                        <p:strVal val="visible"/>
                                      </p:to>
                                    </p:set>
                                    <p:animEffect transition="in" filter="wedge">
                                      <p:cBhvr>
                                        <p:cTn id="12" dur="2000"/>
                                        <p:tgtEl>
                                          <p:spTgt spid="419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41986">
                                            <p:txEl>
                                              <p:pRg st="2" end="2"/>
                                            </p:txEl>
                                          </p:spTgt>
                                        </p:tgtEl>
                                        <p:attrNameLst>
                                          <p:attrName>style.visibility</p:attrName>
                                        </p:attrNameLst>
                                      </p:cBhvr>
                                      <p:to>
                                        <p:strVal val="visible"/>
                                      </p:to>
                                    </p:set>
                                    <p:animEffect transition="in" filter="wedge">
                                      <p:cBhvr>
                                        <p:cTn id="17" dur="2000"/>
                                        <p:tgtEl>
                                          <p:spTgt spid="4198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41987">
                                            <p:txEl>
                                              <p:pRg st="0" end="0"/>
                                            </p:txEl>
                                          </p:spTgt>
                                        </p:tgtEl>
                                        <p:attrNameLst>
                                          <p:attrName>style.visibility</p:attrName>
                                        </p:attrNameLst>
                                      </p:cBhvr>
                                      <p:to>
                                        <p:strVal val="visible"/>
                                      </p:to>
                                    </p:set>
                                    <p:anim calcmode="lin" valueType="num">
                                      <p:cBhvr>
                                        <p:cTn id="22" dur="1000" fill="hold"/>
                                        <p:tgtEl>
                                          <p:spTgt spid="41987">
                                            <p:txEl>
                                              <p:pRg st="0" end="0"/>
                                            </p:txEl>
                                          </p:spTgt>
                                        </p:tgtEl>
                                        <p:attrNameLst>
                                          <p:attrName>ppt_x</p:attrName>
                                        </p:attrNameLst>
                                      </p:cBhvr>
                                      <p:tavLst>
                                        <p:tav tm="0">
                                          <p:val>
                                            <p:strVal val="#ppt_x-.2"/>
                                          </p:val>
                                        </p:tav>
                                        <p:tav tm="100000">
                                          <p:val>
                                            <p:strVal val="#ppt_x"/>
                                          </p:val>
                                        </p:tav>
                                      </p:tavLst>
                                    </p:anim>
                                    <p:anim calcmode="lin" valueType="num">
                                      <p:cBhvr>
                                        <p:cTn id="23" dur="1000" fill="hold"/>
                                        <p:tgtEl>
                                          <p:spTgt spid="4198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198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41988">
                                            <p:txEl>
                                              <p:pRg st="0" end="0"/>
                                            </p:txEl>
                                          </p:spTgt>
                                        </p:tgtEl>
                                        <p:attrNameLst>
                                          <p:attrName>style.visibility</p:attrName>
                                        </p:attrNameLst>
                                      </p:cBhvr>
                                      <p:to>
                                        <p:strVal val="visible"/>
                                      </p:to>
                                    </p:set>
                                    <p:anim calcmode="lin" valueType="num">
                                      <p:cBhvr>
                                        <p:cTn id="29" dur="500" fill="hold"/>
                                        <p:tgtEl>
                                          <p:spTgt spid="41988">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41988">
                                            <p:txEl>
                                              <p:pRg st="0" end="0"/>
                                            </p:txEl>
                                          </p:spTgt>
                                        </p:tgtEl>
                                        <p:attrNameLst>
                                          <p:attrName>ppt_h</p:attrName>
                                        </p:attrNameLst>
                                      </p:cBhvr>
                                      <p:tavLst>
                                        <p:tav tm="0">
                                          <p:val>
                                            <p:fltVal val="0"/>
                                          </p:val>
                                        </p:tav>
                                        <p:tav tm="100000">
                                          <p:val>
                                            <p:strVal val="#ppt_h"/>
                                          </p:val>
                                        </p:tav>
                                      </p:tavLst>
                                    </p:anim>
                                    <p:anim calcmode="lin" valueType="num">
                                      <p:cBhvr>
                                        <p:cTn id="31" dur="500" fill="hold"/>
                                        <p:tgtEl>
                                          <p:spTgt spid="41988">
                                            <p:txEl>
                                              <p:pRg st="0" end="0"/>
                                            </p:txEl>
                                          </p:spTgt>
                                        </p:tgtEl>
                                        <p:attrNameLst>
                                          <p:attrName>style.rotation</p:attrName>
                                        </p:attrNameLst>
                                      </p:cBhvr>
                                      <p:tavLst>
                                        <p:tav tm="0">
                                          <p:val>
                                            <p:fltVal val="360"/>
                                          </p:val>
                                        </p:tav>
                                        <p:tav tm="100000">
                                          <p:val>
                                            <p:fltVal val="0"/>
                                          </p:val>
                                        </p:tav>
                                      </p:tavLst>
                                    </p:anim>
                                    <p:animEffect transition="in" filter="fade">
                                      <p:cBhvr>
                                        <p:cTn id="32" dur="500"/>
                                        <p:tgtEl>
                                          <p:spTgt spid="4198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41989">
                                            <p:txEl>
                                              <p:pRg st="0" end="0"/>
                                            </p:txEl>
                                          </p:spTgt>
                                        </p:tgtEl>
                                        <p:attrNameLst>
                                          <p:attrName>style.visibility</p:attrName>
                                        </p:attrNameLst>
                                      </p:cBhvr>
                                      <p:to>
                                        <p:strVal val="visible"/>
                                      </p:to>
                                    </p:set>
                                    <p:anim calcmode="lin" valueType="num">
                                      <p:cBhvr>
                                        <p:cTn id="37" dur="1000" fill="hold"/>
                                        <p:tgtEl>
                                          <p:spTgt spid="41989">
                                            <p:txEl>
                                              <p:pRg st="0" end="0"/>
                                            </p:txEl>
                                          </p:spTgt>
                                        </p:tgtEl>
                                        <p:attrNameLst>
                                          <p:attrName>ppt_x</p:attrName>
                                        </p:attrNameLst>
                                      </p:cBhvr>
                                      <p:tavLst>
                                        <p:tav tm="0">
                                          <p:val>
                                            <p:strVal val="#ppt_x-.2"/>
                                          </p:val>
                                        </p:tav>
                                        <p:tav tm="100000">
                                          <p:val>
                                            <p:strVal val="#ppt_x"/>
                                          </p:val>
                                        </p:tav>
                                      </p:tavLst>
                                    </p:anim>
                                    <p:anim calcmode="lin" valueType="num">
                                      <p:cBhvr>
                                        <p:cTn id="38" dur="1000" fill="hold"/>
                                        <p:tgtEl>
                                          <p:spTgt spid="4198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1989">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41990"/>
                                        </p:tgtEl>
                                        <p:attrNameLst>
                                          <p:attrName>style.visibility</p:attrName>
                                        </p:attrNameLst>
                                      </p:cBhvr>
                                      <p:to>
                                        <p:strVal val="visible"/>
                                      </p:to>
                                    </p:set>
                                    <p:animEffect transition="in" filter="box(in)">
                                      <p:cBhvr>
                                        <p:cTn id="44" dur="500"/>
                                        <p:tgtEl>
                                          <p:spTgt spid="41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pic>
        <p:nvPicPr>
          <p:cNvPr id="39937" name="Picture 1" descr="C:\Users\Administrator\Desktop\课件图12\QQ截图20160911164247_副本.jpg"/>
          <p:cNvPicPr>
            <a:picLocks noChangeAspect="1" noChangeArrowheads="1"/>
          </p:cNvPicPr>
          <p:nvPr/>
        </p:nvPicPr>
        <p:blipFill>
          <a:blip r:embed="rId1" cstate="print"/>
          <a:srcRect/>
          <a:stretch>
            <a:fillRect/>
          </a:stretch>
        </p:blipFill>
        <p:spPr bwMode="auto">
          <a:xfrm>
            <a:off x="752475" y="1340767"/>
            <a:ext cx="7639050" cy="4680521"/>
          </a:xfrm>
          <a:prstGeom prst="rect">
            <a:avLst/>
          </a:prstGeom>
          <a:noFill/>
        </p:spPr>
      </p:pic>
      <p:sp>
        <p:nvSpPr>
          <p:cNvPr id="39938" name="Rectangle 2"/>
          <p:cNvSpPr>
            <a:spLocks noChangeArrowheads="1"/>
          </p:cNvSpPr>
          <p:nvPr/>
        </p:nvSpPr>
        <p:spPr bwMode="auto">
          <a:xfrm>
            <a:off x="1331640" y="1772816"/>
            <a:ext cx="6444208"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③“</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不管走到天涯海角</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我离她都不会再远了”的深刻含义是什么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9939" name="Rectangle 3"/>
          <p:cNvSpPr>
            <a:spLocks noChangeArrowheads="1"/>
          </p:cNvSpPr>
          <p:nvPr/>
        </p:nvSpPr>
        <p:spPr bwMode="auto">
          <a:xfrm>
            <a:off x="1259632" y="2957581"/>
            <a:ext cx="6264696" cy="113505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这是一个安慰着“我”的想法</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意思是“她”对我生活的影响会永远永远。</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p:cTn id="7" dur="1000" fill="hold"/>
                                        <p:tgtEl>
                                          <p:spTgt spid="3993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993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9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拓展延伸</a:t>
            </a:r>
            <a:endParaRPr lang="zh-CN" altLang="en-US" sz="2800" b="1" dirty="0">
              <a:latin typeface="微软雅黑" pitchFamily="34" charset="-122"/>
              <a:ea typeface="微软雅黑" pitchFamily="34" charset="-122"/>
            </a:endParaRPr>
          </a:p>
        </p:txBody>
      </p:sp>
      <p:sp>
        <p:nvSpPr>
          <p:cNvPr id="40961" name="Rectangle 1"/>
          <p:cNvSpPr>
            <a:spLocks noChangeArrowheads="1"/>
          </p:cNvSpPr>
          <p:nvPr/>
        </p:nvSpPr>
        <p:spPr bwMode="auto">
          <a:xfrm>
            <a:off x="539552" y="1052736"/>
            <a:ext cx="5904656"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阅读了</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带上她的眼睛</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读后你内心的最大感受是什么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说出来大家一起分享。</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在这巨大的水晶球中心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我看到了停泊在那里的“落日六号”地航飞船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感受到了从几千公里深的地球中心传出的她的心跳。我想象着金色的阳光和银色的月光透射到这个星球的中心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我听到了那里传出的她吟唱的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在漫长的宇宙生命中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我们的不快乐究竟算是什么呢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真的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如果你不快乐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请阅读这篇很短的小说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你会发现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我们拥有的真的很多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很多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40962" name="Picture 2" descr="C:\Users\Administrator\Desktop\课件图12\思考人物\u=107600428,2987985245&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4932040" y="2796131"/>
            <a:ext cx="3528392" cy="4701582"/>
          </a:xfrm>
          <a:prstGeom prst="rect">
            <a:avLst/>
          </a:prstGeom>
          <a:noFill/>
        </p:spPr>
      </p:pic>
      <p:sp>
        <p:nvSpPr>
          <p:cNvPr id="9" name="云形标注 8"/>
          <p:cNvSpPr/>
          <p:nvPr/>
        </p:nvSpPr>
        <p:spPr>
          <a:xfrm>
            <a:off x="6660232" y="476672"/>
            <a:ext cx="2088232" cy="2376264"/>
          </a:xfrm>
          <a:prstGeom prst="cloudCallou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963" name="Picture 3" descr="C:\Users\Administrator\Desktop\课件图12\u=709788080,2448408625&amp;fm=21&amp;gp=0.jpg"/>
          <p:cNvPicPr>
            <a:picLocks noChangeAspect="1" noChangeArrowheads="1"/>
          </p:cNvPicPr>
          <p:nvPr/>
        </p:nvPicPr>
        <p:blipFill>
          <a:blip r:embed="rId2" cstate="print"/>
          <a:srcRect/>
          <a:stretch>
            <a:fillRect/>
          </a:stretch>
        </p:blipFill>
        <p:spPr bwMode="auto">
          <a:xfrm>
            <a:off x="7092280" y="1052736"/>
            <a:ext cx="1096963" cy="13414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0961">
                                            <p:txEl>
                                              <p:pRg st="0" end="0"/>
                                            </p:txEl>
                                          </p:spTgt>
                                        </p:tgtEl>
                                        <p:attrNameLst>
                                          <p:attrName>style.visibility</p:attrName>
                                        </p:attrNameLst>
                                      </p:cBhvr>
                                      <p:to>
                                        <p:strVal val="visible"/>
                                      </p:to>
                                    </p:set>
                                    <p:anim calcmode="lin" valueType="num">
                                      <p:cBhvr>
                                        <p:cTn id="7" dur="1000" fill="hold"/>
                                        <p:tgtEl>
                                          <p:spTgt spid="40961">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0961">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0961">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40961">
                                            <p:txEl>
                                              <p:pRg st="1" end="1"/>
                                            </p:txEl>
                                          </p:spTgt>
                                        </p:tgtEl>
                                        <p:attrNameLst>
                                          <p:attrName>style.visibility</p:attrName>
                                        </p:attrNameLst>
                                      </p:cBhvr>
                                      <p:to>
                                        <p:strVal val="visible"/>
                                      </p:to>
                                    </p:set>
                                    <p:anim calcmode="lin" valueType="num">
                                      <p:cBhvr>
                                        <p:cTn id="12" dur="1000" fill="hold"/>
                                        <p:tgtEl>
                                          <p:spTgt spid="40961">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40961">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40961">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40961">
                                            <p:txEl>
                                              <p:pRg st="2" end="2"/>
                                            </p:txEl>
                                          </p:spTgt>
                                        </p:tgtEl>
                                        <p:attrNameLst>
                                          <p:attrName>style.visibility</p:attrName>
                                        </p:attrNameLst>
                                      </p:cBhvr>
                                      <p:to>
                                        <p:strVal val="visible"/>
                                      </p:to>
                                    </p:set>
                                    <p:anim calcmode="lin" valueType="num">
                                      <p:cBhvr>
                                        <p:cTn id="17" dur="1000" fill="hold"/>
                                        <p:tgtEl>
                                          <p:spTgt spid="40961">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40961">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4096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40962"/>
                                        </p:tgtEl>
                                        <p:attrNameLst>
                                          <p:attrName>style.visibility</p:attrName>
                                        </p:attrNameLst>
                                      </p:cBhvr>
                                      <p:to>
                                        <p:strVal val="visible"/>
                                      </p:to>
                                    </p:set>
                                    <p:animEffect transition="in" filter="slide(fromBottom)">
                                      <p:cBhvr>
                                        <p:cTn id="24" dur="500"/>
                                        <p:tgtEl>
                                          <p:spTgt spid="40962"/>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ox(in)">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40963"/>
                                        </p:tgtEl>
                                        <p:attrNameLst>
                                          <p:attrName>style.visibility</p:attrName>
                                        </p:attrNameLst>
                                      </p:cBhvr>
                                      <p:to>
                                        <p:strVal val="visible"/>
                                      </p:to>
                                    </p:set>
                                    <p:animEffect transition="in" filter="checkerboard(across)">
                                      <p:cBhvr>
                                        <p:cTn id="34"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pic>
        <p:nvPicPr>
          <p:cNvPr id="9"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1628800"/>
            <a:ext cx="9289032" cy="3384376"/>
          </a:xfrm>
          <a:prstGeom prst="rect">
            <a:avLst/>
          </a:prstGeom>
          <a:noFill/>
          <a:ln w="9525">
            <a:noFill/>
            <a:miter lim="800000"/>
            <a:headEnd/>
            <a:tailEnd/>
          </a:ln>
        </p:spPr>
      </p:pic>
      <p:sp>
        <p:nvSpPr>
          <p:cNvPr id="3073" name="Rectangle 1"/>
          <p:cNvSpPr>
            <a:spLocks noChangeArrowheads="1"/>
          </p:cNvSpPr>
          <p:nvPr/>
        </p:nvSpPr>
        <p:spPr bwMode="auto">
          <a:xfrm>
            <a:off x="1475656" y="2492896"/>
            <a:ext cx="6192688" cy="113505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课外阅读一些科幻小说名作</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比如刘慈欣的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朝闻道</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slide(fromBottom)">
                                      <p:cBhvr>
                                        <p:cTn id="7" dur="500"/>
                                        <p:tgtEl>
                                          <p:spTgt spid="3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课前准备</a:t>
            </a:r>
            <a:endParaRPr lang="zh-CN" altLang="en-US" sz="2800" b="1" dirty="0">
              <a:latin typeface="微软雅黑" pitchFamily="34" charset="-122"/>
              <a:ea typeface="微软雅黑" pitchFamily="34" charset="-122"/>
            </a:endParaRPr>
          </a:p>
        </p:txBody>
      </p:sp>
      <p:sp>
        <p:nvSpPr>
          <p:cNvPr id="10" name="圆角矩形 9"/>
          <p:cNvSpPr/>
          <p:nvPr/>
        </p:nvSpPr>
        <p:spPr>
          <a:xfrm>
            <a:off x="467544" y="1628800"/>
            <a:ext cx="8136904" cy="3816424"/>
          </a:xfrm>
          <a:prstGeom prst="roundRect">
            <a:avLst>
              <a:gd name="adj" fmla="val 10006"/>
            </a:avLst>
          </a:prstGeom>
          <a:solidFill>
            <a:schemeClr val="accent2">
              <a:lumMod val="40000"/>
              <a:lumOff val="60000"/>
            </a:schemeClr>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 name="矩形 11"/>
          <p:cNvSpPr/>
          <p:nvPr/>
        </p:nvSpPr>
        <p:spPr>
          <a:xfrm>
            <a:off x="683568" y="1556792"/>
            <a:ext cx="6408712" cy="3785652"/>
          </a:xfrm>
          <a:prstGeom prst="rect">
            <a:avLst/>
          </a:prstGeom>
        </p:spPr>
        <p:txBody>
          <a:bodyPr wrap="square">
            <a:spAutoFit/>
          </a:bodyPr>
          <a:lstStyle/>
          <a:p>
            <a:pPr>
              <a:lnSpc>
                <a:spcPct val="150000"/>
              </a:lnSpc>
            </a:pPr>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人类对于太空的向往</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从远古的洪荒时代直到今日</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从未间断过。不过当我们衣不蔽体的祖先们站立在星空下仰望时</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也许最初能够感觉到的只是恐惧与神秘。当人类以其勇敢和智慧占据了整个地球以后</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那种对太空世界向往己久而又难以遏止的感情就变成了一种强烈的冲动</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要征服太空。而今</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这一梦想已经成为了现实。那么对于我们生存的地层</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人类在做怎样的努力呢</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科幻作家刘慈欣的作品将带我们一探究竟。</a:t>
            </a:r>
            <a:endParaRPr lang="zh-CN" altLang="en-US" sz="2000" dirty="0">
              <a:latin typeface="微软雅黑" pitchFamily="34" charset="-122"/>
              <a:ea typeface="微软雅黑" pitchFamily="34" charset="-122"/>
            </a:endParaRPr>
          </a:p>
        </p:txBody>
      </p:sp>
      <p:pic>
        <p:nvPicPr>
          <p:cNvPr id="17409" name="Picture 1" descr="C:\Users\Administrator\Desktop\课件图12\人物肖像\1897de18a49a2e48_副本.jpg"/>
          <p:cNvPicPr>
            <a:picLocks noChangeAspect="1" noChangeArrowheads="1"/>
          </p:cNvPicPr>
          <p:nvPr/>
        </p:nvPicPr>
        <p:blipFill>
          <a:blip r:embed="rId1" cstate="print">
            <a:clrChange>
              <a:clrFrom>
                <a:srgbClr val="FBF9FE"/>
              </a:clrFrom>
              <a:clrTo>
                <a:srgbClr val="FBF9FE">
                  <a:alpha val="0"/>
                </a:srgbClr>
              </a:clrTo>
            </a:clrChange>
          </a:blip>
          <a:srcRect/>
          <a:stretch>
            <a:fillRect/>
          </a:stretch>
        </p:blipFill>
        <p:spPr bwMode="auto">
          <a:xfrm>
            <a:off x="7092280" y="2276872"/>
            <a:ext cx="2271688" cy="32407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ox(in)">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409"/>
                                        </p:tgtEl>
                                        <p:attrNameLst>
                                          <p:attrName>style.visibility</p:attrName>
                                        </p:attrNameLst>
                                      </p:cBhvr>
                                      <p:to>
                                        <p:strVal val="visible"/>
                                      </p:to>
                                    </p:set>
                                    <p:animEffect transition="in" filter="box(in)">
                                      <p:cBhvr>
                                        <p:cTn id="12" dur="5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板书设计</a:t>
            </a:r>
            <a:endParaRPr lang="zh-CN" altLang="en-US" sz="2800" b="1" dirty="0">
              <a:latin typeface="微软雅黑" pitchFamily="34" charset="-122"/>
              <a:ea typeface="微软雅黑" pitchFamily="34" charset="-122"/>
            </a:endParaRPr>
          </a:p>
        </p:txBody>
      </p:sp>
      <p:sp>
        <p:nvSpPr>
          <p:cNvPr id="30723" name="Rectangle 3"/>
          <p:cNvSpPr>
            <a:spLocks noChangeArrowheads="1"/>
          </p:cNvSpPr>
          <p:nvPr/>
        </p:nvSpPr>
        <p:spPr bwMode="auto">
          <a:xfrm>
            <a:off x="0" y="609600"/>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49" name="Rectangle 1"/>
          <p:cNvSpPr>
            <a:spLocks noChangeArrowheads="1"/>
          </p:cNvSpPr>
          <p:nvPr/>
        </p:nvSpPr>
        <p:spPr bwMode="auto">
          <a:xfrm>
            <a:off x="683568" y="1628800"/>
            <a:ext cx="9144000"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带上她的眼睛</a:t>
            </a:r>
            <a:endParaRPr kumimoji="0" 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开篇悬念→我带上她的眼睛草原旅行→</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“落日六号”解开疑团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科学与幻想相结合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4" name="圆角矩形 13"/>
          <p:cNvSpPr/>
          <p:nvPr/>
        </p:nvSpPr>
        <p:spPr>
          <a:xfrm>
            <a:off x="467544" y="1556792"/>
            <a:ext cx="7776864" cy="3024336"/>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4" descr="C:\Users\Administrator\Desktop\课件图12\书包与办公用品\u=59254760,4032647828&amp;fm=21&amp;gp=0.jpg"/>
          <p:cNvPicPr>
            <a:picLocks noChangeAspect="1" noChangeArrowheads="1"/>
          </p:cNvPicPr>
          <p:nvPr/>
        </p:nvPicPr>
        <p:blipFill>
          <a:blip r:embed="rId1" cstate="print"/>
          <a:srcRect/>
          <a:stretch>
            <a:fillRect/>
          </a:stretch>
        </p:blipFill>
        <p:spPr bwMode="auto">
          <a:xfrm>
            <a:off x="7380312" y="3356992"/>
            <a:ext cx="1552575" cy="17145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Effect transition="in" filter="wedge">
                                      <p:cBhvr>
                                        <p:cTn id="7" dur="2000"/>
                                        <p:tgtEl>
                                          <p:spTgt spid="2049">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049">
                                            <p:txEl>
                                              <p:pRg st="1" end="1"/>
                                            </p:txEl>
                                          </p:spTgt>
                                        </p:tgtEl>
                                        <p:attrNameLst>
                                          <p:attrName>style.visibility</p:attrName>
                                        </p:attrNameLst>
                                      </p:cBhvr>
                                      <p:to>
                                        <p:strVal val="visible"/>
                                      </p:to>
                                    </p:set>
                                    <p:animEffect transition="in" filter="wedge">
                                      <p:cBhvr>
                                        <p:cTn id="10" dur="2000"/>
                                        <p:tgtEl>
                                          <p:spTgt spid="2049">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2049">
                                            <p:txEl>
                                              <p:pRg st="2" end="2"/>
                                            </p:txEl>
                                          </p:spTgt>
                                        </p:tgtEl>
                                        <p:attrNameLst>
                                          <p:attrName>style.visibility</p:attrName>
                                        </p:attrNameLst>
                                      </p:cBhvr>
                                      <p:to>
                                        <p:strVal val="visible"/>
                                      </p:to>
                                    </p:set>
                                    <p:animEffect transition="in" filter="wedge">
                                      <p:cBhvr>
                                        <p:cTn id="13" dur="2000"/>
                                        <p:tgtEl>
                                          <p:spTgt spid="204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08823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954107"/>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zh-CN" sz="2800" b="1" dirty="0" smtClean="0">
              <a:latin typeface="微软雅黑" pitchFamily="34" charset="-122"/>
              <a:ea typeface="微软雅黑" pitchFamily="34" charset="-122"/>
            </a:endParaRPr>
          </a:p>
          <a:p>
            <a:r>
              <a:rPr lang="zh-CN" altLang="en-US" sz="2800" b="1" dirty="0" smtClean="0">
                <a:latin typeface="微软雅黑" pitchFamily="34" charset="-122"/>
                <a:ea typeface="微软雅黑" pitchFamily="34" charset="-122"/>
              </a:rPr>
              <a:t> </a:t>
            </a:r>
            <a:endParaRPr lang="zh-CN" altLang="en-US" sz="2800" b="1" dirty="0">
              <a:latin typeface="微软雅黑" pitchFamily="34" charset="-122"/>
              <a:ea typeface="微软雅黑" pitchFamily="34" charset="-122"/>
            </a:endParaRPr>
          </a:p>
        </p:txBody>
      </p:sp>
      <p:pic>
        <p:nvPicPr>
          <p:cNvPr id="10" name="Picture 4"/>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51520" y="1412775"/>
            <a:ext cx="8712968" cy="3600401"/>
          </a:xfrm>
          <a:prstGeom prst="rect">
            <a:avLst/>
          </a:prstGeom>
          <a:noFill/>
          <a:ln w="9525">
            <a:noFill/>
            <a:miter lim="800000"/>
            <a:headEnd/>
            <a:tailEnd/>
          </a:ln>
        </p:spPr>
      </p:pic>
      <p:sp>
        <p:nvSpPr>
          <p:cNvPr id="16385" name="Rectangle 1"/>
          <p:cNvSpPr>
            <a:spLocks noChangeArrowheads="1"/>
          </p:cNvSpPr>
          <p:nvPr/>
        </p:nvSpPr>
        <p:spPr bwMode="auto">
          <a:xfrm>
            <a:off x="899592" y="2028211"/>
            <a:ext cx="9144000"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预习任务</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掌握本文重点生字词</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解释重点词语的意思。</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了解作者及本文写作背景。</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搜集掌握科幻小说的相关知识。</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16386" name="Picture 2" descr="C:\Users\Administrator\Desktop\课件图12\人物肖像\7007c960ea002e35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580112" y="2996952"/>
            <a:ext cx="3810000" cy="40687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385">
                                            <p:txEl>
                                              <p:pRg st="1" end="1"/>
                                            </p:txEl>
                                          </p:spTgt>
                                        </p:tgtEl>
                                        <p:attrNameLst>
                                          <p:attrName>style.visibility</p:attrName>
                                        </p:attrNameLst>
                                      </p:cBhvr>
                                      <p:to>
                                        <p:strVal val="visible"/>
                                      </p:to>
                                    </p:set>
                                    <p:animEffect transition="in" filter="checkerboard(across)">
                                      <p:cBhvr>
                                        <p:cTn id="7" dur="500"/>
                                        <p:tgtEl>
                                          <p:spTgt spid="16385">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6385">
                                            <p:txEl>
                                              <p:pRg st="2" end="2"/>
                                            </p:txEl>
                                          </p:spTgt>
                                        </p:tgtEl>
                                        <p:attrNameLst>
                                          <p:attrName>style.visibility</p:attrName>
                                        </p:attrNameLst>
                                      </p:cBhvr>
                                      <p:to>
                                        <p:strVal val="visible"/>
                                      </p:to>
                                    </p:set>
                                    <p:animEffect transition="in" filter="checkerboard(across)">
                                      <p:cBhvr>
                                        <p:cTn id="10" dur="500"/>
                                        <p:tgtEl>
                                          <p:spTgt spid="16385">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16385">
                                            <p:txEl>
                                              <p:pRg st="3" end="3"/>
                                            </p:txEl>
                                          </p:spTgt>
                                        </p:tgtEl>
                                        <p:attrNameLst>
                                          <p:attrName>style.visibility</p:attrName>
                                        </p:attrNameLst>
                                      </p:cBhvr>
                                      <p:to>
                                        <p:strVal val="visible"/>
                                      </p:to>
                                    </p:set>
                                    <p:animEffect transition="in" filter="checkerboard(across)">
                                      <p:cBhvr>
                                        <p:cTn id="13" dur="500"/>
                                        <p:tgtEl>
                                          <p:spTgt spid="16385">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6386"/>
                                        </p:tgtEl>
                                        <p:attrNameLst>
                                          <p:attrName>style.visibility</p:attrName>
                                        </p:attrNameLst>
                                      </p:cBhvr>
                                      <p:to>
                                        <p:strVal val="visible"/>
                                      </p:to>
                                    </p:set>
                                    <p:animEffect transition="in" filter="box(in)">
                                      <p:cBhvr>
                                        <p:cTn id="18"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pic>
        <p:nvPicPr>
          <p:cNvPr id="23553" name="Picture 1" descr="C:\Users\Administrator\课件图12\思考人物\562310.jpg"/>
          <p:cNvPicPr>
            <a:picLocks noChangeAspect="1" noChangeArrowheads="1"/>
          </p:cNvPicPr>
          <p:nvPr/>
        </p:nvPicPr>
        <p:blipFill>
          <a:blip r:embed="rId1" cstate="print"/>
          <a:srcRect/>
          <a:stretch>
            <a:fillRect/>
          </a:stretch>
        </p:blipFill>
        <p:spPr bwMode="auto">
          <a:xfrm>
            <a:off x="179512" y="908720"/>
            <a:ext cx="8712968" cy="4680520"/>
          </a:xfrm>
          <a:prstGeom prst="rect">
            <a:avLst/>
          </a:prstGeom>
          <a:noFill/>
        </p:spPr>
      </p:pic>
      <p:sp>
        <p:nvSpPr>
          <p:cNvPr id="15361" name="Rectangle 1"/>
          <p:cNvSpPr>
            <a:spLocks noChangeArrowheads="1"/>
          </p:cNvSpPr>
          <p:nvPr/>
        </p:nvSpPr>
        <p:spPr bwMode="auto">
          <a:xfrm>
            <a:off x="1331640" y="1700808"/>
            <a:ext cx="9144000"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给下列加点字注音。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点缀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迟钝</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蔚蓝</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闲暇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凸现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吟唱</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合 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硅酸盐</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铁镍</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拍摄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心有灵犀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5362" name="Rectangle 2"/>
          <p:cNvSpPr>
            <a:spLocks noChangeArrowheads="1"/>
          </p:cNvSpPr>
          <p:nvPr/>
        </p:nvSpPr>
        <p:spPr bwMode="auto">
          <a:xfrm>
            <a:off x="1691680" y="1844824"/>
            <a:ext cx="9144000"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zhuì</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dùn</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wèi</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xi</a:t>
            </a:r>
            <a:r>
              <a:rPr kumimoji="0" lang="en-US" altLang="zh-CN" sz="2400" b="0" i="0" u="none" strike="noStrike" cap="none" normalizeH="0" baseline="0" dirty="0" err="1" smtClean="0">
                <a:ln>
                  <a:noFill/>
                </a:ln>
                <a:solidFill>
                  <a:srgbClr val="FF0000"/>
                </a:solidFill>
                <a:effectLst/>
                <a:latin typeface="+mj-ea"/>
                <a:ea typeface="+mj-ea"/>
                <a:cs typeface="Times New Roman" pitchFamily="18" charset="0"/>
              </a:rPr>
              <a:t>á</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tū</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yín</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lǒng</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guī</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niè</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Shè</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xī</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2" name="椭圆 11"/>
          <p:cNvSpPr/>
          <p:nvPr/>
        </p:nvSpPr>
        <p:spPr>
          <a:xfrm>
            <a:off x="1835696" y="285293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779912" y="27809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580112" y="27809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835696" y="33569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419872" y="33569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80112" y="32849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907704" y="39330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63888" y="386104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012160" y="39330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835696" y="44371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355976" y="44371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animEffect transition="in" filter="slide(fromBottom)">
                                      <p:cBhvr>
                                        <p:cTn id="7" dur="500"/>
                                        <p:tgtEl>
                                          <p:spTgt spid="15362">
                                            <p:txEl>
                                              <p:pRg st="1" end="1"/>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15362">
                                            <p:txEl>
                                              <p:pRg st="2" end="2"/>
                                            </p:txEl>
                                          </p:spTgt>
                                        </p:tgtEl>
                                        <p:attrNameLst>
                                          <p:attrName>style.visibility</p:attrName>
                                        </p:attrNameLst>
                                      </p:cBhvr>
                                      <p:to>
                                        <p:strVal val="visible"/>
                                      </p:to>
                                    </p:set>
                                    <p:animEffect transition="in" filter="slide(fromBottom)">
                                      <p:cBhvr>
                                        <p:cTn id="10" dur="500"/>
                                        <p:tgtEl>
                                          <p:spTgt spid="15362">
                                            <p:txEl>
                                              <p:pRg st="2" end="2"/>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15362">
                                            <p:txEl>
                                              <p:pRg st="3" end="3"/>
                                            </p:txEl>
                                          </p:spTgt>
                                        </p:tgtEl>
                                        <p:attrNameLst>
                                          <p:attrName>style.visibility</p:attrName>
                                        </p:attrNameLst>
                                      </p:cBhvr>
                                      <p:to>
                                        <p:strVal val="visible"/>
                                      </p:to>
                                    </p:set>
                                    <p:animEffect transition="in" filter="slide(fromBottom)">
                                      <p:cBhvr>
                                        <p:cTn id="13" dur="500"/>
                                        <p:tgtEl>
                                          <p:spTgt spid="15362">
                                            <p:txEl>
                                              <p:pRg st="3" end="3"/>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15362">
                                            <p:txEl>
                                              <p:pRg st="4" end="4"/>
                                            </p:txEl>
                                          </p:spTgt>
                                        </p:tgtEl>
                                        <p:attrNameLst>
                                          <p:attrName>style.visibility</p:attrName>
                                        </p:attrNameLst>
                                      </p:cBhvr>
                                      <p:to>
                                        <p:strVal val="visible"/>
                                      </p:to>
                                    </p:set>
                                    <p:animEffect transition="in" filter="slide(fromBottom)">
                                      <p:cBhvr>
                                        <p:cTn id="16" dur="500"/>
                                        <p:tgtEl>
                                          <p:spTgt spid="1536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08823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pic>
        <p:nvPicPr>
          <p:cNvPr id="14337" name="Picture 1" descr="C:\Users\Administrator\课件图12\图2159.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620688"/>
            <a:ext cx="8892480" cy="5544616"/>
          </a:xfrm>
          <a:prstGeom prst="rect">
            <a:avLst/>
          </a:prstGeom>
          <a:noFill/>
        </p:spPr>
      </p:pic>
      <p:sp>
        <p:nvSpPr>
          <p:cNvPr id="2" name="Rectangle 1"/>
          <p:cNvSpPr>
            <a:spLocks noChangeArrowheads="1"/>
          </p:cNvSpPr>
          <p:nvPr/>
        </p:nvSpPr>
        <p:spPr bwMode="auto">
          <a:xfrm>
            <a:off x="395536" y="1628800"/>
            <a:ext cx="9144000"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解释下列词语的意思。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心有灵犀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天涯海角</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不期而至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点缀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蒙眬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闲暇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漫步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凸现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4338" name="Rectangle 2"/>
          <p:cNvSpPr>
            <a:spLocks noChangeArrowheads="1"/>
          </p:cNvSpPr>
          <p:nvPr/>
        </p:nvSpPr>
        <p:spPr bwMode="auto">
          <a:xfrm>
            <a:off x="971600" y="1628800"/>
            <a:ext cx="9144000"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指彼此心意相通。</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形容极远的地方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或相隔极远。</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事先没有约定而意外到来。期</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约定时日。至</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到来。</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①</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加以衬托或装饰</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使原有事物更加美好。②应景儿</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凑数儿。</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①</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眼睛欲闭又开。形容醉态或睡态。　②模糊</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不分明。</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指空闲的时间。也指空闲自得的样子。</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无目的地</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悠闲地走动。</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清楚地显现。</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14339" name="Picture 3" descr="C:\Users\Administrator\Desktop\课件图12\人物肖像\88919a485d061606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732240" y="4365104"/>
            <a:ext cx="1505744" cy="21328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animEffect transition="in" filter="wedge">
                                      <p:cBhvr>
                                        <p:cTn id="7" dur="2000"/>
                                        <p:tgtEl>
                                          <p:spTgt spid="14338">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4338">
                                            <p:txEl>
                                              <p:pRg st="2" end="2"/>
                                            </p:txEl>
                                          </p:spTgt>
                                        </p:tgtEl>
                                        <p:attrNameLst>
                                          <p:attrName>style.visibility</p:attrName>
                                        </p:attrNameLst>
                                      </p:cBhvr>
                                      <p:to>
                                        <p:strVal val="visible"/>
                                      </p:to>
                                    </p:set>
                                    <p:animEffect transition="in" filter="wedge">
                                      <p:cBhvr>
                                        <p:cTn id="10" dur="2000"/>
                                        <p:tgtEl>
                                          <p:spTgt spid="14338">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4338">
                                            <p:txEl>
                                              <p:pRg st="3" end="3"/>
                                            </p:txEl>
                                          </p:spTgt>
                                        </p:tgtEl>
                                        <p:attrNameLst>
                                          <p:attrName>style.visibility</p:attrName>
                                        </p:attrNameLst>
                                      </p:cBhvr>
                                      <p:to>
                                        <p:strVal val="visible"/>
                                      </p:to>
                                    </p:set>
                                    <p:animEffect transition="in" filter="wedge">
                                      <p:cBhvr>
                                        <p:cTn id="13" dur="2000"/>
                                        <p:tgtEl>
                                          <p:spTgt spid="14338">
                                            <p:txEl>
                                              <p:pRg st="3" end="3"/>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14338">
                                            <p:txEl>
                                              <p:pRg st="4" end="4"/>
                                            </p:txEl>
                                          </p:spTgt>
                                        </p:tgtEl>
                                        <p:attrNameLst>
                                          <p:attrName>style.visibility</p:attrName>
                                        </p:attrNameLst>
                                      </p:cBhvr>
                                      <p:to>
                                        <p:strVal val="visible"/>
                                      </p:to>
                                    </p:set>
                                    <p:animEffect transition="in" filter="wedge">
                                      <p:cBhvr>
                                        <p:cTn id="16" dur="2000"/>
                                        <p:tgtEl>
                                          <p:spTgt spid="14338">
                                            <p:txEl>
                                              <p:pRg st="4" end="4"/>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14338">
                                            <p:txEl>
                                              <p:pRg st="5" end="5"/>
                                            </p:txEl>
                                          </p:spTgt>
                                        </p:tgtEl>
                                        <p:attrNameLst>
                                          <p:attrName>style.visibility</p:attrName>
                                        </p:attrNameLst>
                                      </p:cBhvr>
                                      <p:to>
                                        <p:strVal val="visible"/>
                                      </p:to>
                                    </p:set>
                                    <p:animEffect transition="in" filter="wedge">
                                      <p:cBhvr>
                                        <p:cTn id="19" dur="2000"/>
                                        <p:tgtEl>
                                          <p:spTgt spid="14338">
                                            <p:txEl>
                                              <p:pRg st="5" end="5"/>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14338">
                                            <p:txEl>
                                              <p:pRg st="6" end="6"/>
                                            </p:txEl>
                                          </p:spTgt>
                                        </p:tgtEl>
                                        <p:attrNameLst>
                                          <p:attrName>style.visibility</p:attrName>
                                        </p:attrNameLst>
                                      </p:cBhvr>
                                      <p:to>
                                        <p:strVal val="visible"/>
                                      </p:to>
                                    </p:set>
                                    <p:animEffect transition="in" filter="wedge">
                                      <p:cBhvr>
                                        <p:cTn id="22" dur="2000"/>
                                        <p:tgtEl>
                                          <p:spTgt spid="14338">
                                            <p:txEl>
                                              <p:pRg st="6" end="6"/>
                                            </p:txEl>
                                          </p:spTgt>
                                        </p:tgtEl>
                                      </p:cBhvr>
                                    </p:animEffect>
                                  </p:childTnLst>
                                </p:cTn>
                              </p:par>
                              <p:par>
                                <p:cTn id="23" presetID="20" presetClass="entr" presetSubtype="0" fill="hold" nodeType="withEffect">
                                  <p:stCondLst>
                                    <p:cond delay="0"/>
                                  </p:stCondLst>
                                  <p:childTnLst>
                                    <p:set>
                                      <p:cBhvr>
                                        <p:cTn id="24" dur="1" fill="hold">
                                          <p:stCondLst>
                                            <p:cond delay="0"/>
                                          </p:stCondLst>
                                        </p:cTn>
                                        <p:tgtEl>
                                          <p:spTgt spid="14338">
                                            <p:txEl>
                                              <p:pRg st="7" end="7"/>
                                            </p:txEl>
                                          </p:spTgt>
                                        </p:tgtEl>
                                        <p:attrNameLst>
                                          <p:attrName>style.visibility</p:attrName>
                                        </p:attrNameLst>
                                      </p:cBhvr>
                                      <p:to>
                                        <p:strVal val="visible"/>
                                      </p:to>
                                    </p:set>
                                    <p:animEffect transition="in" filter="wedge">
                                      <p:cBhvr>
                                        <p:cTn id="25" dur="2000"/>
                                        <p:tgtEl>
                                          <p:spTgt spid="14338">
                                            <p:txEl>
                                              <p:pRg st="7" end="7"/>
                                            </p:txEl>
                                          </p:spTgt>
                                        </p:tgtEl>
                                      </p:cBhvr>
                                    </p:animEffect>
                                  </p:childTnLst>
                                </p:cTn>
                              </p:par>
                              <p:par>
                                <p:cTn id="26" presetID="20" presetClass="entr" presetSubtype="0" fill="hold" nodeType="withEffect">
                                  <p:stCondLst>
                                    <p:cond delay="0"/>
                                  </p:stCondLst>
                                  <p:childTnLst>
                                    <p:set>
                                      <p:cBhvr>
                                        <p:cTn id="27" dur="1" fill="hold">
                                          <p:stCondLst>
                                            <p:cond delay="0"/>
                                          </p:stCondLst>
                                        </p:cTn>
                                        <p:tgtEl>
                                          <p:spTgt spid="14338">
                                            <p:txEl>
                                              <p:pRg st="8" end="8"/>
                                            </p:txEl>
                                          </p:spTgt>
                                        </p:tgtEl>
                                        <p:attrNameLst>
                                          <p:attrName>style.visibility</p:attrName>
                                        </p:attrNameLst>
                                      </p:cBhvr>
                                      <p:to>
                                        <p:strVal val="visible"/>
                                      </p:to>
                                    </p:set>
                                    <p:animEffect transition="in" filter="wedge">
                                      <p:cBhvr>
                                        <p:cTn id="28" dur="2000"/>
                                        <p:tgtEl>
                                          <p:spTgt spid="14338">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14339"/>
                                        </p:tgtEl>
                                        <p:attrNameLst>
                                          <p:attrName>style.visibility</p:attrName>
                                        </p:attrNameLst>
                                      </p:cBhvr>
                                      <p:to>
                                        <p:strVal val="visible"/>
                                      </p:to>
                                    </p:set>
                                    <p:animEffect transition="in" filter="box(in)">
                                      <p:cBhvr>
                                        <p:cTn id="33"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pic>
        <p:nvPicPr>
          <p:cNvPr id="9"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51520" y="764704"/>
            <a:ext cx="8712968" cy="5328592"/>
          </a:xfrm>
          <a:prstGeom prst="rect">
            <a:avLst/>
          </a:prstGeom>
          <a:noFill/>
          <a:ln w="9525">
            <a:noFill/>
            <a:miter lim="800000"/>
            <a:headEnd/>
            <a:tailEnd/>
          </a:ln>
        </p:spPr>
      </p:pic>
      <p:sp>
        <p:nvSpPr>
          <p:cNvPr id="28673" name="Rectangle 1"/>
          <p:cNvSpPr>
            <a:spLocks noChangeArrowheads="1"/>
          </p:cNvSpPr>
          <p:nvPr/>
        </p:nvSpPr>
        <p:spPr bwMode="auto">
          <a:xfrm>
            <a:off x="827584" y="847745"/>
            <a:ext cx="5760640"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刘慈欣</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,1963</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月出生</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中国科普作家协会会员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中国新生代科幻小说的代表作家之一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1999</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年发表科幻小说并以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带上她的眼睛</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获科幻小说银河奖一等奖</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至今发表中短篇科幻小说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余部。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1999</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2004</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刘慈欣蝉联</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科幻世界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杂志读者评奖的冠军</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流浪地球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中国太阳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地球大炮</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等连续获得中国科幻银河奖。</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28674" name="Picture 2" descr="C:\Users\Administrator\Desktop\t0132514b6aa341fecd.jpg"/>
          <p:cNvPicPr>
            <a:picLocks noChangeAspect="1" noChangeArrowheads="1"/>
          </p:cNvPicPr>
          <p:nvPr/>
        </p:nvPicPr>
        <p:blipFill>
          <a:blip r:embed="rId2" cstate="print"/>
          <a:srcRect/>
          <a:stretch>
            <a:fillRect/>
          </a:stretch>
        </p:blipFill>
        <p:spPr bwMode="auto">
          <a:xfrm>
            <a:off x="6588224" y="1268760"/>
            <a:ext cx="1944216" cy="38164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ox(in)">
                                      <p:cBhvr>
                                        <p:cTn id="7"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pic>
        <p:nvPicPr>
          <p:cNvPr id="9"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467544" y="1628800"/>
            <a:ext cx="8352928" cy="4032448"/>
          </a:xfrm>
          <a:prstGeom prst="rect">
            <a:avLst/>
          </a:prstGeom>
          <a:noFill/>
          <a:ln w="9525">
            <a:noFill/>
            <a:miter lim="800000"/>
            <a:headEnd/>
            <a:tailEnd/>
          </a:ln>
        </p:spPr>
      </p:pic>
      <p:sp>
        <p:nvSpPr>
          <p:cNvPr id="29697" name="Rectangle 1"/>
          <p:cNvSpPr>
            <a:spLocks noChangeArrowheads="1"/>
          </p:cNvSpPr>
          <p:nvPr/>
        </p:nvSpPr>
        <p:spPr bwMode="auto">
          <a:xfrm>
            <a:off x="899592" y="1977807"/>
            <a:ext cx="7416824"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人类使用地层飞船深入地球内部进行探险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一艘地层飞船在航行中失事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下沉到地心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船上只剩下一名年轻的女领航员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她只能在封闭的地心度过余生</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这是刘慈欣小说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带上她的眼睛</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里演绎的故事。刘慈欣创造出一种具有中国特色的科幻文学样式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以自己的艺术素养</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在短短的时间里便重塑了经典科幻小说的形象。</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9697">
                                            <p:txEl>
                                              <p:pRg st="0" end="0"/>
                                            </p:txEl>
                                          </p:spTgt>
                                        </p:tgtEl>
                                        <p:attrNameLst>
                                          <p:attrName>style.visibility</p:attrName>
                                        </p:attrNameLst>
                                      </p:cBhvr>
                                      <p:to>
                                        <p:strVal val="visible"/>
                                      </p:to>
                                    </p:set>
                                    <p:anim calcmode="lin" valueType="num">
                                      <p:cBhvr>
                                        <p:cTn id="7" dur="1000" fill="hold"/>
                                        <p:tgtEl>
                                          <p:spTgt spid="2969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969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6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预习展示</a:t>
            </a:r>
            <a:endParaRPr lang="zh-CN" altLang="en-US" sz="2800" b="1" dirty="0">
              <a:latin typeface="微软雅黑" pitchFamily="34" charset="-122"/>
              <a:ea typeface="微软雅黑" pitchFamily="34" charset="-122"/>
            </a:endParaRPr>
          </a:p>
        </p:txBody>
      </p:sp>
      <p:sp>
        <p:nvSpPr>
          <p:cNvPr id="12" name="圆角矩形 11"/>
          <p:cNvSpPr/>
          <p:nvPr/>
        </p:nvSpPr>
        <p:spPr bwMode="auto">
          <a:xfrm>
            <a:off x="395536" y="1052736"/>
            <a:ext cx="8208912" cy="3816424"/>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gradFill>
              <a:gsLst>
                <a:gs pos="0">
                  <a:srgbClr val="00B0F0"/>
                </a:gs>
                <a:gs pos="100000">
                  <a:srgbClr val="00206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12289" name="Rectangle 1"/>
          <p:cNvSpPr>
            <a:spLocks noChangeArrowheads="1"/>
          </p:cNvSpPr>
          <p:nvPr/>
        </p:nvSpPr>
        <p:spPr bwMode="auto">
          <a:xfrm>
            <a:off x="611560" y="1207785"/>
            <a:ext cx="6840760"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关于科幻小说的相关知识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科幻小说</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是随着现代科技蓬勃发展而产生的一种文学样式。它用幻想的形式</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表现人类在未来世界的物质、精神文化生活和科学技术远景。其内容交织着科学事实和预见、想象</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人们通常把科学、幻想、小说作为它的三要素。</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12290" name="Picture 2" descr="C:\Users\Administrator\Desktop\课件图12\人物肖像\272593a7ed9fb0e4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206208" y="2924944"/>
            <a:ext cx="1937792" cy="266429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2289">
                                            <p:txEl>
                                              <p:pRg st="1" end="1"/>
                                            </p:txEl>
                                          </p:spTgt>
                                        </p:tgtEl>
                                        <p:attrNameLst>
                                          <p:attrName>style.visibility</p:attrName>
                                        </p:attrNameLst>
                                      </p:cBhvr>
                                      <p:to>
                                        <p:strVal val="visible"/>
                                      </p:to>
                                    </p:set>
                                    <p:anim calcmode="lin" valueType="num">
                                      <p:cBhvr>
                                        <p:cTn id="7" dur="1000" fill="hold"/>
                                        <p:tgtEl>
                                          <p:spTgt spid="12289">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1228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289">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box(in)">
                                      <p:cBhvr>
                                        <p:cTn id="14"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pic>
        <p:nvPicPr>
          <p:cNvPr id="30722" name="Picture 2" descr="C:\Users\Administrator\Desktop\课件图12\2.365480.jpg"/>
          <p:cNvPicPr>
            <a:picLocks noChangeAspect="1" noChangeArrowheads="1"/>
          </p:cNvPicPr>
          <p:nvPr/>
        </p:nvPicPr>
        <p:blipFill>
          <a:blip r:embed="rId1" cstate="print"/>
          <a:srcRect/>
          <a:stretch>
            <a:fillRect/>
          </a:stretch>
        </p:blipFill>
        <p:spPr bwMode="auto">
          <a:xfrm>
            <a:off x="179512" y="980728"/>
            <a:ext cx="8640960" cy="5184575"/>
          </a:xfrm>
          <a:prstGeom prst="rect">
            <a:avLst/>
          </a:prstGeom>
          <a:noFill/>
        </p:spPr>
      </p:pic>
      <p:sp>
        <p:nvSpPr>
          <p:cNvPr id="30723" name="Rectangle 3"/>
          <p:cNvSpPr>
            <a:spLocks noChangeArrowheads="1"/>
          </p:cNvSpPr>
          <p:nvPr/>
        </p:nvSpPr>
        <p:spPr bwMode="auto">
          <a:xfrm>
            <a:off x="971600" y="980728"/>
            <a:ext cx="7560840"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①</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小说中的人物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我”、“她”、主任。</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②小说的线索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我”的经历见闻转变。</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暗线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她”的故事回述。</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③概括小说的主要事件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“我”带上了一位因事故而被困在地底深处无法返回地面的女宇航员的“传感眼镜”</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相当于用她的眼睛去四处游玩。“我”带着她的眼睛完成了她的最后一次地面探索。在结束任务的同时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女宇航员也永远留在了地底下。</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p:cTn id="7" dur="1000" fill="hold"/>
                                        <p:tgtEl>
                                          <p:spTgt spid="3072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072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0723">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 calcmode="lin" valueType="num">
                                      <p:cBhvr>
                                        <p:cTn id="12" dur="1000" fill="hold"/>
                                        <p:tgtEl>
                                          <p:spTgt spid="3072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072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0723">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30723">
                                            <p:txEl>
                                              <p:pRg st="2" end="2"/>
                                            </p:txEl>
                                          </p:spTgt>
                                        </p:tgtEl>
                                        <p:attrNameLst>
                                          <p:attrName>style.visibility</p:attrName>
                                        </p:attrNameLst>
                                      </p:cBhvr>
                                      <p:to>
                                        <p:strVal val="visible"/>
                                      </p:to>
                                    </p:set>
                                    <p:anim calcmode="lin" valueType="num">
                                      <p:cBhvr>
                                        <p:cTn id="17" dur="1000" fill="hold"/>
                                        <p:tgtEl>
                                          <p:spTgt spid="30723">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30723">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30723">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30723">
                                            <p:txEl>
                                              <p:pRg st="3" end="3"/>
                                            </p:txEl>
                                          </p:spTgt>
                                        </p:tgtEl>
                                        <p:attrNameLst>
                                          <p:attrName>style.visibility</p:attrName>
                                        </p:attrNameLst>
                                      </p:cBhvr>
                                      <p:to>
                                        <p:strVal val="visible"/>
                                      </p:to>
                                    </p:set>
                                    <p:anim calcmode="lin" valueType="num">
                                      <p:cBhvr>
                                        <p:cTn id="22" dur="1000" fill="hold"/>
                                        <p:tgtEl>
                                          <p:spTgt spid="30723">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30723">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30723">
                                            <p:txEl>
                                              <p:pRg st="3" end="3"/>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30723">
                                            <p:txEl>
                                              <p:pRg st="4" end="4"/>
                                            </p:txEl>
                                          </p:spTgt>
                                        </p:tgtEl>
                                        <p:attrNameLst>
                                          <p:attrName>style.visibility</p:attrName>
                                        </p:attrNameLst>
                                      </p:cBhvr>
                                      <p:to>
                                        <p:strVal val="visible"/>
                                      </p:to>
                                    </p:set>
                                    <p:anim calcmode="lin" valueType="num">
                                      <p:cBhvr>
                                        <p:cTn id="27" dur="1000" fill="hold"/>
                                        <p:tgtEl>
                                          <p:spTgt spid="30723">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30723">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307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3888</Words>
  <Application>Kingsoft Office WPP</Application>
  <PresentationFormat>全屏显示(4:3)</PresentationFormat>
  <Paragraphs>151</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173</cp:revision>
  <dcterms:created xsi:type="dcterms:W3CDTF">2015-11-21T07:20:00Z</dcterms:created>
  <dcterms:modified xsi:type="dcterms:W3CDTF">2017-02-07T02:47:47Z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