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7" r:id="rId3"/>
    <p:sldId id="258" r:id="rId4"/>
    <p:sldId id="259" r:id="rId5"/>
    <p:sldId id="260" r:id="rId6"/>
    <p:sldId id="261" r:id="rId7"/>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84" y="-108"/>
      </p:cViewPr>
      <p:guideLst>
        <p:guide orient="horz" pos="2160"/>
        <p:guide pos="2880"/>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E18E93-3837-43B9-813B-97049C1996C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78E4CB-E046-442E-9D7C-AD0658A96A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9"/>
              </a:rPr>
              <a:t>www.1ppt.com/word/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10"/>
              </a:rPr>
              <a:t>www.1ppt.com/excel/</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个人简历：</a:t>
            </a:r>
            <a:r>
              <a:rPr lang="en-US" altLang="zh-CN" sz="1200" dirty="0" smtClean="0">
                <a:solidFill>
                  <a:srgbClr val="EEECE1">
                    <a:lumMod val="25000"/>
                  </a:srgbClr>
                </a:solidFill>
                <a:hlinkClick r:id="rId13"/>
              </a:rPr>
              <a:t>www.1ppt.com/jianli/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F978E4CB-E046-442E-9D7C-AD0658A96A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a:off x="7884368" y="6432024"/>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 name="图片 8" descr="小花.png"/>
          <p:cNvPicPr>
            <a:picLocks noChangeAspect="1" noChangeArrowheads="1"/>
          </p:cNvPicPr>
          <p:nvPr userDrawn="1"/>
        </p:nvPicPr>
        <p:blipFill>
          <a:blip r:embed="rId2" cstate="email"/>
          <a:srcRect/>
          <a:stretch>
            <a:fillRect/>
          </a:stretch>
        </p:blipFill>
        <p:spPr bwMode="auto">
          <a:xfrm rot="1333810">
            <a:off x="2416175" y="5272618"/>
            <a:ext cx="102235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2" name="矩形 1"/>
          <p:cNvSpPr/>
          <p:nvPr userDrawn="1"/>
        </p:nvSpPr>
        <p:spPr>
          <a:xfrm>
            <a:off x="0" y="1"/>
            <a:ext cx="9144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panose="020B0604020202020204" pitchFamily="34" charset="0"/>
              <a:buNone/>
              <a:defRPr/>
            </a:pPr>
            <a:endParaRPr kumimoji="1" lang="zh-CN" altLang="en-US" noProof="1">
              <a:solidFill>
                <a:prstClr val="white"/>
              </a:solidFill>
            </a:endParaRPr>
          </a:p>
        </p:txBody>
      </p:sp>
      <p:pic>
        <p:nvPicPr>
          <p:cNvPr id="3" name="图片 5"/>
          <p:cNvPicPr>
            <a:picLocks noChangeAspect="1" noChangeArrowheads="1"/>
          </p:cNvPicPr>
          <p:nvPr userDrawn="1"/>
        </p:nvPicPr>
        <p:blipFill>
          <a:blip r:embed="rId2" cstate="email"/>
          <a:srcRect/>
          <a:stretch>
            <a:fillRect/>
          </a:stretch>
        </p:blipFill>
        <p:spPr bwMode="auto">
          <a:xfrm>
            <a:off x="0" y="4497917"/>
            <a:ext cx="9144000" cy="268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9" descr="구름"/>
          <p:cNvPicPr>
            <a:picLocks noChangeAspect="1" noChangeArrowheads="1"/>
          </p:cNvPicPr>
          <p:nvPr userDrawn="1"/>
        </p:nvPicPr>
        <p:blipFill>
          <a:blip r:embed="rId3" cstate="email"/>
          <a:srcRect/>
          <a:stretch>
            <a:fillRect/>
          </a:stretch>
        </p:blipFill>
        <p:spPr bwMode="auto">
          <a:xfrm>
            <a:off x="4795839" y="239185"/>
            <a:ext cx="682625" cy="484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0" descr="구름"/>
          <p:cNvPicPr>
            <a:picLocks noChangeAspect="1" noChangeArrowheads="1"/>
          </p:cNvPicPr>
          <p:nvPr userDrawn="1"/>
        </p:nvPicPr>
        <p:blipFill>
          <a:blip r:embed="rId4" cstate="email"/>
          <a:srcRect/>
          <a:stretch>
            <a:fillRect/>
          </a:stretch>
        </p:blipFill>
        <p:spPr bwMode="auto">
          <a:xfrm>
            <a:off x="7235825" y="670985"/>
            <a:ext cx="1042988" cy="74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userDrawn="1"/>
        </p:nvGrpSpPr>
        <p:grpSpPr bwMode="auto">
          <a:xfrm>
            <a:off x="2371726" y="2749551"/>
            <a:ext cx="4398963" cy="4025900"/>
            <a:chOff x="2371725" y="2061566"/>
            <a:chExt cx="4398963" cy="3019838"/>
          </a:xfrm>
        </p:grpSpPr>
        <p:sp>
          <p:nvSpPr>
            <p:cNvPr id="7" name="Oval 17"/>
            <p:cNvSpPr>
              <a:spLocks noChangeArrowheads="1"/>
            </p:cNvSpPr>
            <p:nvPr userDrawn="1"/>
          </p:nvSpPr>
          <p:spPr bwMode="auto">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fontAlgn="base">
                <a:spcBef>
                  <a:spcPct val="0"/>
                </a:spcBef>
                <a:spcAft>
                  <a:spcPct val="0"/>
                </a:spcAft>
                <a:buFont typeface="Arial" panose="020B0604020202020204" pitchFamily="34" charset="0"/>
                <a:buNone/>
              </a:pPr>
              <a:endParaRPr lang="ko-KR" altLang="en-US">
                <a:solidFill>
                  <a:prstClr val="black"/>
                </a:solidFill>
                <a:latin typeface="Arial" panose="020B0604020202020204" pitchFamily="34" charset="0"/>
              </a:endParaRPr>
            </a:p>
          </p:txBody>
        </p:sp>
        <p:pic>
          <p:nvPicPr>
            <p:cNvPr id="8" name="Picture 16" descr="꽃"/>
            <p:cNvPicPr>
              <a:picLocks noChangeAspect="1" noChangeArrowheads="1"/>
            </p:cNvPicPr>
            <p:nvPr userDrawn="1"/>
          </p:nvPicPr>
          <p:blipFill>
            <a:blip r:embed="rId5" cstate="email"/>
            <a:srcRect/>
            <a:stretch>
              <a:fillRect/>
            </a:stretch>
          </p:blipFill>
          <p:spPr bwMode="auto">
            <a:xfrm>
              <a:off x="3332510" y="2061566"/>
              <a:ext cx="2845692" cy="2745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矩形 3"/>
          <p:cNvSpPr>
            <a:spLocks noChangeArrowheads="1"/>
          </p:cNvSpPr>
          <p:nvPr userDrawn="1"/>
        </p:nvSpPr>
        <p:spPr bwMode="auto">
          <a:xfrm>
            <a:off x="5580064" y="6773334"/>
            <a:ext cx="22313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1100">
                <a:solidFill>
                  <a:srgbClr val="414141"/>
                </a:solidFill>
                <a:latin typeface="Arial" panose="020B0604020202020204" pitchFamily="34" charset="0"/>
              </a:rPr>
              <a:t> </a:t>
            </a:r>
            <a:endParaRPr lang="zh-CN" altLang="en-US" sz="1100">
              <a:solidFill>
                <a:srgbClr val="414141"/>
              </a:solidFill>
              <a:latin typeface="Arial" panose="020B0604020202020204" pitchFamily="34" charset="0"/>
            </a:endParaRPr>
          </a:p>
        </p:txBody>
      </p:sp>
      <p:sp>
        <p:nvSpPr>
          <p:cNvPr id="10" name="TextBox 3"/>
          <p:cNvSpPr>
            <a:spLocks noChangeArrowheads="1"/>
          </p:cNvSpPr>
          <p:nvPr userDrawn="1"/>
        </p:nvSpPr>
        <p:spPr bwMode="auto">
          <a:xfrm>
            <a:off x="2087564" y="1341967"/>
            <a:ext cx="49688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buFont typeface="Arial" panose="020B0604020202020204" pitchFamily="34" charset="0"/>
              <a:buNone/>
            </a:pPr>
            <a:r>
              <a:rPr lang="zh-CN" altLang="en-US" sz="2800">
                <a:solidFill>
                  <a:srgbClr val="014079"/>
                </a:solidFill>
                <a:latin typeface="Arial" panose="020B0604020202020204" pitchFamily="34" charset="0"/>
                <a:ea typeface="微软雅黑" panose="020B0503020204020204" pitchFamily="34" charset="-122"/>
                <a:sym typeface="Calibri" panose="020F0502020204030204" pitchFamily="34" charset="0"/>
              </a:rPr>
              <a:t>感受美好自然，培养语文素养！</a:t>
            </a:r>
            <a:endParaRPr lang="zh-CN" altLang="en-US" sz="2800">
              <a:solidFill>
                <a:srgbClr val="014079"/>
              </a:solidFill>
              <a:latin typeface="Arial" panose="020B0604020202020204" pitchFamily="34" charset="0"/>
            </a:endParaRPr>
          </a:p>
        </p:txBody>
      </p:sp>
      <p:sp>
        <p:nvSpPr>
          <p:cNvPr id="11" name="TextBox 3"/>
          <p:cNvSpPr>
            <a:spLocks noChangeArrowheads="1"/>
          </p:cNvSpPr>
          <p:nvPr userDrawn="1"/>
        </p:nvSpPr>
        <p:spPr bwMode="auto">
          <a:xfrm>
            <a:off x="1833564" y="1962151"/>
            <a:ext cx="5399087"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fontAlgn="base">
              <a:spcBef>
                <a:spcPct val="0"/>
              </a:spcBef>
              <a:spcAft>
                <a:spcPct val="0"/>
              </a:spcAft>
              <a:buFont typeface="Arial" panose="020B0604020202020204" pitchFamily="34" charset="0"/>
              <a:buNone/>
            </a:pPr>
            <a:r>
              <a:rPr lang="en-US" altLang="zh-CN" sz="1400">
                <a:solidFill>
                  <a:srgbClr val="014079"/>
                </a:solidFill>
                <a:latin typeface="Arial" panose="020B0604020202020204" pitchFamily="34" charset="0"/>
              </a:rPr>
              <a:t>GAN SHOU MEI HAO ZI RAN</a:t>
            </a:r>
            <a:r>
              <a:rPr lang="zh-CN" altLang="en-US" sz="1400">
                <a:solidFill>
                  <a:srgbClr val="014079"/>
                </a:solidFill>
                <a:latin typeface="Arial" panose="020B0604020202020204" pitchFamily="34" charset="0"/>
              </a:rPr>
              <a:t>   </a:t>
            </a:r>
            <a:r>
              <a:rPr lang="en-US" altLang="zh-CN" sz="1400">
                <a:solidFill>
                  <a:srgbClr val="014079"/>
                </a:solidFill>
                <a:latin typeface="Arial" panose="020B0604020202020204" pitchFamily="34" charset="0"/>
              </a:rPr>
              <a:t> PEI YANG YU WEN SU YANG</a:t>
            </a:r>
            <a:endParaRPr lang="zh-CN" altLang="en-US" sz="1400">
              <a:solidFill>
                <a:srgbClr val="014079"/>
              </a:solidFill>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6.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4"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p:cNvPicPr>
            <a:picLocks noChangeAspect="1" noChangeArrowheads="1"/>
          </p:cNvPicPr>
          <p:nvPr/>
        </p:nvPicPr>
        <p:blipFill>
          <a:blip r:embed="rId1" cstate="email"/>
          <a:srcRect/>
          <a:stretch>
            <a:fillRect/>
          </a:stretch>
        </p:blipFill>
        <p:spPr bwMode="auto">
          <a:xfrm>
            <a:off x="3571081" y="638407"/>
            <a:ext cx="2001837" cy="130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a:spLocks noChangeArrowheads="1"/>
          </p:cNvSpPr>
          <p:nvPr/>
        </p:nvSpPr>
        <p:spPr bwMode="auto">
          <a:xfrm>
            <a:off x="0" y="2276920"/>
            <a:ext cx="9144000" cy="923330"/>
          </a:xfrm>
          <a:prstGeom prst="rect">
            <a:avLst/>
          </a:prstGeom>
          <a:noFill/>
          <a:ln w="9525">
            <a:noFill/>
            <a:miter lim="800000"/>
          </a:ln>
        </p:spPr>
        <p:txBody>
          <a:bodyPr wrap="square">
            <a:spAutoFit/>
          </a:bodyPr>
          <a:lstStyle/>
          <a:p>
            <a:pPr algn="ctr">
              <a:buFont typeface="Arial" panose="020B0604020202020204" pitchFamily="34" charset="0"/>
              <a:buNone/>
              <a:defRPr/>
            </a:pPr>
            <a:r>
              <a:rPr lang="zh-CN" altLang="en-US" sz="5400" b="1" noProof="1">
                <a:ln w="17780" cmpd="sng">
                  <a:noFill/>
                  <a:prstDash val="solid"/>
                  <a:miter lim="800000"/>
                </a:ln>
                <a:solidFill>
                  <a:prstClr val="black"/>
                </a:soli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cs typeface="+mn-ea"/>
              </a:rPr>
              <a:t>写观察日记</a:t>
            </a:r>
            <a:endParaRPr lang="zh-CN" altLang="en-US" sz="5400" b="1" noProof="1">
              <a:ln w="17780" cmpd="sng">
                <a:noFill/>
                <a:prstDash val="solid"/>
                <a:miter lim="800000"/>
              </a:ln>
              <a:solidFill>
                <a:prstClr val="black"/>
              </a:soli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3" descr="C:\Users\Administrator\Desktop\17e1884f61f242d2a7c5ee365a480b19.png"/>
          <p:cNvPicPr>
            <a:picLocks noChangeAspect="1" noChangeArrowheads="1"/>
          </p:cNvPicPr>
          <p:nvPr/>
        </p:nvPicPr>
        <p:blipFill>
          <a:blip r:embed="rId1" cstate="email"/>
          <a:srcRect/>
          <a:stretch>
            <a:fillRect/>
          </a:stretch>
        </p:blipFill>
        <p:spPr bwMode="auto">
          <a:xfrm flipH="1">
            <a:off x="-36513" y="4593167"/>
            <a:ext cx="1436688" cy="188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p:cNvSpPr/>
          <p:nvPr/>
        </p:nvSpPr>
        <p:spPr>
          <a:xfrm>
            <a:off x="1331914" y="1940985"/>
            <a:ext cx="7127875" cy="2976033"/>
          </a:xfrm>
          <a:prstGeom prst="roundRect">
            <a:avLst>
              <a:gd name="adj" fmla="val 7490"/>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indent="624205" defTabSz="457200" fontAlgn="base">
              <a:lnSpc>
                <a:spcPct val="150000"/>
              </a:lnSpc>
              <a:spcBef>
                <a:spcPct val="0"/>
              </a:spcBef>
              <a:spcAft>
                <a:spcPct val="0"/>
              </a:spcAft>
              <a:buFont typeface="Arial" panose="020B0604020202020204" pitchFamily="34" charset="0"/>
              <a:buNone/>
            </a:pPr>
            <a:r>
              <a:rPr lang="zh-CN" altLang="en-US" sz="2800" b="1" noProof="1">
                <a:solidFill>
                  <a:prstClr val="black"/>
                </a:solidFill>
              </a:rPr>
              <a:t> 观察动物，就要观察动物的外形，生活习惯等特点。可以写下观察者当时的想法和心情，如果能附上图画和照片就更好了。</a:t>
            </a:r>
            <a:endParaRPr lang="zh-CN" altLang="en-US" sz="2800" b="1" noProof="1">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2"/>
          <p:cNvSpPr>
            <a:spLocks noChangeArrowheads="1"/>
          </p:cNvSpPr>
          <p:nvPr/>
        </p:nvSpPr>
        <p:spPr bwMode="auto">
          <a:xfrm>
            <a:off x="611188" y="1123951"/>
            <a:ext cx="5473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en-US" altLang="zh-CN" sz="3600" b="1" dirty="0">
                <a:solidFill>
                  <a:srgbClr val="0066FF"/>
                </a:solidFill>
                <a:latin typeface="Times New Roman" panose="02020603050405020304" pitchFamily="18" charset="0"/>
                <a:ea typeface="微软雅黑" panose="020B0503020204020204" pitchFamily="34" charset="-122"/>
              </a:rPr>
              <a:t>3.</a:t>
            </a:r>
            <a:r>
              <a:rPr lang="zh-CN" altLang="en-US" sz="3600" b="1" dirty="0">
                <a:solidFill>
                  <a:srgbClr val="0066FF"/>
                </a:solidFill>
                <a:latin typeface="Times New Roman" panose="02020603050405020304" pitchFamily="18" charset="0"/>
                <a:ea typeface="微软雅黑" panose="020B0503020204020204" pitchFamily="34" charset="-122"/>
              </a:rPr>
              <a:t>认真地进行观察记录。</a:t>
            </a:r>
            <a:endParaRPr lang="zh-CN" altLang="en-US" sz="3600" b="1" dirty="0">
              <a:solidFill>
                <a:srgbClr val="0066FF"/>
              </a:solidFill>
              <a:latin typeface="Times New Roman" panose="02020603050405020304" pitchFamily="18" charset="0"/>
              <a:ea typeface="微软雅黑" panose="020B0503020204020204" pitchFamily="34" charset="-122"/>
            </a:endParaRPr>
          </a:p>
        </p:txBody>
      </p:sp>
      <p:sp>
        <p:nvSpPr>
          <p:cNvPr id="4" name="矩形 3"/>
          <p:cNvSpPr/>
          <p:nvPr/>
        </p:nvSpPr>
        <p:spPr>
          <a:xfrm>
            <a:off x="971551" y="2468034"/>
            <a:ext cx="7345363" cy="229023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lstStyle/>
          <a:p>
            <a:pPr indent="536575" defTabSz="457200" fontAlgn="base">
              <a:lnSpc>
                <a:spcPct val="150000"/>
              </a:lnSpc>
              <a:spcBef>
                <a:spcPct val="0"/>
              </a:spcBef>
              <a:spcAft>
                <a:spcPct val="0"/>
              </a:spcAft>
              <a:buFont typeface="Arial" panose="020B0604020202020204" pitchFamily="34" charset="0"/>
              <a:buNone/>
            </a:pPr>
            <a:r>
              <a:rPr lang="zh-CN" altLang="en-US" sz="2800" b="1" noProof="1">
                <a:solidFill>
                  <a:prstClr val="black"/>
                </a:solidFill>
                <a:latin typeface="Times New Roman" panose="02020603050405020304" pitchFamily="18" charset="0"/>
                <a:cs typeface="Times New Roman" panose="02020603050405020304" pitchFamily="18" charset="0"/>
              </a:rPr>
              <a:t>学会按一定的顺序，有条理地写下</a:t>
            </a:r>
            <a:r>
              <a:rPr lang="zh-CN" altLang="en-US" sz="2800" b="1" noProof="1">
                <a:solidFill>
                  <a:prstClr val="black"/>
                </a:solidFill>
                <a:latin typeface="Times New Roman" panose="02020603050405020304" pitchFamily="18" charset="0"/>
                <a:cs typeface="Times New Roman" panose="02020603050405020304" pitchFamily="18" charset="0"/>
              </a:rPr>
              <a:t>观察</a:t>
            </a:r>
            <a:r>
              <a:rPr lang="zh-CN" altLang="en-US" sz="2800" b="1" noProof="1">
                <a:solidFill>
                  <a:prstClr val="black"/>
                </a:solidFill>
                <a:latin typeface="Times New Roman" panose="02020603050405020304" pitchFamily="18" charset="0"/>
                <a:cs typeface="Times New Roman" panose="02020603050405020304" pitchFamily="18" charset="0"/>
              </a:rPr>
              <a:t>中的新发现，或是观察中发生的事。</a:t>
            </a:r>
            <a:endParaRPr lang="zh-CN" altLang="en-US" sz="2800" b="1" noProof="1">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noChangeArrowheads="1"/>
          </p:cNvPicPr>
          <p:nvPr/>
        </p:nvPicPr>
        <p:blipFill>
          <a:blip r:embed="rId1" cstate="email"/>
          <a:srcRect t="21632" b="32317"/>
          <a:stretch>
            <a:fillRect/>
          </a:stretch>
        </p:blipFill>
        <p:spPr bwMode="auto">
          <a:xfrm>
            <a:off x="3041650" y="1"/>
            <a:ext cx="3060700" cy="79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矩形 7"/>
          <p:cNvSpPr>
            <a:spLocks noChangeArrowheads="1"/>
          </p:cNvSpPr>
          <p:nvPr/>
        </p:nvSpPr>
        <p:spPr bwMode="auto">
          <a:xfrm>
            <a:off x="601663" y="933451"/>
            <a:ext cx="1809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2400" b="1" dirty="0">
                <a:solidFill>
                  <a:srgbClr val="0066FF"/>
                </a:solidFill>
                <a:latin typeface="微软雅黑" panose="020B0503020204020204" pitchFamily="34" charset="-122"/>
                <a:ea typeface="微软雅黑" panose="020B0503020204020204" pitchFamily="34" charset="-122"/>
              </a:rPr>
              <a:t>佳作在线：</a:t>
            </a:r>
            <a:endParaRPr lang="zh-CN" altLang="en-US" sz="2400" b="1" dirty="0">
              <a:solidFill>
                <a:srgbClr val="0066FF"/>
              </a:solidFill>
              <a:latin typeface="微软雅黑" panose="020B0503020204020204" pitchFamily="34" charset="-122"/>
              <a:ea typeface="微软雅黑" panose="020B0503020204020204" pitchFamily="34" charset="-122"/>
            </a:endParaRPr>
          </a:p>
        </p:txBody>
      </p:sp>
      <p:sp>
        <p:nvSpPr>
          <p:cNvPr id="16387" name="矩形 8"/>
          <p:cNvSpPr>
            <a:spLocks noChangeArrowheads="1"/>
          </p:cNvSpPr>
          <p:nvPr/>
        </p:nvSpPr>
        <p:spPr bwMode="auto">
          <a:xfrm>
            <a:off x="1795818" y="1642534"/>
            <a:ext cx="33409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20000"/>
              </a:lnSpc>
              <a:spcBef>
                <a:spcPct val="0"/>
              </a:spcBef>
              <a:spcAft>
                <a:spcPct val="0"/>
              </a:spcAft>
              <a:buFont typeface="Arial" panose="020B0604020202020204" pitchFamily="34" charset="0"/>
              <a:buNone/>
            </a:pPr>
            <a:r>
              <a:rPr lang="zh-CN" altLang="en-US" sz="2000" b="1" dirty="0">
                <a:solidFill>
                  <a:prstClr val="black"/>
                </a:solidFill>
                <a:latin typeface="Times New Roman" panose="02020603050405020304" pitchFamily="18" charset="0"/>
                <a:ea typeface="黑体" panose="02010609060101010101" pitchFamily="49" charset="-122"/>
              </a:rPr>
              <a:t>观察绿豆发芽过程的日记</a:t>
            </a:r>
            <a:r>
              <a:rPr lang="en-US" altLang="zh-CN" sz="2000" b="1" baseline="30000" dirty="0">
                <a:solidFill>
                  <a:srgbClr val="FF0000"/>
                </a:solidFill>
                <a:latin typeface="楷体" panose="02010609060101010101" pitchFamily="49" charset="-122"/>
                <a:ea typeface="楷体" panose="02010609060101010101" pitchFamily="49" charset="-122"/>
              </a:rPr>
              <a:t>❶</a:t>
            </a:r>
            <a:endParaRPr lang="en-US" altLang="zh-CN" sz="2000" b="1" baseline="30000" dirty="0">
              <a:solidFill>
                <a:prstClr val="black"/>
              </a:solidFill>
              <a:latin typeface="Times New Roman" panose="02020603050405020304" pitchFamily="18" charset="0"/>
              <a:ea typeface="黑体" panose="02010609060101010101" pitchFamily="49" charset="-122"/>
            </a:endParaRPr>
          </a:p>
          <a:p>
            <a:pPr algn="ctr" fontAlgn="base">
              <a:lnSpc>
                <a:spcPct val="120000"/>
              </a:lnSpc>
              <a:spcBef>
                <a:spcPct val="0"/>
              </a:spcBef>
              <a:spcAft>
                <a:spcPct val="0"/>
              </a:spcAft>
              <a:buFont typeface="Arial" panose="020B0604020202020204" pitchFamily="34" charset="0"/>
              <a:buNone/>
            </a:pPr>
            <a:r>
              <a:rPr lang="en-US" altLang="zh-CN" sz="2000" b="1" dirty="0">
                <a:solidFill>
                  <a:prstClr val="black"/>
                </a:solidFill>
                <a:latin typeface="Times New Roman" panose="02020603050405020304" pitchFamily="18" charset="0"/>
                <a:ea typeface="仿宋" panose="02010609060101010101" pitchFamily="49" charset="-122"/>
              </a:rPr>
              <a:t>2018 </a:t>
            </a:r>
            <a:r>
              <a:rPr lang="zh-CN" altLang="en-US" sz="2000" b="1" dirty="0">
                <a:solidFill>
                  <a:prstClr val="black"/>
                </a:solidFill>
                <a:latin typeface="宋体" panose="02010600030101010101" pitchFamily="2" charset="-122"/>
              </a:rPr>
              <a:t>年</a:t>
            </a:r>
            <a:r>
              <a:rPr lang="en-US" altLang="zh-CN" sz="2000" b="1" dirty="0">
                <a:solidFill>
                  <a:prstClr val="black"/>
                </a:solidFill>
                <a:latin typeface="Times New Roman" panose="02020603050405020304" pitchFamily="18" charset="0"/>
                <a:ea typeface="仿宋" panose="02010609060101010101" pitchFamily="49" charset="-122"/>
              </a:rPr>
              <a:t>9 </a:t>
            </a:r>
            <a:r>
              <a:rPr lang="zh-CN" altLang="en-US" sz="2000" b="1" dirty="0">
                <a:solidFill>
                  <a:prstClr val="black"/>
                </a:solidFill>
                <a:latin typeface="宋体" panose="02010600030101010101" pitchFamily="2" charset="-122"/>
              </a:rPr>
              <a:t>月</a:t>
            </a:r>
            <a:r>
              <a:rPr lang="en-US" altLang="zh-CN" sz="2000" b="1" dirty="0">
                <a:solidFill>
                  <a:prstClr val="black"/>
                </a:solidFill>
                <a:latin typeface="Times New Roman" panose="02020603050405020304" pitchFamily="18" charset="0"/>
                <a:ea typeface="仿宋" panose="02010609060101010101" pitchFamily="49" charset="-122"/>
              </a:rPr>
              <a:t>19 </a:t>
            </a:r>
            <a:r>
              <a:rPr lang="zh-CN" altLang="en-US" sz="2000" b="1" dirty="0">
                <a:solidFill>
                  <a:prstClr val="black"/>
                </a:solidFill>
                <a:latin typeface="宋体" panose="02010600030101010101" pitchFamily="2" charset="-122"/>
              </a:rPr>
              <a:t>日 星期三 晴</a:t>
            </a:r>
            <a:endParaRPr lang="en-US" altLang="zh-CN" sz="2000" b="1" dirty="0">
              <a:solidFill>
                <a:prstClr val="black"/>
              </a:solidFill>
              <a:latin typeface="宋体" panose="02010600030101010101" pitchFamily="2" charset="-122"/>
            </a:endParaRPr>
          </a:p>
        </p:txBody>
      </p:sp>
      <p:sp>
        <p:nvSpPr>
          <p:cNvPr id="16388" name="矩形 9"/>
          <p:cNvSpPr>
            <a:spLocks noChangeArrowheads="1"/>
          </p:cNvSpPr>
          <p:nvPr/>
        </p:nvSpPr>
        <p:spPr bwMode="auto">
          <a:xfrm>
            <a:off x="677863" y="2673351"/>
            <a:ext cx="5535612"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fontAlgn="base">
              <a:lnSpc>
                <a:spcPct val="130000"/>
              </a:lnSpc>
              <a:spcBef>
                <a:spcPct val="0"/>
              </a:spcBef>
              <a:spcAft>
                <a:spcPct val="0"/>
              </a:spcAft>
              <a:buFont typeface="Arial" panose="020B0604020202020204" pitchFamily="34" charset="0"/>
              <a:buNone/>
            </a:pPr>
            <a:r>
              <a:rPr lang="zh-CN" altLang="en-US" sz="2000" b="1" dirty="0">
                <a:solidFill>
                  <a:prstClr val="black"/>
                </a:solidFill>
                <a:latin typeface="楷体" panose="02010609060101010101" pitchFamily="49" charset="-122"/>
                <a:ea typeface="楷体" panose="02010609060101010101" pitchFamily="49" charset="-122"/>
              </a:rPr>
              <a:t>今天上午我们学完叶圣陶老先生的作品</a:t>
            </a:r>
            <a:r>
              <a:rPr lang="en-US" altLang="zh-CN" sz="2000" b="1" dirty="0">
                <a:solidFill>
                  <a:prstClr val="black"/>
                </a:solidFill>
                <a:latin typeface="楷体" panose="02010609060101010101" pitchFamily="49" charset="-122"/>
                <a:ea typeface="楷体" panose="02010609060101010101" pitchFamily="49" charset="-122"/>
              </a:rPr>
              <a:t>《</a:t>
            </a:r>
            <a:r>
              <a:rPr lang="zh-CN" altLang="en-US" sz="2000" b="1" dirty="0">
                <a:solidFill>
                  <a:prstClr val="black"/>
                </a:solidFill>
                <a:latin typeface="楷体" panose="02010609060101010101" pitchFamily="49" charset="-122"/>
                <a:ea typeface="楷体" panose="02010609060101010101" pitchFamily="49" charset="-122"/>
              </a:rPr>
              <a:t>爬山虎的脚</a:t>
            </a:r>
            <a:r>
              <a:rPr lang="en-US" altLang="zh-CN" sz="2000" b="1" dirty="0">
                <a:solidFill>
                  <a:prstClr val="black"/>
                </a:solidFill>
                <a:latin typeface="楷体" panose="02010609060101010101" pitchFamily="49" charset="-122"/>
                <a:ea typeface="楷体" panose="02010609060101010101" pitchFamily="49" charset="-122"/>
              </a:rPr>
              <a:t>》</a:t>
            </a:r>
            <a:r>
              <a:rPr lang="zh-CN" altLang="en-US" sz="2000" b="1" dirty="0">
                <a:solidFill>
                  <a:prstClr val="black"/>
                </a:solidFill>
                <a:latin typeface="楷体" panose="02010609060101010101" pitchFamily="49" charset="-122"/>
                <a:ea typeface="楷体" panose="02010609060101010101" pitchFamily="49" charset="-122"/>
              </a:rPr>
              <a:t>，学完后，老师叫我们回家泡点绿豆，每天观察绿豆的生长过程。</a:t>
            </a:r>
            <a:r>
              <a:rPr lang="en-US" altLang="zh-CN" sz="2000" b="1" baseline="30000" dirty="0">
                <a:solidFill>
                  <a:srgbClr val="FF0000"/>
                </a:solidFill>
                <a:latin typeface="楷体" panose="02010609060101010101" pitchFamily="49" charset="-122"/>
                <a:ea typeface="楷体" panose="02010609060101010101" pitchFamily="49" charset="-122"/>
              </a:rPr>
              <a:t>❷</a:t>
            </a:r>
            <a:endParaRPr lang="en-US" altLang="zh-CN" sz="2000" b="1" baseline="30000" dirty="0">
              <a:solidFill>
                <a:prstClr val="black"/>
              </a:solidFill>
              <a:latin typeface="楷体" panose="02010609060101010101" pitchFamily="49" charset="-122"/>
              <a:ea typeface="楷体" panose="02010609060101010101" pitchFamily="49" charset="-122"/>
            </a:endParaRPr>
          </a:p>
          <a:p>
            <a:pPr indent="449580" fontAlgn="base">
              <a:lnSpc>
                <a:spcPct val="130000"/>
              </a:lnSpc>
              <a:spcBef>
                <a:spcPct val="0"/>
              </a:spcBef>
              <a:spcAft>
                <a:spcPct val="0"/>
              </a:spcAft>
              <a:buFont typeface="Arial" panose="020B0604020202020204" pitchFamily="34" charset="0"/>
              <a:buNone/>
            </a:pPr>
            <a:r>
              <a:rPr lang="zh-CN" altLang="en-US" sz="2000" b="1" dirty="0">
                <a:solidFill>
                  <a:prstClr val="black"/>
                </a:solidFill>
                <a:latin typeface="楷体" panose="02010609060101010101" pitchFamily="49" charset="-122"/>
                <a:ea typeface="楷体" panose="02010609060101010101" pitchFamily="49" charset="-122"/>
              </a:rPr>
              <a:t>我回到家，第一件事就是让妈妈给我准备一些绿豆，妈妈拿了十几颗给我，问：“要这么多绿豆干什么？”我回答说：“老师给我们布置的任务，泡绿豆写观察日记呢！”</a:t>
            </a:r>
            <a:endParaRPr lang="zh-CN" altLang="en-US" sz="2000" b="1" dirty="0">
              <a:solidFill>
                <a:prstClr val="black"/>
              </a:solidFill>
              <a:latin typeface="楷体" panose="02010609060101010101" pitchFamily="49" charset="-122"/>
              <a:ea typeface="楷体" panose="02010609060101010101" pitchFamily="49" charset="-122"/>
            </a:endParaRPr>
          </a:p>
        </p:txBody>
      </p:sp>
      <p:cxnSp>
        <p:nvCxnSpPr>
          <p:cNvPr id="11" name="直接连接符 10"/>
          <p:cNvCxnSpPr/>
          <p:nvPr/>
        </p:nvCxnSpPr>
        <p:spPr>
          <a:xfrm flipH="1">
            <a:off x="6211888" y="855134"/>
            <a:ext cx="0" cy="5577417"/>
          </a:xfrm>
          <a:prstGeom prst="line">
            <a:avLst/>
          </a:prstGeom>
          <a:ln w="12700">
            <a:solidFill>
              <a:schemeClr val="accent3">
                <a:lumMod val="50000"/>
              </a:schemeClr>
            </a:solidFill>
            <a:prstDash val="sysDash"/>
          </a:ln>
        </p:spPr>
        <p:style>
          <a:lnRef idx="2">
            <a:schemeClr val="accent1"/>
          </a:lnRef>
          <a:fillRef idx="0">
            <a:schemeClr val="accent1"/>
          </a:fillRef>
          <a:effectRef idx="1">
            <a:schemeClr val="accent1"/>
          </a:effectRef>
          <a:fontRef idx="minor">
            <a:schemeClr val="tx1"/>
          </a:fontRef>
        </p:style>
      </p:cxnSp>
      <p:sp>
        <p:nvSpPr>
          <p:cNvPr id="12" name="矩形 11"/>
          <p:cNvSpPr>
            <a:spLocks noChangeArrowheads="1"/>
          </p:cNvSpPr>
          <p:nvPr/>
        </p:nvSpPr>
        <p:spPr bwMode="auto">
          <a:xfrm>
            <a:off x="6211889" y="1888068"/>
            <a:ext cx="25368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en-US" altLang="zh-CN" b="1" dirty="0">
                <a:solidFill>
                  <a:srgbClr val="FF0000"/>
                </a:solidFill>
                <a:latin typeface="楷体" panose="02010609060101010101" pitchFamily="49" charset="-122"/>
                <a:ea typeface="楷体" panose="02010609060101010101" pitchFamily="49" charset="-122"/>
              </a:rPr>
              <a:t>❶</a:t>
            </a:r>
            <a:r>
              <a:rPr lang="zh-CN" altLang="en-US" b="1" dirty="0">
                <a:solidFill>
                  <a:prstClr val="black"/>
                </a:solidFill>
                <a:latin typeface="仿宋" panose="02010609060101010101" pitchFamily="49" charset="-122"/>
                <a:ea typeface="仿宋" panose="02010609060101010101" pitchFamily="49" charset="-122"/>
              </a:rPr>
              <a:t>从题目可以看出观察的是绿豆发芽的过程。</a:t>
            </a:r>
            <a:endParaRPr lang="en-US" altLang="zh-CN" b="1" dirty="0">
              <a:solidFill>
                <a:srgbClr val="FF0000"/>
              </a:solidFill>
              <a:latin typeface="楷体" panose="02010609060101010101" pitchFamily="49" charset="-122"/>
              <a:ea typeface="楷体" panose="02010609060101010101" pitchFamily="49" charset="-122"/>
            </a:endParaRPr>
          </a:p>
          <a:p>
            <a:pPr fontAlgn="base">
              <a:spcBef>
                <a:spcPct val="0"/>
              </a:spcBef>
              <a:spcAft>
                <a:spcPct val="0"/>
              </a:spcAft>
              <a:buFont typeface="Arial" panose="020B0604020202020204" pitchFamily="34" charset="0"/>
              <a:buNone/>
            </a:pPr>
            <a:endParaRPr lang="en-US" altLang="zh-CN" b="1" dirty="0">
              <a:solidFill>
                <a:srgbClr val="FF0000"/>
              </a:solidFill>
              <a:latin typeface="楷体" panose="02010609060101010101" pitchFamily="49" charset="-122"/>
              <a:ea typeface="楷体" panose="02010609060101010101" pitchFamily="49" charset="-122"/>
            </a:endParaRPr>
          </a:p>
          <a:p>
            <a:pPr fontAlgn="base">
              <a:spcBef>
                <a:spcPct val="0"/>
              </a:spcBef>
              <a:spcAft>
                <a:spcPct val="0"/>
              </a:spcAft>
              <a:buFont typeface="Arial" panose="020B0604020202020204" pitchFamily="34" charset="0"/>
              <a:buNone/>
            </a:pPr>
            <a:endParaRPr lang="en-US" altLang="zh-CN" b="1" dirty="0">
              <a:solidFill>
                <a:srgbClr val="FF0000"/>
              </a:solidFill>
              <a:latin typeface="楷体" panose="02010609060101010101" pitchFamily="49" charset="-122"/>
              <a:ea typeface="楷体" panose="02010609060101010101" pitchFamily="49" charset="-122"/>
            </a:endParaRPr>
          </a:p>
          <a:p>
            <a:pPr fontAlgn="base">
              <a:spcBef>
                <a:spcPct val="0"/>
              </a:spcBef>
              <a:spcAft>
                <a:spcPct val="0"/>
              </a:spcAft>
              <a:buFont typeface="Arial" panose="020B0604020202020204" pitchFamily="34" charset="0"/>
              <a:buNone/>
            </a:pPr>
            <a:r>
              <a:rPr lang="en-US" altLang="zh-CN" b="1" dirty="0">
                <a:solidFill>
                  <a:srgbClr val="FF0000"/>
                </a:solidFill>
                <a:latin typeface="楷体" panose="02010609060101010101" pitchFamily="49" charset="-122"/>
                <a:ea typeface="楷体" panose="02010609060101010101" pitchFamily="49" charset="-122"/>
              </a:rPr>
              <a:t>❷</a:t>
            </a:r>
            <a:r>
              <a:rPr lang="zh-CN" altLang="en-US" b="1" dirty="0">
                <a:solidFill>
                  <a:prstClr val="black"/>
                </a:solidFill>
                <a:latin typeface="仿宋" panose="02010609060101010101" pitchFamily="49" charset="-122"/>
                <a:ea typeface="仿宋" panose="02010609060101010101" pitchFamily="49" charset="-122"/>
              </a:rPr>
              <a:t>学完课文，老师不光布置了观察的任务， 还提出了观察的要求，即每天观察。</a:t>
            </a:r>
            <a:endParaRPr lang="zh-CN" altLang="en-US" b="1" dirty="0">
              <a:solidFill>
                <a:prstClr val="black"/>
              </a:solidFill>
              <a:latin typeface="仿宋" panose="02010609060101010101" pitchFamily="49" charset="-122"/>
              <a:ea typeface="仿宋" panose="02010609060101010101" pitchFamily="49" charset="-122"/>
            </a:endParaRPr>
          </a:p>
        </p:txBody>
      </p:sp>
      <p:sp>
        <p:nvSpPr>
          <p:cNvPr id="16391" name="矩形 12"/>
          <p:cNvSpPr>
            <a:spLocks noChangeArrowheads="1"/>
          </p:cNvSpPr>
          <p:nvPr/>
        </p:nvSpPr>
        <p:spPr bwMode="auto">
          <a:xfrm>
            <a:off x="6861175" y="933451"/>
            <a:ext cx="14160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zh-CN" altLang="en-US" sz="2400" b="1">
                <a:solidFill>
                  <a:srgbClr val="0066FF"/>
                </a:solidFill>
                <a:latin typeface="微软雅黑" panose="020B0503020204020204" pitchFamily="34" charset="-122"/>
                <a:ea typeface="微软雅黑" panose="020B0503020204020204" pitchFamily="34" charset="-122"/>
              </a:rPr>
              <a:t>写法品析</a:t>
            </a:r>
            <a:endParaRPr lang="zh-CN" altLang="en-US" sz="2400" b="1">
              <a:solidFill>
                <a:srgbClr val="0066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xEl>
                                              <p:pRg st="3" end="3"/>
                                            </p:txEl>
                                          </p:spTgt>
                                        </p:tgtEl>
                                        <p:attrNameLst>
                                          <p:attrName>style.visibility</p:attrName>
                                        </p:attrNameLst>
                                      </p:cBhvr>
                                      <p:to>
                                        <p:strVal val="visible"/>
                                      </p:to>
                                    </p:set>
                                    <p:animEffect transition="in" filter="wipe(left)">
                                      <p:cBhvr>
                                        <p:cTn id="12"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1"/>
          <p:cNvSpPr>
            <a:spLocks noChangeArrowheads="1"/>
          </p:cNvSpPr>
          <p:nvPr/>
        </p:nvSpPr>
        <p:spPr bwMode="auto">
          <a:xfrm>
            <a:off x="692151" y="1098551"/>
            <a:ext cx="553561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fontAlgn="base">
              <a:lnSpc>
                <a:spcPct val="150000"/>
              </a:lnSpc>
              <a:spcBef>
                <a:spcPct val="0"/>
              </a:spcBef>
              <a:spcAft>
                <a:spcPct val="0"/>
              </a:spcAft>
              <a:buFont typeface="Arial" panose="020B0604020202020204" pitchFamily="34" charset="0"/>
              <a:buNone/>
            </a:pPr>
            <a:r>
              <a:rPr lang="zh-CN" altLang="en-US" sz="2000" b="1" dirty="0">
                <a:solidFill>
                  <a:srgbClr val="000000"/>
                </a:solidFill>
                <a:latin typeface="楷体" panose="02010609060101010101" pitchFamily="49" charset="-122"/>
                <a:ea typeface="楷体" panose="02010609060101010101" pitchFamily="49" charset="-122"/>
              </a:rPr>
              <a:t>我先把十颗绿豆放在一个透明的杯子里，因为透明的杯子更容易观察绿豆的成长过程。然后，我在杯子里倒了一点水，妈妈告诉我，水刚好浸过绿豆，让绿豆保持湿润就可以了。最后，我还在杯子上盖了一块厚布。希望我的绿豆健康成长，能够快点发出小芽！</a:t>
            </a:r>
            <a:r>
              <a:rPr lang="en-US" altLang="zh-CN" sz="2000" b="1" baseline="30000" dirty="0">
                <a:solidFill>
                  <a:srgbClr val="FF0000"/>
                </a:solidFill>
                <a:latin typeface="楷体" panose="02010609060101010101" pitchFamily="49" charset="-122"/>
                <a:ea typeface="楷体" panose="02010609060101010101" pitchFamily="49" charset="-122"/>
              </a:rPr>
              <a:t>❸</a:t>
            </a:r>
            <a:endParaRPr lang="en-US" altLang="zh-CN" sz="2000" b="1" baseline="30000" dirty="0">
              <a:solidFill>
                <a:srgbClr val="000000"/>
              </a:solidFill>
              <a:latin typeface="楷体" panose="02010609060101010101" pitchFamily="49" charset="-122"/>
              <a:ea typeface="楷体" panose="02010609060101010101" pitchFamily="49" charset="-122"/>
            </a:endParaRPr>
          </a:p>
        </p:txBody>
      </p:sp>
      <p:cxnSp>
        <p:nvCxnSpPr>
          <p:cNvPr id="3" name="直接连接符 2"/>
          <p:cNvCxnSpPr/>
          <p:nvPr/>
        </p:nvCxnSpPr>
        <p:spPr>
          <a:xfrm flipH="1">
            <a:off x="6211888" y="855134"/>
            <a:ext cx="0" cy="5577417"/>
          </a:xfrm>
          <a:prstGeom prst="line">
            <a:avLst/>
          </a:prstGeom>
          <a:ln w="12700">
            <a:solidFill>
              <a:schemeClr val="accent3">
                <a:lumMod val="50000"/>
              </a:schemeClr>
            </a:solidFill>
            <a:prstDash val="sysDash"/>
          </a:ln>
        </p:spPr>
        <p:style>
          <a:lnRef idx="2">
            <a:schemeClr val="accent1"/>
          </a:lnRef>
          <a:fillRef idx="0">
            <a:schemeClr val="accent1"/>
          </a:fillRef>
          <a:effectRef idx="1">
            <a:schemeClr val="accent1"/>
          </a:effectRef>
          <a:fontRef idx="minor">
            <a:schemeClr val="tx1"/>
          </a:fontRef>
        </p:style>
      </p:cxnSp>
      <p:sp>
        <p:nvSpPr>
          <p:cNvPr id="4" name="矩形 3"/>
          <p:cNvSpPr>
            <a:spLocks noChangeArrowheads="1"/>
          </p:cNvSpPr>
          <p:nvPr/>
        </p:nvSpPr>
        <p:spPr bwMode="auto">
          <a:xfrm>
            <a:off x="6211889" y="3556000"/>
            <a:ext cx="25368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en-US" altLang="zh-CN" b="1" dirty="0">
                <a:solidFill>
                  <a:srgbClr val="FF0000"/>
                </a:solidFill>
                <a:latin typeface="楷体" panose="02010609060101010101" pitchFamily="49" charset="-122"/>
                <a:ea typeface="楷体" panose="02010609060101010101" pitchFamily="49" charset="-122"/>
              </a:rPr>
              <a:t>❸</a:t>
            </a:r>
            <a:r>
              <a:rPr lang="zh-CN" altLang="en-US" b="1" dirty="0">
                <a:solidFill>
                  <a:prstClr val="black"/>
                </a:solidFill>
                <a:latin typeface="仿宋" panose="02010609060101010101" pitchFamily="49" charset="-122"/>
                <a:ea typeface="仿宋" panose="02010609060101010101" pitchFamily="49" charset="-122"/>
              </a:rPr>
              <a:t>第一则日记主要写了观察前的准备工作。结尾写出了“ 我” 盼望绿豆发芽的急切心情。</a:t>
            </a:r>
            <a:endParaRPr lang="zh-CN" altLang="en-US" b="1" dirty="0">
              <a:solidFill>
                <a:prstClr val="black"/>
              </a:solidFill>
              <a:latin typeface="仿宋" panose="02010609060101010101" pitchFamily="49" charset="-122"/>
              <a:ea typeface="仿宋" panose="02010609060101010101" pitchFamily="49" charset="-122"/>
            </a:endParaRPr>
          </a:p>
        </p:txBody>
      </p:sp>
      <p:pic>
        <p:nvPicPr>
          <p:cNvPr id="17412" name="Picture 2"/>
          <p:cNvPicPr>
            <a:picLocks noChangeAspect="1" noChangeArrowheads="1"/>
          </p:cNvPicPr>
          <p:nvPr/>
        </p:nvPicPr>
        <p:blipFill>
          <a:blip r:embed="rId1" cstate="email"/>
          <a:srcRect/>
          <a:stretch>
            <a:fillRect/>
          </a:stretch>
        </p:blipFill>
        <p:spPr bwMode="auto">
          <a:xfrm>
            <a:off x="6699250" y="1289051"/>
            <a:ext cx="1544638" cy="194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1"/>
          <p:cNvSpPr>
            <a:spLocks noChangeArrowheads="1"/>
          </p:cNvSpPr>
          <p:nvPr/>
        </p:nvSpPr>
        <p:spPr bwMode="auto">
          <a:xfrm>
            <a:off x="1861542" y="874185"/>
            <a:ext cx="32095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20000"/>
              </a:lnSpc>
              <a:spcBef>
                <a:spcPct val="0"/>
              </a:spcBef>
              <a:spcAft>
                <a:spcPct val="0"/>
              </a:spcAft>
              <a:buFont typeface="Arial" panose="020B0604020202020204" pitchFamily="34" charset="0"/>
              <a:buNone/>
            </a:pPr>
            <a:r>
              <a:rPr lang="en-US" altLang="zh-CN" sz="2000" b="1">
                <a:solidFill>
                  <a:prstClr val="black"/>
                </a:solidFill>
                <a:latin typeface="Times New Roman" panose="02020603050405020304" pitchFamily="18" charset="0"/>
              </a:rPr>
              <a:t>2018 </a:t>
            </a:r>
            <a:r>
              <a:rPr lang="zh-CN" altLang="en-US" sz="2000" b="1">
                <a:solidFill>
                  <a:prstClr val="black"/>
                </a:solidFill>
                <a:latin typeface="Times New Roman" panose="02020603050405020304" pitchFamily="18" charset="0"/>
              </a:rPr>
              <a:t>年</a:t>
            </a:r>
            <a:r>
              <a:rPr lang="en-US" altLang="zh-CN" sz="2000" b="1">
                <a:solidFill>
                  <a:prstClr val="black"/>
                </a:solidFill>
                <a:latin typeface="Times New Roman" panose="02020603050405020304" pitchFamily="18" charset="0"/>
              </a:rPr>
              <a:t>9 </a:t>
            </a:r>
            <a:r>
              <a:rPr lang="zh-CN" altLang="en-US" sz="2000" b="1">
                <a:solidFill>
                  <a:prstClr val="black"/>
                </a:solidFill>
                <a:latin typeface="Times New Roman" panose="02020603050405020304" pitchFamily="18" charset="0"/>
              </a:rPr>
              <a:t>月</a:t>
            </a:r>
            <a:r>
              <a:rPr lang="en-US" altLang="zh-CN" sz="2000" b="1">
                <a:solidFill>
                  <a:prstClr val="black"/>
                </a:solidFill>
                <a:latin typeface="Times New Roman" panose="02020603050405020304" pitchFamily="18" charset="0"/>
              </a:rPr>
              <a:t>21 </a:t>
            </a:r>
            <a:r>
              <a:rPr lang="zh-CN" altLang="en-US" sz="2000" b="1">
                <a:solidFill>
                  <a:prstClr val="black"/>
                </a:solidFill>
                <a:latin typeface="Times New Roman" panose="02020603050405020304" pitchFamily="18" charset="0"/>
              </a:rPr>
              <a:t>日 星期五 晴</a:t>
            </a:r>
            <a:endParaRPr lang="en-US" altLang="zh-CN" sz="2000" b="1">
              <a:solidFill>
                <a:prstClr val="black"/>
              </a:solidFill>
              <a:latin typeface="Times New Roman" panose="02020603050405020304" pitchFamily="18" charset="0"/>
            </a:endParaRPr>
          </a:p>
        </p:txBody>
      </p:sp>
      <p:sp>
        <p:nvSpPr>
          <p:cNvPr id="18434" name="矩形 2"/>
          <p:cNvSpPr>
            <a:spLocks noChangeArrowheads="1"/>
          </p:cNvSpPr>
          <p:nvPr/>
        </p:nvSpPr>
        <p:spPr bwMode="auto">
          <a:xfrm>
            <a:off x="647700" y="1430867"/>
            <a:ext cx="55372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fontAlgn="base">
              <a:lnSpc>
                <a:spcPct val="110000"/>
              </a:lnSpc>
              <a:spcBef>
                <a:spcPct val="0"/>
              </a:spcBef>
              <a:spcAft>
                <a:spcPct val="0"/>
              </a:spcAft>
              <a:buFont typeface="Arial" panose="020B0604020202020204" pitchFamily="34" charset="0"/>
              <a:buNone/>
            </a:pPr>
            <a:r>
              <a:rPr lang="zh-CN" altLang="en-US" sz="2000" b="1">
                <a:solidFill>
                  <a:prstClr val="black"/>
                </a:solidFill>
                <a:latin typeface="楷体" panose="02010609060101010101" pitchFamily="49" charset="-122"/>
                <a:ea typeface="楷体" panose="02010609060101010101" pitchFamily="49" charset="-122"/>
              </a:rPr>
              <a:t>清晨，当第一声鸟叫透过绿色的窗帘传入我的耳中时，我突然想起了我的绿豆。我一个鲤鱼打挺坐了起来，去看我的绿豆发芽了没。</a:t>
            </a:r>
            <a:endParaRPr lang="zh-CN" altLang="en-US" sz="2000" b="1">
              <a:solidFill>
                <a:prstClr val="black"/>
              </a:solidFill>
              <a:latin typeface="楷体" panose="02010609060101010101" pitchFamily="49" charset="-122"/>
              <a:ea typeface="楷体" panose="02010609060101010101" pitchFamily="49" charset="-122"/>
            </a:endParaRPr>
          </a:p>
          <a:p>
            <a:pPr indent="449580" fontAlgn="base">
              <a:lnSpc>
                <a:spcPct val="110000"/>
              </a:lnSpc>
              <a:spcBef>
                <a:spcPct val="0"/>
              </a:spcBef>
              <a:spcAft>
                <a:spcPct val="0"/>
              </a:spcAft>
              <a:buFont typeface="Arial" panose="020B0604020202020204" pitchFamily="34" charset="0"/>
              <a:buNone/>
            </a:pPr>
            <a:r>
              <a:rPr lang="zh-CN" altLang="en-US" sz="2000" b="1">
                <a:solidFill>
                  <a:prstClr val="black"/>
                </a:solidFill>
                <a:latin typeface="楷体" panose="02010609060101010101" pitchFamily="49" charset="-122"/>
                <a:ea typeface="楷体" panose="02010609060101010101" pitchFamily="49" charset="-122"/>
              </a:rPr>
              <a:t>我给绿豆换过水，突然发现有三颗绿豆伸出了嫩嫩的“小手”，像一个个小烟斗一样，我兴奋极了！仔细看看其他绿豆，它们的肚子鼓得圆圆的，有几颗绿豆不小心都把衣服撑破了，好玩极了！ 妈妈对我说：“要按时换水呀</a:t>
            </a:r>
            <a:r>
              <a:rPr lang="en-US" altLang="zh-CN" sz="2000" b="1">
                <a:solidFill>
                  <a:prstClr val="black"/>
                </a:solidFill>
                <a:latin typeface="楷体" panose="02010609060101010101" pitchFamily="49" charset="-122"/>
                <a:ea typeface="楷体" panose="02010609060101010101" pitchFamily="49" charset="-122"/>
              </a:rPr>
              <a:t>!”</a:t>
            </a:r>
            <a:r>
              <a:rPr lang="zh-CN" altLang="en-US" sz="2000" b="1">
                <a:solidFill>
                  <a:prstClr val="black"/>
                </a:solidFill>
                <a:latin typeface="楷体" panose="02010609060101010101" pitchFamily="49" charset="-122"/>
                <a:ea typeface="楷体" panose="02010609060101010101" pitchFamily="49" charset="-122"/>
              </a:rPr>
              <a:t>我调皮地说：“是，妈妈大人。”我话音刚落，妈妈就大笑起来。这些小绿豆在我们的欢声笑语中，似乎长得更快了。</a:t>
            </a:r>
            <a:r>
              <a:rPr lang="en-US" altLang="zh-CN" sz="2000" b="1" baseline="30000">
                <a:solidFill>
                  <a:srgbClr val="FF0000"/>
                </a:solidFill>
                <a:latin typeface="楷体" panose="02010609060101010101" pitchFamily="49" charset="-122"/>
                <a:ea typeface="楷体" panose="02010609060101010101" pitchFamily="49" charset="-122"/>
              </a:rPr>
              <a:t>❹</a:t>
            </a:r>
            <a:endParaRPr lang="zh-CN" altLang="en-US" sz="2000" b="1" baseline="30000">
              <a:solidFill>
                <a:prstClr val="black"/>
              </a:solidFill>
              <a:latin typeface="楷体" panose="02010609060101010101" pitchFamily="49" charset="-122"/>
              <a:ea typeface="楷体" panose="02010609060101010101" pitchFamily="49" charset="-122"/>
            </a:endParaRPr>
          </a:p>
        </p:txBody>
      </p:sp>
      <p:sp>
        <p:nvSpPr>
          <p:cNvPr id="4" name="矩形 3"/>
          <p:cNvSpPr>
            <a:spLocks noChangeArrowheads="1"/>
          </p:cNvSpPr>
          <p:nvPr/>
        </p:nvSpPr>
        <p:spPr bwMode="auto">
          <a:xfrm>
            <a:off x="6211889" y="3134785"/>
            <a:ext cx="25368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en-US" altLang="zh-CN" b="1">
                <a:solidFill>
                  <a:srgbClr val="FF0000"/>
                </a:solidFill>
                <a:latin typeface="楷体" panose="02010609060101010101" pitchFamily="49" charset="-122"/>
                <a:ea typeface="楷体" panose="02010609060101010101" pitchFamily="49" charset="-122"/>
              </a:rPr>
              <a:t>❹</a:t>
            </a:r>
            <a:r>
              <a:rPr lang="zh-CN" altLang="en-US" b="1">
                <a:solidFill>
                  <a:prstClr val="black"/>
                </a:solidFill>
                <a:latin typeface="仿宋" panose="02010609060101010101" pitchFamily="49" charset="-122"/>
                <a:ea typeface="仿宋" panose="02010609060101010101" pitchFamily="49" charset="-122"/>
              </a:rPr>
              <a:t>第二则日记写了“我”发现三颗绿豆发芽了，“我”认真观察了刚发芽的绿豆的形状，以及没发芽的绿豆的样子。结尾想象到绿豆在“我们”的欢声笑语中长得更快了。</a:t>
            </a:r>
            <a:endParaRPr lang="zh-CN" altLang="en-US" b="1">
              <a:solidFill>
                <a:prstClr val="black"/>
              </a:solidFill>
              <a:latin typeface="仿宋" panose="02010609060101010101" pitchFamily="49" charset="-122"/>
              <a:ea typeface="仿宋" panose="02010609060101010101" pitchFamily="49" charset="-122"/>
            </a:endParaRPr>
          </a:p>
        </p:txBody>
      </p:sp>
      <p:cxnSp>
        <p:nvCxnSpPr>
          <p:cNvPr id="5" name="直接连接符 4"/>
          <p:cNvCxnSpPr/>
          <p:nvPr/>
        </p:nvCxnSpPr>
        <p:spPr>
          <a:xfrm flipH="1">
            <a:off x="6211888" y="855134"/>
            <a:ext cx="0" cy="5577417"/>
          </a:xfrm>
          <a:prstGeom prst="line">
            <a:avLst/>
          </a:prstGeom>
          <a:ln w="12700">
            <a:solidFill>
              <a:schemeClr val="accent3">
                <a:lumMod val="50000"/>
              </a:schemeClr>
            </a:solidFill>
            <a:prstDash val="sysDash"/>
          </a:ln>
        </p:spPr>
        <p:style>
          <a:lnRef idx="2">
            <a:schemeClr val="accent1"/>
          </a:lnRef>
          <a:fillRef idx="0">
            <a:schemeClr val="accent1"/>
          </a:fillRef>
          <a:effectRef idx="1">
            <a:schemeClr val="accent1"/>
          </a:effectRef>
          <a:fontRef idx="minor">
            <a:schemeClr val="tx1"/>
          </a:fontRef>
        </p:style>
      </p:cxnSp>
      <p:pic>
        <p:nvPicPr>
          <p:cNvPr id="18437" name="Picture 2"/>
          <p:cNvPicPr>
            <a:picLocks noChangeAspect="1" noChangeArrowheads="1"/>
          </p:cNvPicPr>
          <p:nvPr/>
        </p:nvPicPr>
        <p:blipFill>
          <a:blip r:embed="rId1" cstate="email"/>
          <a:srcRect/>
          <a:stretch>
            <a:fillRect/>
          </a:stretch>
        </p:blipFill>
        <p:spPr bwMode="auto">
          <a:xfrm>
            <a:off x="6729413" y="1028700"/>
            <a:ext cx="1587500" cy="197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1"/>
          <p:cNvSpPr>
            <a:spLocks noChangeArrowheads="1"/>
          </p:cNvSpPr>
          <p:nvPr/>
        </p:nvSpPr>
        <p:spPr bwMode="auto">
          <a:xfrm>
            <a:off x="1861542" y="874185"/>
            <a:ext cx="32095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lnSpc>
                <a:spcPct val="120000"/>
              </a:lnSpc>
              <a:spcBef>
                <a:spcPct val="0"/>
              </a:spcBef>
              <a:spcAft>
                <a:spcPct val="0"/>
              </a:spcAft>
              <a:buFont typeface="Arial" panose="020B0604020202020204" pitchFamily="34" charset="0"/>
              <a:buNone/>
            </a:pPr>
            <a:r>
              <a:rPr lang="en-US" altLang="zh-CN" sz="2000" b="1">
                <a:solidFill>
                  <a:prstClr val="black"/>
                </a:solidFill>
                <a:latin typeface="Times New Roman" panose="02020603050405020304" pitchFamily="18" charset="0"/>
              </a:rPr>
              <a:t>2018 </a:t>
            </a:r>
            <a:r>
              <a:rPr lang="zh-CN" altLang="en-US" sz="2000" b="1">
                <a:solidFill>
                  <a:prstClr val="black"/>
                </a:solidFill>
                <a:latin typeface="Times New Roman" panose="02020603050405020304" pitchFamily="18" charset="0"/>
              </a:rPr>
              <a:t>年</a:t>
            </a:r>
            <a:r>
              <a:rPr lang="en-US" altLang="zh-CN" sz="2000" b="1">
                <a:solidFill>
                  <a:prstClr val="black"/>
                </a:solidFill>
                <a:latin typeface="Times New Roman" panose="02020603050405020304" pitchFamily="18" charset="0"/>
              </a:rPr>
              <a:t>9 </a:t>
            </a:r>
            <a:r>
              <a:rPr lang="zh-CN" altLang="en-US" sz="2000" b="1">
                <a:solidFill>
                  <a:prstClr val="black"/>
                </a:solidFill>
                <a:latin typeface="Times New Roman" panose="02020603050405020304" pitchFamily="18" charset="0"/>
              </a:rPr>
              <a:t>月</a:t>
            </a:r>
            <a:r>
              <a:rPr lang="en-US" altLang="zh-CN" sz="2000" b="1">
                <a:solidFill>
                  <a:prstClr val="black"/>
                </a:solidFill>
                <a:latin typeface="Times New Roman" panose="02020603050405020304" pitchFamily="18" charset="0"/>
              </a:rPr>
              <a:t>22 </a:t>
            </a:r>
            <a:r>
              <a:rPr lang="zh-CN" altLang="en-US" sz="2000" b="1">
                <a:solidFill>
                  <a:prstClr val="black"/>
                </a:solidFill>
                <a:latin typeface="Times New Roman" panose="02020603050405020304" pitchFamily="18" charset="0"/>
              </a:rPr>
              <a:t>日 星期六 晴</a:t>
            </a:r>
            <a:endParaRPr lang="en-US" altLang="zh-CN" sz="2000" b="1">
              <a:solidFill>
                <a:prstClr val="black"/>
              </a:solidFill>
              <a:latin typeface="Times New Roman" panose="02020603050405020304" pitchFamily="18" charset="0"/>
            </a:endParaRPr>
          </a:p>
        </p:txBody>
      </p:sp>
      <p:sp>
        <p:nvSpPr>
          <p:cNvPr id="19458" name="矩形 2"/>
          <p:cNvSpPr>
            <a:spLocks noChangeArrowheads="1"/>
          </p:cNvSpPr>
          <p:nvPr/>
        </p:nvSpPr>
        <p:spPr bwMode="auto">
          <a:xfrm>
            <a:off x="468314" y="1411818"/>
            <a:ext cx="571658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49580" fontAlgn="base">
              <a:lnSpc>
                <a:spcPct val="150000"/>
              </a:lnSpc>
              <a:spcBef>
                <a:spcPct val="0"/>
              </a:spcBef>
              <a:spcAft>
                <a:spcPct val="0"/>
              </a:spcAft>
              <a:buFont typeface="Arial" panose="020B0604020202020204" pitchFamily="34" charset="0"/>
              <a:buNone/>
            </a:pPr>
            <a:r>
              <a:rPr lang="zh-CN" altLang="en-US" sz="2000" b="1">
                <a:solidFill>
                  <a:prstClr val="black"/>
                </a:solidFill>
                <a:latin typeface="楷体" panose="02010609060101010101" pitchFamily="49" charset="-122"/>
                <a:ea typeface="楷体" panose="02010609060101010101" pitchFamily="49" charset="-122"/>
              </a:rPr>
              <a:t>第三天到了，我已经迫不及待地要看看绿豆变成什么样子了，我把给绿豆盖的“被子”掀起来一看，绿豆芽变成长长的了。这次不像小烟斗，像小蝌蚪了，因为它的“尾巴”又长长了。</a:t>
            </a:r>
            <a:endParaRPr lang="zh-CN" altLang="en-US" sz="2000" b="1">
              <a:solidFill>
                <a:prstClr val="black"/>
              </a:solidFill>
              <a:latin typeface="楷体" panose="02010609060101010101" pitchFamily="49" charset="-122"/>
              <a:ea typeface="楷体" panose="02010609060101010101" pitchFamily="49" charset="-122"/>
            </a:endParaRPr>
          </a:p>
          <a:p>
            <a:pPr indent="449580" fontAlgn="base">
              <a:lnSpc>
                <a:spcPct val="150000"/>
              </a:lnSpc>
              <a:spcBef>
                <a:spcPct val="0"/>
              </a:spcBef>
              <a:spcAft>
                <a:spcPct val="0"/>
              </a:spcAft>
              <a:buFont typeface="Arial" panose="020B0604020202020204" pitchFamily="34" charset="0"/>
              <a:buNone/>
            </a:pPr>
            <a:r>
              <a:rPr lang="zh-CN" altLang="en-US" sz="2000" b="1">
                <a:solidFill>
                  <a:prstClr val="black"/>
                </a:solidFill>
                <a:latin typeface="楷体" panose="02010609060101010101" pitchFamily="49" charset="-122"/>
                <a:ea typeface="楷体" panose="02010609060101010101" pitchFamily="49" charset="-122"/>
              </a:rPr>
              <a:t>长长了的芽在它们的“妈妈”的怀抱里慢慢生长。可是，调皮的芽宝宝把它们的妈妈搞得多么痛苦</a:t>
            </a:r>
            <a:r>
              <a:rPr lang="en-US" altLang="zh-CN" sz="2000" b="1">
                <a:solidFill>
                  <a:prstClr val="black"/>
                </a:solidFill>
                <a:latin typeface="楷体" panose="02010609060101010101" pitchFamily="49" charset="-122"/>
                <a:ea typeface="楷体" panose="02010609060101010101" pitchFamily="49" charset="-122"/>
              </a:rPr>
              <a:t>——</a:t>
            </a:r>
            <a:r>
              <a:rPr lang="zh-CN" altLang="en-US" sz="2000" b="1">
                <a:solidFill>
                  <a:prstClr val="black"/>
                </a:solidFill>
                <a:latin typeface="楷体" panose="02010609060101010101" pitchFamily="49" charset="-122"/>
                <a:ea typeface="楷体" panose="02010609060101010101" pitchFamily="49" charset="-122"/>
              </a:rPr>
              <a:t>肚子都开了，但是我想：绿豆妈妈肯定会很开心，因为芽宝宝又长大了。</a:t>
            </a:r>
            <a:r>
              <a:rPr lang="zh-CN" altLang="en-US" sz="2000" b="1" baseline="30000">
                <a:solidFill>
                  <a:srgbClr val="FF0000"/>
                </a:solidFill>
                <a:latin typeface="楷体" panose="02010609060101010101" pitchFamily="49" charset="-122"/>
                <a:ea typeface="楷体" panose="02010609060101010101" pitchFamily="49" charset="-122"/>
              </a:rPr>
              <a:t>❺</a:t>
            </a:r>
            <a:endParaRPr lang="zh-CN" altLang="en-US" sz="2000" b="1" baseline="30000">
              <a:solidFill>
                <a:srgbClr val="FF0000"/>
              </a:solidFill>
              <a:latin typeface="楷体" panose="02010609060101010101" pitchFamily="49" charset="-122"/>
              <a:ea typeface="楷体" panose="02010609060101010101" pitchFamily="49" charset="-122"/>
            </a:endParaRPr>
          </a:p>
        </p:txBody>
      </p:sp>
      <p:sp>
        <p:nvSpPr>
          <p:cNvPr id="4" name="矩形 3"/>
          <p:cNvSpPr>
            <a:spLocks noChangeArrowheads="1"/>
          </p:cNvSpPr>
          <p:nvPr/>
        </p:nvSpPr>
        <p:spPr bwMode="auto">
          <a:xfrm>
            <a:off x="6211889" y="3909485"/>
            <a:ext cx="25368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en-US" altLang="zh-CN" b="1">
                <a:solidFill>
                  <a:srgbClr val="FF0000"/>
                </a:solidFill>
                <a:latin typeface="楷体" panose="02010609060101010101" pitchFamily="49" charset="-122"/>
                <a:ea typeface="楷体" panose="02010609060101010101" pitchFamily="49" charset="-122"/>
              </a:rPr>
              <a:t>❺</a:t>
            </a:r>
            <a:r>
              <a:rPr lang="zh-CN" altLang="en-US" b="1">
                <a:solidFill>
                  <a:prstClr val="black"/>
                </a:solidFill>
                <a:latin typeface="仿宋" panose="02010609060101010101" pitchFamily="49" charset="-122"/>
                <a:ea typeface="仿宋" panose="02010609060101010101" pitchFamily="49" charset="-122"/>
              </a:rPr>
              <a:t>第三则日记写了“我”看到绿豆芽的尾巴长长了，样子像小蝌蚪。结尾用了拟人的修辞手法，并融入了“我”的感受，生动形象。</a:t>
            </a:r>
            <a:endParaRPr lang="zh-CN" altLang="en-US" b="1">
              <a:solidFill>
                <a:prstClr val="black"/>
              </a:solidFill>
              <a:latin typeface="仿宋" panose="02010609060101010101" pitchFamily="49" charset="-122"/>
              <a:ea typeface="仿宋" panose="02010609060101010101" pitchFamily="49" charset="-122"/>
            </a:endParaRPr>
          </a:p>
        </p:txBody>
      </p:sp>
      <p:cxnSp>
        <p:nvCxnSpPr>
          <p:cNvPr id="5" name="直接连接符 4"/>
          <p:cNvCxnSpPr/>
          <p:nvPr/>
        </p:nvCxnSpPr>
        <p:spPr>
          <a:xfrm flipH="1">
            <a:off x="6211888" y="855134"/>
            <a:ext cx="0" cy="5577417"/>
          </a:xfrm>
          <a:prstGeom prst="line">
            <a:avLst/>
          </a:prstGeom>
          <a:ln w="12700">
            <a:solidFill>
              <a:schemeClr val="accent3">
                <a:lumMod val="50000"/>
              </a:schemeClr>
            </a:solidFill>
            <a:prstDash val="sysDash"/>
          </a:ln>
        </p:spPr>
        <p:style>
          <a:lnRef idx="2">
            <a:schemeClr val="accent1"/>
          </a:lnRef>
          <a:fillRef idx="0">
            <a:schemeClr val="accent1"/>
          </a:fillRef>
          <a:effectRef idx="1">
            <a:schemeClr val="accent1"/>
          </a:effectRef>
          <a:fontRef idx="minor">
            <a:schemeClr val="tx1"/>
          </a:fontRef>
        </p:style>
      </p:cxnSp>
      <p:pic>
        <p:nvPicPr>
          <p:cNvPr id="19461" name="Picture 2"/>
          <p:cNvPicPr>
            <a:picLocks noChangeAspect="1" noChangeArrowheads="1"/>
          </p:cNvPicPr>
          <p:nvPr/>
        </p:nvPicPr>
        <p:blipFill>
          <a:blip r:embed="rId1" cstate="email"/>
          <a:srcRect/>
          <a:stretch>
            <a:fillRect/>
          </a:stretch>
        </p:blipFill>
        <p:spPr bwMode="auto">
          <a:xfrm>
            <a:off x="6543675" y="1356785"/>
            <a:ext cx="1741488" cy="197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2313" y="2883238"/>
            <a:ext cx="7745412" cy="2031325"/>
          </a:xfrm>
          <a:prstGeom prst="rect">
            <a:avLst/>
          </a:prstGeom>
          <a:noFill/>
          <a:ln w="28575">
            <a:noFill/>
          </a:ln>
          <a:effectLst>
            <a:outerShdw blurRad="63500" sx="102000" sy="102000" algn="ctr" rotWithShape="0">
              <a:prstClr val="black">
                <a:alpha val="40000"/>
              </a:prstClr>
            </a:outerShdw>
          </a:effectLst>
        </p:spPr>
        <p:txBody>
          <a:bodyPr anchor="ctr">
            <a:spAutoFit/>
          </a:bodyPr>
          <a:lstStyle/>
          <a:p>
            <a:pPr indent="612140" fontAlgn="base">
              <a:lnSpc>
                <a:spcPct val="150000"/>
              </a:lnSpc>
              <a:spcBef>
                <a:spcPct val="0"/>
              </a:spcBef>
              <a:spcAft>
                <a:spcPct val="0"/>
              </a:spcAft>
              <a:buFont typeface="Arial" panose="020B0604020202020204" pitchFamily="34" charset="0"/>
              <a:buNone/>
              <a:defRPr/>
            </a:pPr>
            <a:r>
              <a:rPr lang="zh-CN" altLang="en-US" sz="2800" b="1" noProof="1">
                <a:solidFill>
                  <a:prstClr val="black"/>
                </a:solidFill>
                <a:latin typeface="宋体" panose="02010600030101010101" pitchFamily="2" charset="-122"/>
                <a:cs typeface="+mn-ea"/>
              </a:rPr>
              <a:t>本文作者以连续日记的形式，认真记录了绿豆发芽的过程，记录了作者在绿豆发芽不同阶段的心情。作者观察细致、记录完整。</a:t>
            </a:r>
            <a:endParaRPr lang="zh-CN" altLang="en-US" sz="2800" b="1" noProof="1">
              <a:solidFill>
                <a:prstClr val="black"/>
              </a:solidFill>
              <a:latin typeface="宋体" panose="02010600030101010101" pitchFamily="2" charset="-122"/>
            </a:endParaRPr>
          </a:p>
        </p:txBody>
      </p:sp>
      <p:pic>
        <p:nvPicPr>
          <p:cNvPr id="10" name="Picture 8" descr="https://ss0.bdstatic.com/70cFvHSh_Q1YnxGkpoWK1HF6hhy/it/u=2420330119,3946864923&amp;fm=23&amp;gp=0.jpg"/>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468314" y="1123951"/>
            <a:ext cx="1285875" cy="138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700357" y="1497173"/>
            <a:ext cx="1435008" cy="584775"/>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base">
              <a:spcBef>
                <a:spcPct val="0"/>
              </a:spcBef>
              <a:spcAft>
                <a:spcPct val="0"/>
              </a:spcAft>
              <a:buFont typeface="Arial" panose="020B0604020202020204" pitchFamily="34" charset="0"/>
              <a:buNone/>
              <a:defRPr/>
            </a:pPr>
            <a:r>
              <a:rPr lang="zh-CN" altLang="en-US" sz="3200" b="1" spc="50" noProof="1">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cs typeface="+mn-ea"/>
              </a:rPr>
              <a:t>总评：</a:t>
            </a:r>
            <a:endParaRPr lang="zh-CN" altLang="en-US" sz="2800" b="1" spc="50" noProof="1">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813" y="2348925"/>
            <a:ext cx="7673975" cy="2677656"/>
          </a:xfrm>
          <a:prstGeom prst="rect">
            <a:avLst/>
          </a:prstGeom>
          <a:noFill/>
          <a:ln w="28575">
            <a:noFill/>
          </a:ln>
          <a:effectLst>
            <a:outerShdw blurRad="63500" sx="102000" sy="102000" algn="ctr" rotWithShape="0">
              <a:prstClr val="black">
                <a:alpha val="40000"/>
              </a:prstClr>
            </a:outerShdw>
          </a:effectLst>
        </p:spPr>
        <p:txBody>
          <a:bodyPr anchor="ctr">
            <a:spAutoFit/>
          </a:bodyPr>
          <a:lstStyle/>
          <a:p>
            <a:pPr indent="612140" fontAlgn="base">
              <a:lnSpc>
                <a:spcPct val="150000"/>
              </a:lnSpc>
              <a:spcBef>
                <a:spcPct val="0"/>
              </a:spcBef>
              <a:spcAft>
                <a:spcPct val="0"/>
              </a:spcAft>
              <a:buFont typeface="Arial" panose="020B0604020202020204" pitchFamily="34" charset="0"/>
              <a:buNone/>
              <a:defRPr/>
            </a:pPr>
            <a:r>
              <a:rPr lang="zh-CN" altLang="en-US" sz="2800" b="1" noProof="1">
                <a:solidFill>
                  <a:prstClr val="black"/>
                </a:solidFill>
                <a:latin typeface="华文中宋" panose="02010600040101010101" pitchFamily="2" charset="-122"/>
                <a:ea typeface="华文中宋" panose="02010600040101010101" pitchFamily="2" charset="-122"/>
                <a:cs typeface="+mn-ea"/>
              </a:rPr>
              <a:t> 同学们，在这节习作课，我们学习了写观察日记这样的文章，我们在介绍事物的时候，要注意不断进行观察，围绕中心句，抓住特点来写，详略得当，做到中心突出，感情真</a:t>
            </a:r>
            <a:r>
              <a:rPr lang="zh-CN" altLang="en-US" sz="2800" b="1" noProof="1">
                <a:solidFill>
                  <a:prstClr val="black"/>
                </a:solidFill>
                <a:latin typeface="华文中宋" panose="02010600040101010101" pitchFamily="2" charset="-122"/>
                <a:ea typeface="华文中宋" panose="02010600040101010101" pitchFamily="2" charset="-122"/>
                <a:cs typeface="+mn-ea"/>
              </a:rPr>
              <a:t>挚</a:t>
            </a:r>
            <a:r>
              <a:rPr lang="zh-CN" altLang="en-US" sz="2800" b="1" noProof="1">
                <a:solidFill>
                  <a:prstClr val="black"/>
                </a:solidFill>
                <a:latin typeface="华文中宋" panose="02010600040101010101" pitchFamily="2" charset="-122"/>
                <a:ea typeface="华文中宋" panose="02010600040101010101" pitchFamily="2" charset="-122"/>
                <a:cs typeface="+mn-ea"/>
              </a:rPr>
              <a:t>。 </a:t>
            </a:r>
            <a:endParaRPr lang="zh-CN" altLang="en-US" sz="2800" b="1" noProof="1">
              <a:solidFill>
                <a:prstClr val="black"/>
              </a:solidFill>
              <a:latin typeface="华文中宋" panose="02010600040101010101" pitchFamily="2" charset="-122"/>
              <a:ea typeface="华文中宋" panose="02010600040101010101" pitchFamily="2" charset="-122"/>
            </a:endParaRPr>
          </a:p>
        </p:txBody>
      </p:sp>
      <p:pic>
        <p:nvPicPr>
          <p:cNvPr id="21506" name="Picture 6"/>
          <p:cNvPicPr>
            <a:picLocks noChangeAspect="1" noChangeArrowheads="1"/>
          </p:cNvPicPr>
          <p:nvPr/>
        </p:nvPicPr>
        <p:blipFill>
          <a:blip r:embed="rId1" cstate="email"/>
          <a:srcRect/>
          <a:stretch>
            <a:fillRect/>
          </a:stretch>
        </p:blipFill>
        <p:spPr bwMode="auto">
          <a:xfrm>
            <a:off x="2915885" y="495300"/>
            <a:ext cx="3060700" cy="172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1"/>
          <a:srcRect/>
          <a:stretch>
            <a:fillRect/>
          </a:stretch>
        </p:blipFill>
        <p:spPr bwMode="auto">
          <a:xfrm>
            <a:off x="323529" y="1124745"/>
            <a:ext cx="3182239" cy="4725143"/>
          </a:xfrm>
          <a:prstGeom prst="ellipse">
            <a:avLst/>
          </a:prstGeom>
          <a:ln>
            <a:noFill/>
          </a:ln>
          <a:effectLst>
            <a:softEdge rad="112500"/>
          </a:effectLst>
        </p:spPr>
      </p:pic>
      <p:grpSp>
        <p:nvGrpSpPr>
          <p:cNvPr id="7" name="Group 3"/>
          <p:cNvGrpSpPr/>
          <p:nvPr/>
        </p:nvGrpSpPr>
        <p:grpSpPr bwMode="auto">
          <a:xfrm>
            <a:off x="3675064" y="1138767"/>
            <a:ext cx="4929187" cy="4820190"/>
            <a:chOff x="-300" y="-13"/>
            <a:chExt cx="3348" cy="3403"/>
          </a:xfrm>
        </p:grpSpPr>
        <p:sp>
          <p:nvSpPr>
            <p:cNvPr id="8" name="AutoShape 4"/>
            <p:cNvSpPr>
              <a:spLocks noChangeArrowheads="1"/>
            </p:cNvSpPr>
            <p:nvPr/>
          </p:nvSpPr>
          <p:spPr bwMode="auto">
            <a:xfrm>
              <a:off x="-300" y="8"/>
              <a:ext cx="3348" cy="3382"/>
            </a:xfrm>
            <a:prstGeom prst="roundRect">
              <a:avLst>
                <a:gd name="adj" fmla="val 6382"/>
              </a:avLst>
            </a:prstGeom>
          </p:spPr>
          <p:style>
            <a:lnRef idx="2">
              <a:schemeClr val="accent6"/>
            </a:lnRef>
            <a:fillRef idx="1">
              <a:schemeClr val="lt1"/>
            </a:fillRef>
            <a:effectRef idx="0">
              <a:schemeClr val="accent6"/>
            </a:effectRef>
            <a:fontRef idx="minor">
              <a:schemeClr val="dk1"/>
            </a:fontRef>
          </p:style>
          <p:txBody>
            <a:bodyPr wrap="none" anchor="ctr"/>
            <a:lstStyle/>
            <a:p>
              <a:pPr fontAlgn="base">
                <a:spcBef>
                  <a:spcPct val="0"/>
                </a:spcBef>
                <a:spcAft>
                  <a:spcPct val="0"/>
                </a:spcAft>
                <a:buFont typeface="Arial" panose="020B0604020202020204" pitchFamily="34" charset="0"/>
                <a:buNone/>
              </a:pPr>
              <a:endParaRPr lang="zh-CN" altLang="en-US" noProof="1">
                <a:solidFill>
                  <a:prstClr val="black"/>
                </a:solidFill>
              </a:endParaRPr>
            </a:p>
          </p:txBody>
        </p:sp>
        <p:sp>
          <p:nvSpPr>
            <p:cNvPr id="6148" name="Text Box 5"/>
            <p:cNvSpPr txBox="1">
              <a:spLocks noChangeArrowheads="1"/>
            </p:cNvSpPr>
            <p:nvPr/>
          </p:nvSpPr>
          <p:spPr bwMode="auto">
            <a:xfrm>
              <a:off x="181" y="681"/>
              <a:ext cx="2042"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endParaRPr lang="zh-CN" altLang="zh-CN">
                <a:solidFill>
                  <a:prstClr val="black"/>
                </a:solidFill>
              </a:endParaRPr>
            </a:p>
          </p:txBody>
        </p:sp>
        <p:sp>
          <p:nvSpPr>
            <p:cNvPr id="6149" name="Text Box 6"/>
            <p:cNvSpPr txBox="1">
              <a:spLocks noChangeArrowheads="1"/>
            </p:cNvSpPr>
            <p:nvPr/>
          </p:nvSpPr>
          <p:spPr bwMode="auto">
            <a:xfrm>
              <a:off x="-293" y="-13"/>
              <a:ext cx="3326" cy="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50000"/>
                </a:spcBef>
                <a:spcAft>
                  <a:spcPct val="0"/>
                </a:spcAft>
                <a:buFont typeface="Arial" panose="020B0604020202020204" pitchFamily="34" charset="0"/>
                <a:buNone/>
              </a:pPr>
              <a:r>
                <a:rPr lang="en-US" altLang="zh-CN" sz="2200" b="1">
                  <a:solidFill>
                    <a:srgbClr val="080808"/>
                  </a:solidFill>
                  <a:latin typeface="黑体" panose="02010609060101010101" pitchFamily="49" charset="-122"/>
                  <a:ea typeface="黑体" panose="02010609060101010101" pitchFamily="49" charset="-122"/>
                </a:rPr>
                <a:t>   </a:t>
              </a:r>
              <a:r>
                <a:rPr lang="zh-CN" altLang="zh-CN" sz="2200" b="1">
                  <a:solidFill>
                    <a:srgbClr val="080808"/>
                  </a:solidFill>
                  <a:latin typeface="黑体" panose="02010609060101010101" pitchFamily="49" charset="-122"/>
                  <a:ea typeface="黑体" panose="02010609060101010101" pitchFamily="49" charset="-122"/>
                </a:rPr>
                <a:t>托尔斯泰</a:t>
              </a:r>
              <a:r>
                <a:rPr lang="zh-CN" altLang="zh-CN" sz="2200" b="1">
                  <a:solidFill>
                    <a:srgbClr val="080808"/>
                  </a:solidFill>
                  <a:latin typeface="Times New Roman" panose="02020603050405020304" pitchFamily="18" charset="0"/>
                  <a:ea typeface="楷体" panose="02010609060101010101" pitchFamily="49" charset="-122"/>
                </a:rPr>
                <a:t>是俄国著名的文学家。他有个习惯</a:t>
              </a:r>
              <a:r>
                <a:rPr lang="zh-CN" altLang="en-US" sz="2200" b="1">
                  <a:solidFill>
                    <a:srgbClr val="080808"/>
                  </a:solidFill>
                  <a:latin typeface="Times New Roman" panose="02020603050405020304" pitchFamily="18" charset="0"/>
                  <a:ea typeface="楷体" panose="02010609060101010101" pitchFamily="49" charset="-122"/>
                </a:rPr>
                <a:t>，</a:t>
              </a:r>
              <a:r>
                <a:rPr lang="zh-CN" altLang="zh-CN" sz="2200" b="1">
                  <a:solidFill>
                    <a:srgbClr val="080808"/>
                  </a:solidFill>
                  <a:latin typeface="Times New Roman" panose="02020603050405020304" pitchFamily="18" charset="0"/>
                  <a:ea typeface="楷体" panose="02010609060101010101" pitchFamily="49" charset="-122"/>
                </a:rPr>
                <a:t>就是每天晚上临睡前都要记日记</a:t>
              </a:r>
              <a:r>
                <a:rPr lang="zh-CN" altLang="en-US" sz="2200" b="1">
                  <a:solidFill>
                    <a:srgbClr val="080808"/>
                  </a:solidFill>
                  <a:latin typeface="Times New Roman" panose="02020603050405020304" pitchFamily="18" charset="0"/>
                  <a:ea typeface="楷体" panose="02010609060101010101" pitchFamily="49" charset="-122"/>
                </a:rPr>
                <a:t>，</a:t>
              </a:r>
              <a:r>
                <a:rPr lang="zh-CN" altLang="zh-CN" sz="2200" b="1">
                  <a:solidFill>
                    <a:srgbClr val="080808"/>
                  </a:solidFill>
                  <a:latin typeface="Times New Roman" panose="02020603050405020304" pitchFamily="18" charset="0"/>
                  <a:ea typeface="楷体" panose="02010609060101010101" pitchFamily="49" charset="-122"/>
                </a:rPr>
                <a:t>通过日记总结一天的生活和学习。他从19岁开始</a:t>
              </a:r>
              <a:r>
                <a:rPr lang="zh-CN" altLang="en-US" sz="2200" b="1">
                  <a:solidFill>
                    <a:srgbClr val="080808"/>
                  </a:solidFill>
                  <a:latin typeface="Times New Roman" panose="02020603050405020304" pitchFamily="18" charset="0"/>
                  <a:ea typeface="楷体" panose="02010609060101010101" pitchFamily="49" charset="-122"/>
                </a:rPr>
                <a:t>，</a:t>
              </a:r>
              <a:r>
                <a:rPr lang="zh-CN" altLang="zh-CN" sz="2200" b="1">
                  <a:solidFill>
                    <a:srgbClr val="080808"/>
                  </a:solidFill>
                  <a:latin typeface="Times New Roman" panose="02020603050405020304" pitchFamily="18" charset="0"/>
                  <a:ea typeface="楷体" panose="02010609060101010101" pitchFamily="49" charset="-122"/>
                </a:rPr>
                <a:t>就养成了写日记的习惯</a:t>
              </a:r>
              <a:r>
                <a:rPr lang="zh-CN" altLang="en-US" sz="2200" b="1">
                  <a:solidFill>
                    <a:srgbClr val="080808"/>
                  </a:solidFill>
                  <a:latin typeface="Times New Roman" panose="02020603050405020304" pitchFamily="18" charset="0"/>
                  <a:ea typeface="楷体" panose="02010609060101010101" pitchFamily="49" charset="-122"/>
                </a:rPr>
                <a:t>，</a:t>
              </a:r>
              <a:r>
                <a:rPr lang="zh-CN" altLang="zh-CN" sz="2200" b="1">
                  <a:solidFill>
                    <a:srgbClr val="080808"/>
                  </a:solidFill>
                  <a:latin typeface="Times New Roman" panose="02020603050405020304" pitchFamily="18" charset="0"/>
                  <a:ea typeface="楷体" panose="02010609060101010101" pitchFamily="49" charset="-122"/>
                </a:rPr>
                <a:t>写了51年的日记</a:t>
              </a:r>
              <a:r>
                <a:rPr lang="zh-CN" altLang="en-US" sz="2200" b="1">
                  <a:solidFill>
                    <a:srgbClr val="080808"/>
                  </a:solidFill>
                  <a:latin typeface="Times New Roman" panose="02020603050405020304" pitchFamily="18" charset="0"/>
                  <a:ea typeface="楷体" panose="02010609060101010101" pitchFamily="49" charset="-122"/>
                </a:rPr>
                <a:t>，</a:t>
              </a:r>
              <a:r>
                <a:rPr lang="zh-CN" altLang="zh-CN" sz="2200" b="1">
                  <a:solidFill>
                    <a:srgbClr val="080808"/>
                  </a:solidFill>
                  <a:latin typeface="Times New Roman" panose="02020603050405020304" pitchFamily="18" charset="0"/>
                  <a:ea typeface="楷体" panose="02010609060101010101" pitchFamily="49" charset="-122"/>
                </a:rPr>
                <a:t>他早年的小说《昨天的事》</a:t>
              </a:r>
              <a:r>
                <a:rPr lang="zh-CN" altLang="en-US" sz="2200" b="1">
                  <a:solidFill>
                    <a:srgbClr val="080808"/>
                  </a:solidFill>
                  <a:latin typeface="Times New Roman" panose="02020603050405020304" pitchFamily="18" charset="0"/>
                  <a:ea typeface="楷体" panose="02010609060101010101" pitchFamily="49" charset="-122"/>
                </a:rPr>
                <a:t>，</a:t>
              </a:r>
              <a:r>
                <a:rPr lang="zh-CN" altLang="zh-CN" sz="2200" b="1">
                  <a:solidFill>
                    <a:srgbClr val="080808"/>
                  </a:solidFill>
                  <a:latin typeface="Times New Roman" panose="02020603050405020304" pitchFamily="18" charset="0"/>
                  <a:ea typeface="楷体" panose="02010609060101010101" pitchFamily="49" charset="-122"/>
                </a:rPr>
                <a:t>就完全是从日记里构思出来的。</a:t>
              </a:r>
              <a:endParaRPr lang="zh-CN" altLang="zh-CN" sz="2200" b="1">
                <a:solidFill>
                  <a:srgbClr val="080808"/>
                </a:solidFill>
                <a:latin typeface="Times New Roman" panose="02020603050405020304" pitchFamily="18" charset="0"/>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500" fill="hold"/>
                                        <p:tgtEl>
                                          <p:spTgt spid="15361"/>
                                        </p:tgtEl>
                                        <p:attrNameLst>
                                          <p:attrName>ppt_w</p:attrName>
                                        </p:attrNameLst>
                                      </p:cBhvr>
                                      <p:tavLst>
                                        <p:tav tm="0">
                                          <p:val>
                                            <p:fltVal val="0"/>
                                          </p:val>
                                        </p:tav>
                                        <p:tav tm="100000">
                                          <p:val>
                                            <p:strVal val="#ppt_w"/>
                                          </p:val>
                                        </p:tav>
                                      </p:tavLst>
                                    </p:anim>
                                    <p:anim calcmode="lin" valueType="num">
                                      <p:cBhvr>
                                        <p:cTn id="8" dur="500" fill="hold"/>
                                        <p:tgtEl>
                                          <p:spTgt spid="1536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矩形 12"/>
          <p:cNvSpPr>
            <a:spLocks noChangeArrowheads="1"/>
          </p:cNvSpPr>
          <p:nvPr/>
        </p:nvSpPr>
        <p:spPr bwMode="auto">
          <a:xfrm>
            <a:off x="398463" y="4933951"/>
            <a:ext cx="82486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536575" fontAlgn="base">
              <a:lnSpc>
                <a:spcPct val="110000"/>
              </a:lnSpc>
              <a:spcBef>
                <a:spcPct val="0"/>
              </a:spcBef>
              <a:spcAft>
                <a:spcPct val="0"/>
              </a:spcAft>
              <a:buFont typeface="Arial" panose="020B0604020202020204" pitchFamily="34" charset="0"/>
              <a:buNone/>
            </a:pPr>
            <a:r>
              <a:rPr lang="zh-CN" altLang="en-US" sz="2000" b="1" dirty="0">
                <a:solidFill>
                  <a:prstClr val="black"/>
                </a:solidFill>
                <a:latin typeface="宋体" panose="02010600030101010101" pitchFamily="2" charset="-122"/>
              </a:rPr>
              <a:t>叶圣陶经过一段时间的观察发现爬山虎的秘密；法布尔观察了很久，看到了蟋蟀筑巢的全过程；比安基更是用日记的形式，记下了燕子窝的变化。我们也可以试着进行连续观察，用观察日记记录自己的收获。</a:t>
            </a:r>
            <a:endParaRPr lang="zh-CN" altLang="en-US" sz="2000" b="1" dirty="0">
              <a:solidFill>
                <a:prstClr val="black"/>
              </a:solidFill>
              <a:latin typeface="宋体" panose="02010600030101010101" pitchFamily="2" charset="-122"/>
            </a:endParaRPr>
          </a:p>
        </p:txBody>
      </p:sp>
      <p:pic>
        <p:nvPicPr>
          <p:cNvPr id="7170" name="Picture 2"/>
          <p:cNvPicPr>
            <a:picLocks noChangeAspect="1" noChangeArrowheads="1"/>
          </p:cNvPicPr>
          <p:nvPr/>
        </p:nvPicPr>
        <p:blipFill>
          <a:blip r:embed="rId1" cstate="email"/>
          <a:srcRect/>
          <a:stretch>
            <a:fillRect/>
          </a:stretch>
        </p:blipFill>
        <p:spPr bwMode="auto">
          <a:xfrm>
            <a:off x="3041650" y="-368300"/>
            <a:ext cx="3060700" cy="172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1" descr="C:\Users\Administrator\AppData\Roaming\Tencent\Users\541737432\QQ\WinTemp\RichOle\`U%W8TWO5JSCJ)K$Y$(G[HU.png"/>
          <p:cNvPicPr>
            <a:picLocks noChangeAspect="1" noChangeArrowheads="1"/>
          </p:cNvPicPr>
          <p:nvPr/>
        </p:nvPicPr>
        <p:blipFill>
          <a:blip r:embed="rId2" cstate="email"/>
          <a:srcRect/>
          <a:stretch>
            <a:fillRect/>
          </a:stretch>
        </p:blipFill>
        <p:spPr bwMode="auto">
          <a:xfrm>
            <a:off x="1979613" y="855134"/>
            <a:ext cx="5429250" cy="4095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p:cTn id="7" dur="500" fill="hold"/>
                                        <p:tgtEl>
                                          <p:spTgt spid="18437"/>
                                        </p:tgtEl>
                                        <p:attrNameLst>
                                          <p:attrName>ppt_x</p:attrName>
                                        </p:attrNameLst>
                                      </p:cBhvr>
                                      <p:tavLst>
                                        <p:tav tm="0">
                                          <p:val>
                                            <p:strVal val="#ppt_x"/>
                                          </p:val>
                                        </p:tav>
                                        <p:tav tm="100000">
                                          <p:val>
                                            <p:strVal val="#ppt_x"/>
                                          </p:val>
                                        </p:tav>
                                      </p:tavLst>
                                    </p:anim>
                                    <p:anim calcmode="lin" valueType="num">
                                      <p:cBhvr>
                                        <p:cTn id="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504825" y="2455297"/>
            <a:ext cx="80137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457200" fontAlgn="base">
              <a:lnSpc>
                <a:spcPct val="140000"/>
              </a:lnSpc>
              <a:spcBef>
                <a:spcPct val="0"/>
              </a:spcBef>
              <a:spcAft>
                <a:spcPct val="0"/>
              </a:spcAft>
              <a:buFont typeface="Arial" panose="020B0604020202020204" pitchFamily="34" charset="0"/>
              <a:buNone/>
            </a:pPr>
            <a:r>
              <a:rPr lang="zh-CN" altLang="en-US" sz="2400" b="1" dirty="0">
                <a:solidFill>
                  <a:prstClr val="black"/>
                </a:solidFill>
                <a:latin typeface="宋体" panose="02010600030101010101" pitchFamily="2" charset="-122"/>
              </a:rPr>
              <a:t>“写观察日记”要求在一段时间内，围绕观察对象，把观察对象发生的变化，用几则日记描写出来。几则日记内容要衔接，事情要完整。本次习作培养我们对事物的观察兴趣和认真持久地观察事物的良好习惯，提高我们的观察能力和认知能力。</a:t>
            </a:r>
            <a:endParaRPr lang="zh-CN" altLang="en-US" sz="2400" b="1" dirty="0">
              <a:solidFill>
                <a:prstClr val="black"/>
              </a:solidFill>
              <a:latin typeface="宋体" panose="02010600030101010101" pitchFamily="2" charset="-122"/>
            </a:endParaRPr>
          </a:p>
        </p:txBody>
      </p:sp>
      <p:pic>
        <p:nvPicPr>
          <p:cNvPr id="8194" name="Picture 2"/>
          <p:cNvPicPr>
            <a:picLocks noChangeAspect="1" noChangeArrowheads="1"/>
          </p:cNvPicPr>
          <p:nvPr/>
        </p:nvPicPr>
        <p:blipFill>
          <a:blip r:embed="rId1" cstate="email"/>
          <a:srcRect t="21632" b="20747"/>
          <a:stretch>
            <a:fillRect/>
          </a:stretch>
        </p:blipFill>
        <p:spPr bwMode="auto">
          <a:xfrm>
            <a:off x="3041650" y="0"/>
            <a:ext cx="3060700" cy="99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1"/>
          <p:cNvSpPr>
            <a:spLocks noChangeArrowheads="1"/>
          </p:cNvSpPr>
          <p:nvPr/>
        </p:nvSpPr>
        <p:spPr bwMode="auto">
          <a:xfrm>
            <a:off x="452439" y="1177952"/>
            <a:ext cx="75342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fontAlgn="base">
              <a:lnSpc>
                <a:spcPct val="150000"/>
              </a:lnSpc>
              <a:spcBef>
                <a:spcPct val="0"/>
              </a:spcBef>
              <a:spcAft>
                <a:spcPct val="0"/>
              </a:spcAft>
              <a:buFont typeface="Arial" panose="020B0604020202020204" pitchFamily="34" charset="0"/>
              <a:buNone/>
            </a:pPr>
            <a:r>
              <a:rPr lang="zh-CN" altLang="en-US" sz="2800" b="1" dirty="0">
                <a:solidFill>
                  <a:srgbClr val="0000FF"/>
                </a:solidFill>
                <a:latin typeface="微软雅黑" panose="020B0503020204020204" pitchFamily="34" charset="-122"/>
                <a:ea typeface="微软雅黑" panose="020B0503020204020204" pitchFamily="34" charset="-122"/>
              </a:rPr>
              <a:t>说说本次习作对我们提出了哪些要求？ </a:t>
            </a:r>
            <a:endParaRPr lang="zh-CN" altLang="zh-CN" sz="2800" b="1" dirty="0">
              <a:solidFill>
                <a:srgbClr val="0000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randombar(horizontal)">
                                      <p:cBhvr>
                                        <p:cTn id="7" dur="500"/>
                                        <p:tgtEl>
                                          <p:spTgt spid="61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13" descr="C:\Users\Administrator\Desktop\17e1884f61f242d2a7c5ee365a480b19.png"/>
          <p:cNvPicPr>
            <a:picLocks noChangeAspect="1" noChangeArrowheads="1"/>
          </p:cNvPicPr>
          <p:nvPr/>
        </p:nvPicPr>
        <p:blipFill>
          <a:blip r:embed="rId1" cstate="email"/>
          <a:srcRect/>
          <a:stretch>
            <a:fillRect/>
          </a:stretch>
        </p:blipFill>
        <p:spPr bwMode="auto">
          <a:xfrm flipH="1">
            <a:off x="323850" y="3280834"/>
            <a:ext cx="2103438" cy="276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2"/>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827089" y="1096434"/>
            <a:ext cx="1152525" cy="175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圆角矩形 35"/>
          <p:cNvSpPr/>
          <p:nvPr/>
        </p:nvSpPr>
        <p:spPr>
          <a:xfrm>
            <a:off x="2411413" y="2948518"/>
            <a:ext cx="5905500" cy="1068916"/>
          </a:xfrm>
          <a:prstGeom prst="round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defTabSz="457200" fontAlgn="base">
              <a:spcBef>
                <a:spcPct val="0"/>
              </a:spcBef>
              <a:spcAft>
                <a:spcPct val="0"/>
              </a:spcAft>
              <a:buFont typeface="Arial" panose="020B0604020202020204" pitchFamily="34" charset="0"/>
              <a:buNone/>
            </a:pPr>
            <a:r>
              <a:rPr lang="zh-CN" altLang="en-US" sz="2200" b="1" noProof="1">
                <a:solidFill>
                  <a:prstClr val="black"/>
                </a:solidFill>
              </a:rPr>
              <a:t>首先写作的内容可以选择种植花草果木、饲养小动物、观察气候变化、做科学小实验。</a:t>
            </a:r>
            <a:endParaRPr lang="zh-CN" altLang="en-US" sz="2200" b="1" noProof="1">
              <a:solidFill>
                <a:prstClr val="black"/>
              </a:solidFill>
            </a:endParaRPr>
          </a:p>
        </p:txBody>
      </p:sp>
      <p:pic>
        <p:nvPicPr>
          <p:cNvPr id="9220" name="Picture 2"/>
          <p:cNvPicPr>
            <a:picLocks noChangeAspect="1" noChangeArrowheads="1"/>
          </p:cNvPicPr>
          <p:nvPr/>
        </p:nvPicPr>
        <p:blipFill>
          <a:blip r:embed="rId3" cstate="email"/>
          <a:srcRect t="21632" b="26700"/>
          <a:stretch>
            <a:fillRect/>
          </a:stretch>
        </p:blipFill>
        <p:spPr bwMode="auto">
          <a:xfrm>
            <a:off x="3041650" y="0"/>
            <a:ext cx="3060700" cy="891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圆角矩形 34"/>
          <p:cNvSpPr/>
          <p:nvPr/>
        </p:nvSpPr>
        <p:spPr>
          <a:xfrm>
            <a:off x="2411414" y="4271433"/>
            <a:ext cx="5976937" cy="1066800"/>
          </a:xfrm>
          <a:prstGeom prst="round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defTabSz="457200" fontAlgn="base">
              <a:spcBef>
                <a:spcPct val="0"/>
              </a:spcBef>
              <a:spcAft>
                <a:spcPct val="0"/>
              </a:spcAft>
              <a:buFont typeface="Arial" panose="020B0604020202020204" pitchFamily="34" charset="0"/>
              <a:buNone/>
            </a:pPr>
            <a:r>
              <a:rPr lang="zh-CN" altLang="en-US" sz="2400" b="1" noProof="1">
                <a:solidFill>
                  <a:prstClr val="black"/>
                </a:solidFill>
              </a:rPr>
              <a:t>接着拟好题目，围绕同一个观察内容来写，时间要有</a:t>
            </a:r>
            <a:r>
              <a:rPr lang="zh-CN" altLang="en-US" sz="2400" b="1" noProof="1">
                <a:solidFill>
                  <a:prstClr val="black"/>
                </a:solidFill>
              </a:rPr>
              <a:t>连续性，内容之间</a:t>
            </a:r>
            <a:r>
              <a:rPr lang="zh-CN" altLang="en-US" sz="2400" b="1" noProof="1">
                <a:solidFill>
                  <a:prstClr val="black"/>
                </a:solidFill>
              </a:rPr>
              <a:t>的衔接要紧密。</a:t>
            </a:r>
            <a:endParaRPr lang="zh-CN" altLang="en-US" sz="2400" b="1" noProof="1">
              <a:solidFill>
                <a:prstClr val="black"/>
              </a:solidFill>
            </a:endParaRPr>
          </a:p>
        </p:txBody>
      </p:sp>
      <p:sp>
        <p:nvSpPr>
          <p:cNvPr id="38" name="圆角矩形标注 37"/>
          <p:cNvSpPr/>
          <p:nvPr/>
        </p:nvSpPr>
        <p:spPr>
          <a:xfrm>
            <a:off x="2484439" y="1221318"/>
            <a:ext cx="3959225" cy="723900"/>
          </a:xfrm>
          <a:prstGeom prst="wedgeRoundRectCallout">
            <a:avLst>
              <a:gd name="adj1" fmla="val -60575"/>
              <a:gd name="adj2" fmla="val 39879"/>
              <a:gd name="adj3" fmla="val 16667"/>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7200" fontAlgn="base">
              <a:spcBef>
                <a:spcPct val="0"/>
              </a:spcBef>
              <a:spcAft>
                <a:spcPct val="0"/>
              </a:spcAft>
              <a:buFont typeface="Arial" panose="020B0604020202020204" pitchFamily="34" charset="0"/>
              <a:buNone/>
            </a:pPr>
            <a:r>
              <a:rPr lang="zh-CN" altLang="en-US" sz="2400" b="1" noProof="1">
                <a:solidFill>
                  <a:prstClr val="black"/>
                </a:solidFill>
              </a:rPr>
              <a:t>本次的习作该怎样去写呢？</a:t>
            </a:r>
            <a:endParaRPr lang="zh-CN" altLang="en-US" sz="2400" b="1" noProof="1">
              <a:solidFill>
                <a:prstClr val="black"/>
              </a:solidFill>
            </a:endParaRPr>
          </a:p>
        </p:txBody>
      </p:sp>
      <p:sp>
        <p:nvSpPr>
          <p:cNvPr id="2" name="圆角矩形 1"/>
          <p:cNvSpPr/>
          <p:nvPr/>
        </p:nvSpPr>
        <p:spPr>
          <a:xfrm>
            <a:off x="2411414" y="5554134"/>
            <a:ext cx="5976937" cy="607484"/>
          </a:xfrm>
          <a:prstGeom prst="round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defTabSz="457200" fontAlgn="base">
              <a:spcBef>
                <a:spcPct val="0"/>
              </a:spcBef>
              <a:spcAft>
                <a:spcPct val="0"/>
              </a:spcAft>
              <a:buFont typeface="Arial" panose="020B0604020202020204" pitchFamily="34" charset="0"/>
              <a:buNone/>
            </a:pPr>
            <a:r>
              <a:rPr lang="zh-CN" altLang="en-US" sz="2400" b="1" noProof="1">
                <a:solidFill>
                  <a:prstClr val="black"/>
                </a:solidFill>
              </a:rPr>
              <a:t>用连续日记的格式来写观察中的发现。</a:t>
            </a:r>
            <a:endParaRPr lang="zh-CN" altLang="en-US" sz="2400" b="1" noProof="1">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arn(inVertical)">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barn(inVertical)">
                                      <p:cBhvr>
                                        <p:cTn id="15" dur="500"/>
                                        <p:tgtEl>
                                          <p:spTgt spid="3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barn(inVertical)">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barn(inVertical)">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bldLvl="0" animBg="1"/>
      <p:bldP spid="38" grpId="0" animBg="1"/>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p:cNvPicPr>
            <a:picLocks noChangeAspect="1" noChangeArrowheads="1"/>
          </p:cNvPicPr>
          <p:nvPr/>
        </p:nvPicPr>
        <p:blipFill>
          <a:blip r:embed="rId1" cstate="email"/>
          <a:srcRect/>
          <a:stretch>
            <a:fillRect/>
          </a:stretch>
        </p:blipFill>
        <p:spPr bwMode="auto">
          <a:xfrm>
            <a:off x="3041650" y="107951"/>
            <a:ext cx="3060700" cy="831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2"/>
          <p:cNvSpPr>
            <a:spLocks noChangeArrowheads="1"/>
          </p:cNvSpPr>
          <p:nvPr/>
        </p:nvSpPr>
        <p:spPr bwMode="auto">
          <a:xfrm>
            <a:off x="468314" y="1022352"/>
            <a:ext cx="77866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en-US" altLang="zh-CN" sz="2800" b="1" dirty="0">
                <a:solidFill>
                  <a:srgbClr val="0066FF"/>
                </a:solidFill>
                <a:latin typeface="微软雅黑" panose="020B0503020204020204" pitchFamily="34" charset="-122"/>
                <a:ea typeface="微软雅黑" panose="020B0503020204020204" pitchFamily="34" charset="-122"/>
              </a:rPr>
              <a:t> 1.</a:t>
            </a:r>
            <a:r>
              <a:rPr lang="zh-CN" altLang="en-US" sz="2800" b="1" dirty="0">
                <a:solidFill>
                  <a:srgbClr val="0066FF"/>
                </a:solidFill>
                <a:latin typeface="微软雅黑" panose="020B0503020204020204" pitchFamily="34" charset="-122"/>
                <a:ea typeface="微软雅黑" panose="020B0503020204020204" pitchFamily="34" charset="-122"/>
              </a:rPr>
              <a:t> 回顾课文，学习方法。</a:t>
            </a:r>
            <a:endParaRPr lang="zh-CN" altLang="en-US" sz="2800" b="1" dirty="0">
              <a:solidFill>
                <a:srgbClr val="0066FF"/>
              </a:solidFill>
              <a:latin typeface="微软雅黑" panose="020B0503020204020204" pitchFamily="34" charset="-122"/>
              <a:ea typeface="微软雅黑" panose="020B0503020204020204" pitchFamily="34" charset="-122"/>
            </a:endParaRPr>
          </a:p>
        </p:txBody>
      </p:sp>
      <p:pic>
        <p:nvPicPr>
          <p:cNvPr id="9" name="Picture 13" descr="C:\Users\Administrator\Desktop\17e1884f61f242d2a7c5ee365a480b19.png"/>
          <p:cNvPicPr>
            <a:picLocks noChangeAspect="1" noChangeArrowheads="1"/>
          </p:cNvPicPr>
          <p:nvPr/>
        </p:nvPicPr>
        <p:blipFill>
          <a:blip r:embed="rId2" cstate="email"/>
          <a:srcRect/>
          <a:stretch>
            <a:fillRect/>
          </a:stretch>
        </p:blipFill>
        <p:spPr bwMode="auto">
          <a:xfrm flipH="1">
            <a:off x="714375" y="4102100"/>
            <a:ext cx="1436688" cy="188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927100" y="2264834"/>
            <a:ext cx="952500" cy="145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圆角矩形 16"/>
          <p:cNvSpPr/>
          <p:nvPr/>
        </p:nvSpPr>
        <p:spPr>
          <a:xfrm>
            <a:off x="2339976" y="4193117"/>
            <a:ext cx="5903913" cy="1564216"/>
          </a:xfrm>
          <a:prstGeom prst="round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defTabSz="457200" fontAlgn="base">
              <a:lnSpc>
                <a:spcPct val="150000"/>
              </a:lnSpc>
              <a:spcBef>
                <a:spcPct val="0"/>
              </a:spcBef>
              <a:spcAft>
                <a:spcPct val="0"/>
              </a:spcAft>
              <a:buFont typeface="Arial" panose="020B0604020202020204" pitchFamily="34" charset="0"/>
              <a:buNone/>
            </a:pPr>
            <a:r>
              <a:rPr lang="en-US" altLang="zh-CN" sz="2400" b="1" noProof="1">
                <a:solidFill>
                  <a:prstClr val="black"/>
                </a:solidFill>
                <a:latin typeface="Times New Roman" panose="02020603050405020304" pitchFamily="18" charset="0"/>
                <a:cs typeface="Times New Roman" panose="02020603050405020304" pitchFamily="18" charset="0"/>
              </a:rPr>
              <a:t>(1)</a:t>
            </a:r>
            <a:r>
              <a:rPr lang="zh-CN" altLang="en-US" sz="2400" b="1" noProof="1">
                <a:solidFill>
                  <a:prstClr val="black"/>
                </a:solidFill>
                <a:latin typeface="Times New Roman" panose="02020603050405020304" pitchFamily="18" charset="0"/>
                <a:cs typeface="Times New Roman" panose="02020603050405020304" pitchFamily="18" charset="0"/>
              </a:rPr>
              <a:t>与</a:t>
            </a:r>
            <a:r>
              <a:rPr lang="zh-CN" altLang="en-US" sz="2400" b="1" noProof="1">
                <a:solidFill>
                  <a:prstClr val="black"/>
                </a:solidFill>
                <a:latin typeface="Times New Roman" panose="02020603050405020304" pitchFamily="18" charset="0"/>
                <a:cs typeface="Times New Roman" panose="02020603050405020304" pitchFamily="18" charset="0"/>
              </a:rPr>
              <a:t>作者的认真观察分不开；</a:t>
            </a:r>
            <a:endParaRPr lang="zh-CN" altLang="en-US" sz="2400" b="1" noProof="1">
              <a:solidFill>
                <a:prstClr val="black"/>
              </a:solidFill>
              <a:latin typeface="Times New Roman" panose="02020603050405020304" pitchFamily="18" charset="0"/>
              <a:cs typeface="Times New Roman" panose="02020603050405020304" pitchFamily="18" charset="0"/>
            </a:endParaRPr>
          </a:p>
          <a:p>
            <a:pPr defTabSz="457200" fontAlgn="base">
              <a:lnSpc>
                <a:spcPct val="150000"/>
              </a:lnSpc>
              <a:spcBef>
                <a:spcPct val="0"/>
              </a:spcBef>
              <a:spcAft>
                <a:spcPct val="0"/>
              </a:spcAft>
              <a:buFont typeface="Arial" panose="020B0604020202020204" pitchFamily="34" charset="0"/>
              <a:buNone/>
            </a:pPr>
            <a:r>
              <a:rPr lang="en-US" altLang="zh-CN" sz="2400" b="1" noProof="1">
                <a:solidFill>
                  <a:prstClr val="black"/>
                </a:solidFill>
                <a:latin typeface="Times New Roman" panose="02020603050405020304" pitchFamily="18" charset="0"/>
                <a:cs typeface="Times New Roman" panose="02020603050405020304" pitchFamily="18" charset="0"/>
              </a:rPr>
              <a:t>(2)</a:t>
            </a:r>
            <a:r>
              <a:rPr lang="zh-CN" altLang="en-US" sz="2400" b="1" noProof="1">
                <a:solidFill>
                  <a:prstClr val="black"/>
                </a:solidFill>
                <a:latin typeface="Times New Roman" panose="02020603050405020304" pitchFamily="18" charset="0"/>
                <a:cs typeface="Times New Roman" panose="02020603050405020304" pitchFamily="18" charset="0"/>
              </a:rPr>
              <a:t>与</a:t>
            </a:r>
            <a:r>
              <a:rPr lang="zh-CN" altLang="en-US" sz="2400" b="1" noProof="1">
                <a:solidFill>
                  <a:prstClr val="black"/>
                </a:solidFill>
                <a:latin typeface="Times New Roman" panose="02020603050405020304" pitchFamily="18" charset="0"/>
                <a:cs typeface="Times New Roman" panose="02020603050405020304" pitchFamily="18" charset="0"/>
              </a:rPr>
              <a:t>作者的长期、连续的观察分不开。</a:t>
            </a:r>
            <a:endParaRPr lang="zh-CN" altLang="en-US" sz="2400" b="1" noProof="1">
              <a:solidFill>
                <a:prstClr val="black"/>
              </a:solidFill>
              <a:latin typeface="Times New Roman" panose="02020603050405020304" pitchFamily="18" charset="0"/>
              <a:cs typeface="Times New Roman" panose="02020603050405020304" pitchFamily="18" charset="0"/>
            </a:endParaRPr>
          </a:p>
        </p:txBody>
      </p:sp>
      <p:sp>
        <p:nvSpPr>
          <p:cNvPr id="19" name="圆角矩形标注 18"/>
          <p:cNvSpPr/>
          <p:nvPr/>
        </p:nvSpPr>
        <p:spPr>
          <a:xfrm>
            <a:off x="2339975" y="2205567"/>
            <a:ext cx="5797550" cy="1164167"/>
          </a:xfrm>
          <a:prstGeom prst="wedgeRoundRectCallout">
            <a:avLst>
              <a:gd name="adj1" fmla="val -56319"/>
              <a:gd name="adj2" fmla="val 9733"/>
              <a:gd name="adj3" fmla="val 16667"/>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7200" fontAlgn="base">
              <a:spcBef>
                <a:spcPct val="0"/>
              </a:spcBef>
              <a:spcAft>
                <a:spcPct val="0"/>
              </a:spcAft>
              <a:buFont typeface="Arial" panose="020B0604020202020204" pitchFamily="34" charset="0"/>
              <a:buNone/>
            </a:pPr>
            <a:r>
              <a:rPr lang="zh-CN" altLang="en-US" sz="2400" b="1" noProof="1">
                <a:solidFill>
                  <a:prstClr val="black"/>
                </a:solidFill>
              </a:rPr>
              <a:t>本组课文都写得具体、生动、有趣，知道作者为什么会写得这么有趣吗？</a:t>
            </a:r>
            <a:endParaRPr lang="zh-CN" altLang="en-US" sz="2400" b="1" noProof="1">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2"/>
          <p:cNvSpPr>
            <a:spLocks noChangeArrowheads="1"/>
          </p:cNvSpPr>
          <p:nvPr/>
        </p:nvSpPr>
        <p:spPr bwMode="auto">
          <a:xfrm>
            <a:off x="457200" y="933451"/>
            <a:ext cx="7786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buFont typeface="Arial" panose="020B0604020202020204" pitchFamily="34" charset="0"/>
              <a:buNone/>
            </a:pPr>
            <a:r>
              <a:rPr lang="en-US" altLang="zh-CN" sz="3200" b="1" dirty="0">
                <a:solidFill>
                  <a:srgbClr val="0066FF"/>
                </a:solidFill>
                <a:latin typeface="微软雅黑" panose="020B0503020204020204" pitchFamily="34" charset="-122"/>
                <a:ea typeface="微软雅黑" panose="020B0503020204020204" pitchFamily="34" charset="-122"/>
              </a:rPr>
              <a:t>2.</a:t>
            </a:r>
            <a:r>
              <a:rPr lang="zh-CN" altLang="en-US" sz="3200" b="1" dirty="0">
                <a:solidFill>
                  <a:srgbClr val="0066FF"/>
                </a:solidFill>
                <a:latin typeface="微软雅黑" panose="020B0503020204020204" pitchFamily="34" charset="-122"/>
                <a:ea typeface="微软雅黑" panose="020B0503020204020204" pitchFamily="34" charset="-122"/>
              </a:rPr>
              <a:t> 确定对象，认真观察</a:t>
            </a:r>
            <a:endParaRPr lang="zh-CN" altLang="en-US" sz="3200" b="1" dirty="0">
              <a:solidFill>
                <a:srgbClr val="0066FF"/>
              </a:solidFill>
              <a:latin typeface="微软雅黑" panose="020B0503020204020204" pitchFamily="34" charset="-122"/>
              <a:ea typeface="微软雅黑" panose="020B0503020204020204" pitchFamily="34" charset="-122"/>
            </a:endParaRPr>
          </a:p>
        </p:txBody>
      </p:sp>
      <p:pic>
        <p:nvPicPr>
          <p:cNvPr id="8" name="Picture 13" descr="C:\Users\Administrator\Desktop\17e1884f61f242d2a7c5ee365a480b19.png"/>
          <p:cNvPicPr>
            <a:picLocks noChangeAspect="1" noChangeArrowheads="1"/>
          </p:cNvPicPr>
          <p:nvPr/>
        </p:nvPicPr>
        <p:blipFill>
          <a:blip r:embed="rId1" cstate="email"/>
          <a:srcRect/>
          <a:stretch>
            <a:fillRect/>
          </a:stretch>
        </p:blipFill>
        <p:spPr bwMode="auto">
          <a:xfrm flipH="1">
            <a:off x="714375" y="4102100"/>
            <a:ext cx="1436688" cy="188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927100" y="2264834"/>
            <a:ext cx="952500" cy="145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圆角矩形 13"/>
          <p:cNvSpPr/>
          <p:nvPr/>
        </p:nvSpPr>
        <p:spPr>
          <a:xfrm>
            <a:off x="2339976" y="4216401"/>
            <a:ext cx="5903913" cy="1420284"/>
          </a:xfrm>
          <a:prstGeom prst="roundRect">
            <a:avLst/>
          </a:prstGeom>
          <a:solidFill>
            <a:schemeClr val="accent6">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defTabSz="457200" fontAlgn="base">
              <a:lnSpc>
                <a:spcPct val="150000"/>
              </a:lnSpc>
              <a:spcBef>
                <a:spcPct val="0"/>
              </a:spcBef>
              <a:spcAft>
                <a:spcPct val="0"/>
              </a:spcAft>
              <a:buFont typeface="Arial" panose="020B0604020202020204" pitchFamily="34" charset="0"/>
              <a:buNone/>
            </a:pPr>
            <a:r>
              <a:rPr lang="zh-CN" altLang="en-US" sz="2400" b="1" noProof="1">
                <a:solidFill>
                  <a:prstClr val="black"/>
                </a:solidFill>
                <a:latin typeface="Times New Roman" panose="02020603050405020304" pitchFamily="18" charset="0"/>
                <a:cs typeface="Times New Roman" panose="02020603050405020304" pitchFamily="18" charset="0"/>
              </a:rPr>
              <a:t>确定</a:t>
            </a:r>
            <a:r>
              <a:rPr lang="zh-CN" altLang="en-US" sz="2400" b="1" noProof="1">
                <a:solidFill>
                  <a:prstClr val="black"/>
                </a:solidFill>
                <a:latin typeface="Times New Roman" panose="02020603050405020304" pitchFamily="18" charset="0"/>
                <a:cs typeface="Times New Roman" panose="02020603050405020304" pitchFamily="18" charset="0"/>
              </a:rPr>
              <a:t>自己要观察的事物</a:t>
            </a:r>
            <a:r>
              <a:rPr lang="zh-CN" altLang="en-US" sz="2400" b="1" noProof="1">
                <a:solidFill>
                  <a:prstClr val="black"/>
                </a:solidFill>
                <a:latin typeface="Times New Roman" panose="02020603050405020304" pitchFamily="18" charset="0"/>
                <a:cs typeface="Times New Roman" panose="02020603050405020304" pitchFamily="18" charset="0"/>
              </a:rPr>
              <a:t>：在</a:t>
            </a:r>
            <a:r>
              <a:rPr lang="zh-CN" altLang="en-US" sz="2400" b="1" noProof="1">
                <a:solidFill>
                  <a:prstClr val="black"/>
                </a:solidFill>
                <a:latin typeface="Times New Roman" panose="02020603050405020304" pitchFamily="18" charset="0"/>
                <a:cs typeface="Times New Roman" panose="02020603050405020304" pitchFamily="18" charset="0"/>
              </a:rPr>
              <a:t>花盆里种几粒种子，观察发芽</a:t>
            </a:r>
            <a:r>
              <a:rPr lang="zh-CN" altLang="en-US" sz="2400" b="1" noProof="1">
                <a:solidFill>
                  <a:prstClr val="black"/>
                </a:solidFill>
                <a:latin typeface="Times New Roman" panose="02020603050405020304" pitchFamily="18" charset="0"/>
                <a:cs typeface="Times New Roman" panose="02020603050405020304" pitchFamily="18" charset="0"/>
              </a:rPr>
              <a:t>过程。</a:t>
            </a:r>
            <a:endParaRPr lang="zh-CN" altLang="en-US" sz="2400" b="1" noProof="1">
              <a:solidFill>
                <a:prstClr val="black"/>
              </a:solidFill>
              <a:latin typeface="Times New Roman" panose="02020603050405020304" pitchFamily="18" charset="0"/>
              <a:cs typeface="Times New Roman" panose="02020603050405020304" pitchFamily="18" charset="0"/>
            </a:endParaRPr>
          </a:p>
        </p:txBody>
      </p:sp>
      <p:sp>
        <p:nvSpPr>
          <p:cNvPr id="15" name="圆角矩形标注 14"/>
          <p:cNvSpPr/>
          <p:nvPr/>
        </p:nvSpPr>
        <p:spPr>
          <a:xfrm>
            <a:off x="2339975" y="2349501"/>
            <a:ext cx="5797550" cy="876300"/>
          </a:xfrm>
          <a:prstGeom prst="wedgeRoundRectCallout">
            <a:avLst>
              <a:gd name="adj1" fmla="val -56319"/>
              <a:gd name="adj2" fmla="val 9733"/>
              <a:gd name="adj3" fmla="val 16667"/>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defTabSz="457200" fontAlgn="base">
              <a:spcBef>
                <a:spcPct val="0"/>
              </a:spcBef>
              <a:spcAft>
                <a:spcPct val="0"/>
              </a:spcAft>
              <a:buFont typeface="Arial" panose="020B0604020202020204" pitchFamily="34" charset="0"/>
              <a:buNone/>
            </a:pPr>
            <a:r>
              <a:rPr lang="zh-CN" altLang="en-US" sz="2400" b="1" noProof="1">
                <a:solidFill>
                  <a:prstClr val="black"/>
                </a:solidFill>
              </a:rPr>
              <a:t>我们应该如何去观察呢？</a:t>
            </a:r>
            <a:endParaRPr lang="zh-CN" altLang="en-US" sz="2400" b="1" noProof="1">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3" descr="C:\Users\Administrator\Desktop\17e1884f61f242d2a7c5ee365a480b19.png"/>
          <p:cNvPicPr>
            <a:picLocks noChangeAspect="1" noChangeArrowheads="1"/>
          </p:cNvPicPr>
          <p:nvPr/>
        </p:nvPicPr>
        <p:blipFill>
          <a:blip r:embed="rId1" cstate="email"/>
          <a:srcRect/>
          <a:stretch>
            <a:fillRect/>
          </a:stretch>
        </p:blipFill>
        <p:spPr bwMode="auto">
          <a:xfrm flipH="1">
            <a:off x="323850" y="908051"/>
            <a:ext cx="1079500" cy="1418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438151" y="2349500"/>
            <a:ext cx="8208963" cy="405553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lstStyle/>
          <a:p>
            <a:pPr defTabSz="457200" fontAlgn="base">
              <a:lnSpc>
                <a:spcPct val="110000"/>
              </a:lnSpc>
              <a:spcBef>
                <a:spcPct val="0"/>
              </a:spcBef>
              <a:spcAft>
                <a:spcPct val="0"/>
              </a:spcAft>
              <a:buFont typeface="Arial" panose="020B0604020202020204" pitchFamily="34" charset="0"/>
              <a:buNone/>
            </a:pPr>
            <a:r>
              <a:rPr lang="zh-CN" altLang="en-US" sz="2400" b="1" noProof="1">
                <a:solidFill>
                  <a:prstClr val="black"/>
                </a:solidFill>
                <a:latin typeface="Times New Roman" panose="02020603050405020304" pitchFamily="18" charset="0"/>
                <a:cs typeface="Times New Roman" panose="02020603050405020304" pitchFamily="18" charset="0"/>
              </a:rPr>
              <a:t>观察的法宝：</a:t>
            </a:r>
            <a:r>
              <a:rPr lang="zh-CN" altLang="en-US" sz="2400" b="1" noProof="1">
                <a:solidFill>
                  <a:srgbClr val="0066FF"/>
                </a:solidFill>
                <a:latin typeface="Times New Roman" panose="02020603050405020304" pitchFamily="18" charset="0"/>
                <a:cs typeface="Times New Roman" panose="02020603050405020304" pitchFamily="18" charset="0"/>
              </a:rPr>
              <a:t>看、听、闻、尝、触、想</a:t>
            </a:r>
            <a:endParaRPr lang="zh-CN" altLang="en-US" sz="2400" b="1" noProof="1">
              <a:solidFill>
                <a:srgbClr val="0066FF"/>
              </a:solidFill>
              <a:latin typeface="Times New Roman" panose="02020603050405020304" pitchFamily="18" charset="0"/>
              <a:cs typeface="Times New Roman" panose="02020603050405020304" pitchFamily="18" charset="0"/>
            </a:endParaRPr>
          </a:p>
          <a:p>
            <a:pPr defTabSz="457200" fontAlgn="base">
              <a:lnSpc>
                <a:spcPct val="110000"/>
              </a:lnSpc>
              <a:spcBef>
                <a:spcPct val="0"/>
              </a:spcBef>
              <a:spcAft>
                <a:spcPct val="0"/>
              </a:spcAft>
              <a:buFont typeface="Arial" panose="020B0604020202020204" pitchFamily="34" charset="0"/>
              <a:buNone/>
            </a:pPr>
            <a:r>
              <a:rPr lang="en-US" altLang="zh-CN" sz="2400" b="1" noProof="1">
                <a:solidFill>
                  <a:srgbClr val="0066FF"/>
                </a:solidFill>
                <a:latin typeface="Times New Roman" panose="02020603050405020304" pitchFamily="18" charset="0"/>
                <a:cs typeface="Times New Roman" panose="02020603050405020304" pitchFamily="18" charset="0"/>
              </a:rPr>
              <a:t>1. </a:t>
            </a:r>
            <a:r>
              <a:rPr lang="zh-CN" altLang="en-US" sz="2400" b="1" noProof="1">
                <a:solidFill>
                  <a:srgbClr val="0066FF"/>
                </a:solidFill>
                <a:latin typeface="Times New Roman" panose="02020603050405020304" pitchFamily="18" charset="0"/>
                <a:cs typeface="Times New Roman" panose="02020603050405020304" pitchFamily="18" charset="0"/>
              </a:rPr>
              <a:t>看，</a:t>
            </a:r>
            <a:r>
              <a:rPr lang="zh-CN" altLang="en-US" sz="2400" b="1" noProof="1">
                <a:solidFill>
                  <a:prstClr val="black"/>
                </a:solidFill>
                <a:latin typeface="Times New Roman" panose="02020603050405020304" pitchFamily="18" charset="0"/>
                <a:cs typeface="Times New Roman" panose="02020603050405020304" pitchFamily="18" charset="0"/>
              </a:rPr>
              <a:t>用眼睛看观察对象有什么变化。</a:t>
            </a:r>
            <a:endParaRPr lang="zh-CN" altLang="en-US" sz="2400" b="1" noProof="1">
              <a:solidFill>
                <a:prstClr val="black"/>
              </a:solidFill>
              <a:latin typeface="Times New Roman" panose="02020603050405020304" pitchFamily="18" charset="0"/>
              <a:cs typeface="Times New Roman" panose="02020603050405020304" pitchFamily="18" charset="0"/>
            </a:endParaRPr>
          </a:p>
          <a:p>
            <a:pPr defTabSz="457200" fontAlgn="base">
              <a:lnSpc>
                <a:spcPct val="110000"/>
              </a:lnSpc>
              <a:spcBef>
                <a:spcPct val="0"/>
              </a:spcBef>
              <a:spcAft>
                <a:spcPct val="0"/>
              </a:spcAft>
              <a:buFont typeface="Arial" panose="020B0604020202020204" pitchFamily="34" charset="0"/>
              <a:buNone/>
            </a:pPr>
            <a:r>
              <a:rPr lang="en-US" altLang="zh-CN" sz="2400" b="1" noProof="1">
                <a:solidFill>
                  <a:srgbClr val="0066FF"/>
                </a:solidFill>
                <a:latin typeface="Times New Roman" panose="02020603050405020304" pitchFamily="18" charset="0"/>
                <a:cs typeface="Times New Roman" panose="02020603050405020304" pitchFamily="18" charset="0"/>
              </a:rPr>
              <a:t>2. </a:t>
            </a:r>
            <a:r>
              <a:rPr lang="zh-CN" altLang="en-US" sz="2400" b="1" noProof="1">
                <a:solidFill>
                  <a:srgbClr val="0066FF"/>
                </a:solidFill>
                <a:latin typeface="Times New Roman" panose="02020603050405020304" pitchFamily="18" charset="0"/>
                <a:cs typeface="Times New Roman" panose="02020603050405020304" pitchFamily="18" charset="0"/>
              </a:rPr>
              <a:t>听，</a:t>
            </a:r>
            <a:r>
              <a:rPr lang="zh-CN" altLang="en-US" sz="2400" b="1" noProof="1">
                <a:solidFill>
                  <a:prstClr val="black"/>
                </a:solidFill>
                <a:latin typeface="Times New Roman" panose="02020603050405020304" pitchFamily="18" charset="0"/>
                <a:cs typeface="Times New Roman" panose="02020603050405020304" pitchFamily="18" charset="0"/>
              </a:rPr>
              <a:t>用耳朵听观察对象的声音。</a:t>
            </a:r>
            <a:endParaRPr lang="zh-CN" altLang="en-US" sz="2400" b="1" noProof="1">
              <a:solidFill>
                <a:prstClr val="black"/>
              </a:solidFill>
              <a:latin typeface="Times New Roman" panose="02020603050405020304" pitchFamily="18" charset="0"/>
              <a:cs typeface="Times New Roman" panose="02020603050405020304" pitchFamily="18" charset="0"/>
            </a:endParaRPr>
          </a:p>
          <a:p>
            <a:pPr defTabSz="457200" fontAlgn="base">
              <a:lnSpc>
                <a:spcPct val="110000"/>
              </a:lnSpc>
              <a:spcBef>
                <a:spcPct val="0"/>
              </a:spcBef>
              <a:spcAft>
                <a:spcPct val="0"/>
              </a:spcAft>
              <a:buFont typeface="Arial" panose="020B0604020202020204" pitchFamily="34" charset="0"/>
              <a:buNone/>
            </a:pPr>
            <a:r>
              <a:rPr lang="en-US" altLang="zh-CN" sz="2400" b="1" noProof="1">
                <a:solidFill>
                  <a:srgbClr val="0066FF"/>
                </a:solidFill>
                <a:latin typeface="Times New Roman" panose="02020603050405020304" pitchFamily="18" charset="0"/>
                <a:cs typeface="Times New Roman" panose="02020603050405020304" pitchFamily="18" charset="0"/>
              </a:rPr>
              <a:t>3. </a:t>
            </a:r>
            <a:r>
              <a:rPr lang="zh-CN" altLang="en-US" sz="2400" b="1" noProof="1">
                <a:solidFill>
                  <a:srgbClr val="0066FF"/>
                </a:solidFill>
                <a:latin typeface="Times New Roman" panose="02020603050405020304" pitchFamily="18" charset="0"/>
                <a:cs typeface="Times New Roman" panose="02020603050405020304" pitchFamily="18" charset="0"/>
              </a:rPr>
              <a:t>闻，</a:t>
            </a:r>
            <a:r>
              <a:rPr lang="zh-CN" altLang="en-US" sz="2400" b="1" noProof="1">
                <a:solidFill>
                  <a:prstClr val="black"/>
                </a:solidFill>
                <a:latin typeface="Times New Roman" panose="02020603050405020304" pitchFamily="18" charset="0"/>
                <a:cs typeface="Times New Roman" panose="02020603050405020304" pitchFamily="18" charset="0"/>
              </a:rPr>
              <a:t>用鼻子闻观察对象的气味。</a:t>
            </a:r>
            <a:endParaRPr lang="zh-CN" altLang="en-US" sz="2400" b="1" noProof="1">
              <a:solidFill>
                <a:prstClr val="black"/>
              </a:solidFill>
              <a:latin typeface="Times New Roman" panose="02020603050405020304" pitchFamily="18" charset="0"/>
              <a:cs typeface="Times New Roman" panose="02020603050405020304" pitchFamily="18" charset="0"/>
            </a:endParaRPr>
          </a:p>
          <a:p>
            <a:pPr defTabSz="457200" fontAlgn="base">
              <a:lnSpc>
                <a:spcPct val="110000"/>
              </a:lnSpc>
              <a:spcBef>
                <a:spcPct val="0"/>
              </a:spcBef>
              <a:spcAft>
                <a:spcPct val="0"/>
              </a:spcAft>
              <a:buFont typeface="Arial" panose="020B0604020202020204" pitchFamily="34" charset="0"/>
              <a:buNone/>
            </a:pPr>
            <a:r>
              <a:rPr lang="en-US" altLang="zh-CN" sz="2400" b="1" noProof="1">
                <a:solidFill>
                  <a:srgbClr val="0066FF"/>
                </a:solidFill>
                <a:latin typeface="Times New Roman" panose="02020603050405020304" pitchFamily="18" charset="0"/>
                <a:cs typeface="Times New Roman" panose="02020603050405020304" pitchFamily="18" charset="0"/>
              </a:rPr>
              <a:t>4. </a:t>
            </a:r>
            <a:r>
              <a:rPr lang="zh-CN" altLang="en-US" sz="2400" b="1" noProof="1">
                <a:solidFill>
                  <a:srgbClr val="0066FF"/>
                </a:solidFill>
                <a:latin typeface="Times New Roman" panose="02020603050405020304" pitchFamily="18" charset="0"/>
                <a:cs typeface="Times New Roman" panose="02020603050405020304" pitchFamily="18" charset="0"/>
              </a:rPr>
              <a:t>尝，</a:t>
            </a:r>
            <a:r>
              <a:rPr lang="zh-CN" altLang="en-US" sz="2400" b="1" noProof="1">
                <a:solidFill>
                  <a:prstClr val="black"/>
                </a:solidFill>
                <a:latin typeface="Times New Roman" panose="02020603050405020304" pitchFamily="18" charset="0"/>
                <a:cs typeface="Times New Roman" panose="02020603050405020304" pitchFamily="18" charset="0"/>
              </a:rPr>
              <a:t>用舌头尝观察对象的味道。</a:t>
            </a:r>
            <a:endParaRPr lang="zh-CN" altLang="en-US" sz="2400" b="1" noProof="1">
              <a:solidFill>
                <a:prstClr val="black"/>
              </a:solidFill>
              <a:latin typeface="Times New Roman" panose="02020603050405020304" pitchFamily="18" charset="0"/>
              <a:cs typeface="Times New Roman" panose="02020603050405020304" pitchFamily="18" charset="0"/>
            </a:endParaRPr>
          </a:p>
          <a:p>
            <a:pPr defTabSz="457200" fontAlgn="base">
              <a:lnSpc>
                <a:spcPct val="110000"/>
              </a:lnSpc>
              <a:spcBef>
                <a:spcPct val="0"/>
              </a:spcBef>
              <a:spcAft>
                <a:spcPct val="0"/>
              </a:spcAft>
              <a:buFont typeface="Arial" panose="020B0604020202020204" pitchFamily="34" charset="0"/>
              <a:buNone/>
            </a:pPr>
            <a:r>
              <a:rPr lang="en-US" altLang="zh-CN" sz="2400" b="1" noProof="1">
                <a:solidFill>
                  <a:srgbClr val="0066FF"/>
                </a:solidFill>
                <a:latin typeface="Times New Roman" panose="02020603050405020304" pitchFamily="18" charset="0"/>
                <a:cs typeface="Times New Roman" panose="02020603050405020304" pitchFamily="18" charset="0"/>
              </a:rPr>
              <a:t>5. </a:t>
            </a:r>
            <a:r>
              <a:rPr lang="zh-CN" altLang="en-US" sz="2400" b="1" noProof="1">
                <a:solidFill>
                  <a:srgbClr val="0066FF"/>
                </a:solidFill>
                <a:latin typeface="Times New Roman" panose="02020603050405020304" pitchFamily="18" charset="0"/>
                <a:cs typeface="Times New Roman" panose="02020603050405020304" pitchFamily="18" charset="0"/>
              </a:rPr>
              <a:t>触，</a:t>
            </a:r>
            <a:r>
              <a:rPr lang="zh-CN" altLang="en-US" sz="2400" b="1" noProof="1">
                <a:solidFill>
                  <a:prstClr val="black"/>
                </a:solidFill>
                <a:latin typeface="Times New Roman" panose="02020603050405020304" pitchFamily="18" charset="0"/>
                <a:cs typeface="Times New Roman" panose="02020603050405020304" pitchFamily="18" charset="0"/>
              </a:rPr>
              <a:t>感受用身体或者手碰到观察</a:t>
            </a:r>
            <a:r>
              <a:rPr lang="zh-CN" altLang="en-US" sz="2400" b="1" noProof="1">
                <a:solidFill>
                  <a:prstClr val="black"/>
                </a:solidFill>
                <a:latin typeface="Times New Roman" panose="02020603050405020304" pitchFamily="18" charset="0"/>
                <a:cs typeface="Times New Roman" panose="02020603050405020304" pitchFamily="18" charset="0"/>
              </a:rPr>
              <a:t>对象时</a:t>
            </a:r>
            <a:r>
              <a:rPr lang="zh-CN" altLang="en-US" sz="2400" b="1" noProof="1">
                <a:solidFill>
                  <a:prstClr val="black"/>
                </a:solidFill>
                <a:latin typeface="Times New Roman" panose="02020603050405020304" pitchFamily="18" charset="0"/>
                <a:cs typeface="Times New Roman" panose="02020603050405020304" pitchFamily="18" charset="0"/>
              </a:rPr>
              <a:t>的感觉。</a:t>
            </a:r>
            <a:endParaRPr lang="zh-CN" altLang="en-US" sz="2400" b="1" noProof="1">
              <a:solidFill>
                <a:prstClr val="black"/>
              </a:solidFill>
              <a:latin typeface="Times New Roman" panose="02020603050405020304" pitchFamily="18" charset="0"/>
              <a:cs typeface="Times New Roman" panose="02020603050405020304" pitchFamily="18" charset="0"/>
            </a:endParaRPr>
          </a:p>
          <a:p>
            <a:pPr defTabSz="457200" fontAlgn="base">
              <a:lnSpc>
                <a:spcPct val="110000"/>
              </a:lnSpc>
              <a:spcBef>
                <a:spcPct val="0"/>
              </a:spcBef>
              <a:spcAft>
                <a:spcPct val="0"/>
              </a:spcAft>
              <a:buFont typeface="Arial" panose="020B0604020202020204" pitchFamily="34" charset="0"/>
              <a:buNone/>
            </a:pPr>
            <a:r>
              <a:rPr lang="en-US" altLang="zh-CN" sz="2400" b="1" noProof="1">
                <a:solidFill>
                  <a:srgbClr val="0066FF"/>
                </a:solidFill>
                <a:latin typeface="Times New Roman" panose="02020603050405020304" pitchFamily="18" charset="0"/>
                <a:cs typeface="Times New Roman" panose="02020603050405020304" pitchFamily="18" charset="0"/>
              </a:rPr>
              <a:t>6. </a:t>
            </a:r>
            <a:r>
              <a:rPr lang="zh-CN" altLang="en-US" sz="2400" b="1" noProof="1">
                <a:solidFill>
                  <a:srgbClr val="0066FF"/>
                </a:solidFill>
                <a:latin typeface="Times New Roman" panose="02020603050405020304" pitchFamily="18" charset="0"/>
                <a:cs typeface="Times New Roman" panose="02020603050405020304" pitchFamily="18" charset="0"/>
              </a:rPr>
              <a:t>想，</a:t>
            </a:r>
            <a:r>
              <a:rPr lang="zh-CN" altLang="en-US" sz="2400" b="1" noProof="1">
                <a:solidFill>
                  <a:prstClr val="black"/>
                </a:solidFill>
                <a:latin typeface="Times New Roman" panose="02020603050405020304" pitchFamily="18" charset="0"/>
                <a:cs typeface="Times New Roman" panose="02020603050405020304" pitchFamily="18" charset="0"/>
              </a:rPr>
              <a:t>看到观察对象的变化大脑想到</a:t>
            </a:r>
            <a:r>
              <a:rPr lang="zh-CN" altLang="en-US" sz="2400" b="1" noProof="1">
                <a:solidFill>
                  <a:prstClr val="black"/>
                </a:solidFill>
                <a:latin typeface="Times New Roman" panose="02020603050405020304" pitchFamily="18" charset="0"/>
                <a:cs typeface="Times New Roman" panose="02020603050405020304" pitchFamily="18" charset="0"/>
              </a:rPr>
              <a:t>什么</a:t>
            </a:r>
            <a:r>
              <a:rPr lang="zh-CN" altLang="en-US" sz="2400" b="1" noProof="1">
                <a:solidFill>
                  <a:prstClr val="black"/>
                </a:solidFill>
                <a:latin typeface="Times New Roman" panose="02020603050405020304" pitchFamily="18" charset="0"/>
                <a:cs typeface="Times New Roman" panose="02020603050405020304" pitchFamily="18" charset="0"/>
              </a:rPr>
              <a:t>？心中感受到什么？</a:t>
            </a:r>
            <a:endParaRPr lang="zh-CN" altLang="en-US" sz="2400" b="1" noProof="1">
              <a:solidFill>
                <a:prstClr val="black"/>
              </a:solidFill>
              <a:latin typeface="Times New Roman" panose="02020603050405020304" pitchFamily="18" charset="0"/>
              <a:cs typeface="Times New Roman" panose="02020603050405020304" pitchFamily="18" charset="0"/>
            </a:endParaRPr>
          </a:p>
        </p:txBody>
      </p:sp>
      <p:grpSp>
        <p:nvGrpSpPr>
          <p:cNvPr id="9" name="组合 8"/>
          <p:cNvGrpSpPr/>
          <p:nvPr/>
        </p:nvGrpSpPr>
        <p:grpSpPr bwMode="auto">
          <a:xfrm>
            <a:off x="1389063" y="670984"/>
            <a:ext cx="4089400" cy="812800"/>
            <a:chOff x="4114994" y="2584620"/>
            <a:chExt cx="4949340" cy="609600"/>
          </a:xfrm>
        </p:grpSpPr>
        <p:sp>
          <p:nvSpPr>
            <p:cNvPr id="15" name="云形标注 14"/>
            <p:cNvSpPr/>
            <p:nvPr/>
          </p:nvSpPr>
          <p:spPr>
            <a:xfrm>
              <a:off x="4114994" y="2584620"/>
              <a:ext cx="4880172" cy="609600"/>
            </a:xfrm>
            <a:prstGeom prst="cloudCallout">
              <a:avLst>
                <a:gd name="adj1" fmla="val -44352"/>
                <a:gd name="adj2" fmla="val 81249"/>
              </a:avLst>
            </a:prstGeom>
            <a:solidFill>
              <a:schemeClr val="accent1">
                <a:lumMod val="20000"/>
                <a:lumOff val="80000"/>
              </a:schemeClr>
            </a:solidFill>
            <a:ln>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endParaRPr lang="zh-CN" altLang="en-US" sz="2400" b="1" noProof="1">
                <a:solidFill>
                  <a:prstClr val="black"/>
                </a:solidFill>
              </a:endParaRPr>
            </a:p>
          </p:txBody>
        </p:sp>
        <p:sp>
          <p:nvSpPr>
            <p:cNvPr id="12293" name="矩形 6"/>
            <p:cNvSpPr>
              <a:spLocks noChangeArrowheads="1"/>
            </p:cNvSpPr>
            <p:nvPr/>
          </p:nvSpPr>
          <p:spPr bwMode="auto">
            <a:xfrm>
              <a:off x="4271038" y="2671218"/>
              <a:ext cx="479329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2400" b="1" dirty="0">
                  <a:solidFill>
                    <a:srgbClr val="000000"/>
                  </a:solidFill>
                  <a:latin typeface="微软雅黑" panose="020B0503020204020204" pitchFamily="34" charset="-122"/>
                  <a:ea typeface="微软雅黑" panose="020B0503020204020204" pitchFamily="34" charset="-122"/>
                </a:rPr>
                <a:t> 你知道我们该怎样观察吗？</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wipe(left)">
                                      <p:cBhvr>
                                        <p:cTn id="15" dur="500"/>
                                        <p:tgtEl>
                                          <p:spTgt spid="10">
                                            <p:txEl>
                                              <p:pRg st="0" end="0"/>
                                            </p:txEl>
                                          </p:spTgt>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wipe(left)">
                                      <p:cBhvr>
                                        <p:cTn id="19" dur="500"/>
                                        <p:tgtEl>
                                          <p:spTgt spid="10">
                                            <p:txEl>
                                              <p:pRg st="1" end="1"/>
                                            </p:txEl>
                                          </p:spTgt>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wipe(left)">
                                      <p:cBhvr>
                                        <p:cTn id="23" dur="500"/>
                                        <p:tgtEl>
                                          <p:spTgt spid="10">
                                            <p:txEl>
                                              <p:pRg st="2" end="2"/>
                                            </p:txEl>
                                          </p:spTgt>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wipe(left)">
                                      <p:cBhvr>
                                        <p:cTn id="27" dur="500"/>
                                        <p:tgtEl>
                                          <p:spTgt spid="10">
                                            <p:txEl>
                                              <p:pRg st="3" end="3"/>
                                            </p:txEl>
                                          </p:spTgt>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animEffect transition="in" filter="wipe(left)">
                                      <p:cBhvr>
                                        <p:cTn id="31" dur="500"/>
                                        <p:tgtEl>
                                          <p:spTgt spid="10">
                                            <p:txEl>
                                              <p:pRg st="4" end="4"/>
                                            </p:txEl>
                                          </p:spTgt>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0">
                                            <p:txEl>
                                              <p:pRg st="5" end="5"/>
                                            </p:txEl>
                                          </p:spTgt>
                                        </p:tgtEl>
                                        <p:attrNameLst>
                                          <p:attrName>style.visibility</p:attrName>
                                        </p:attrNameLst>
                                      </p:cBhvr>
                                      <p:to>
                                        <p:strVal val="visible"/>
                                      </p:to>
                                    </p:set>
                                    <p:animEffect transition="in" filter="wipe(left)">
                                      <p:cBhvr>
                                        <p:cTn id="35" dur="500"/>
                                        <p:tgtEl>
                                          <p:spTgt spid="10">
                                            <p:txEl>
                                              <p:pRg st="5" end="5"/>
                                            </p:txEl>
                                          </p:spTgt>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10">
                                            <p:txEl>
                                              <p:pRg st="6" end="6"/>
                                            </p:txEl>
                                          </p:spTgt>
                                        </p:tgtEl>
                                        <p:attrNameLst>
                                          <p:attrName>style.visibility</p:attrName>
                                        </p:attrNameLst>
                                      </p:cBhvr>
                                      <p:to>
                                        <p:strVal val="visible"/>
                                      </p:to>
                                    </p:set>
                                    <p:animEffect transition="in" filter="wipe(left)">
                                      <p:cBhvr>
                                        <p:cTn id="39"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descr="C:\Users\Administrator\Desktop\17e1884f61f242d2a7c5ee365a480b19.png"/>
          <p:cNvPicPr>
            <a:picLocks noChangeAspect="1" noChangeArrowheads="1"/>
          </p:cNvPicPr>
          <p:nvPr/>
        </p:nvPicPr>
        <p:blipFill>
          <a:blip r:embed="rId1" cstate="email"/>
          <a:srcRect/>
          <a:stretch>
            <a:fillRect/>
          </a:stretch>
        </p:blipFill>
        <p:spPr bwMode="auto">
          <a:xfrm flipH="1">
            <a:off x="-36513" y="4593167"/>
            <a:ext cx="1436688" cy="188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p:nvSpPr>
        <p:spPr>
          <a:xfrm>
            <a:off x="1331914" y="1250951"/>
            <a:ext cx="7127875" cy="4356100"/>
          </a:xfrm>
          <a:prstGeom prst="roundRect">
            <a:avLst>
              <a:gd name="adj" fmla="val 7490"/>
            </a:avLst>
          </a:prstGeom>
          <a:solidFill>
            <a:schemeClr val="accent6">
              <a:lumMod val="40000"/>
              <a:lumOff val="6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defTabSz="457200" fontAlgn="base">
              <a:lnSpc>
                <a:spcPct val="150000"/>
              </a:lnSpc>
              <a:spcBef>
                <a:spcPct val="0"/>
              </a:spcBef>
              <a:spcAft>
                <a:spcPct val="0"/>
              </a:spcAft>
              <a:buFont typeface="Arial" panose="020B0604020202020204" pitchFamily="34" charset="0"/>
              <a:buNone/>
            </a:pPr>
            <a:r>
              <a:rPr lang="zh-CN" altLang="en-US" sz="2800" b="1" noProof="1">
                <a:solidFill>
                  <a:prstClr val="black"/>
                </a:solidFill>
              </a:rPr>
              <a:t>        观察植物，要观察它的干、茎、叶等各部分的特点；要用眼睛仔细观察它的花、茎、叶、枝，对这株植物的各个部分的形状、颜色、姿态作全面的了解。还可用鼻子闻一闻花散发出来的香味。</a:t>
            </a:r>
            <a:endParaRPr lang="zh-CN" altLang="en-US" sz="2800" b="1" noProof="1">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1972</Words>
  <Application>WPS 演示</Application>
  <PresentationFormat>全屏显示(4:3)</PresentationFormat>
  <Paragraphs>88</Paragraphs>
  <Slides>17</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Calibri</vt:lpstr>
      <vt:lpstr>Arial</vt:lpstr>
      <vt:lpstr>Calibri</vt:lpstr>
      <vt:lpstr>微软雅黑</vt:lpstr>
      <vt:lpstr>黑体</vt:lpstr>
      <vt:lpstr>Times New Roman</vt:lpstr>
      <vt:lpstr>楷体</vt:lpstr>
      <vt:lpstr>仿宋</vt:lpstr>
      <vt:lpstr>华文中宋</vt:lpstr>
      <vt:lpstr>Arial Unicode MS</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cp:revision>
  <dcterms:created xsi:type="dcterms:W3CDTF">2019-08-08T08:48:00Z</dcterms:created>
  <dcterms:modified xsi:type="dcterms:W3CDTF">2021-10-01T04:39:30Z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