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82" r:id="rId1"/>
    <p:sldMasterId id="2147483696" r:id="rId2"/>
  </p:sldMasterIdLst>
  <p:notesMasterIdLst>
    <p:notesMasterId r:id="rId34"/>
  </p:notesMasterIdLst>
  <p:handoutMasterIdLst>
    <p:handoutMasterId r:id="rId35"/>
  </p:handoutMasterIdLst>
  <p:sldIdLst>
    <p:sldId id="319" r:id="rId3"/>
    <p:sldId id="329" r:id="rId4"/>
    <p:sldId id="421" r:id="rId5"/>
    <p:sldId id="362" r:id="rId6"/>
    <p:sldId id="422" r:id="rId7"/>
    <p:sldId id="423" r:id="rId8"/>
    <p:sldId id="363" r:id="rId9"/>
    <p:sldId id="340" r:id="rId10"/>
    <p:sldId id="341" r:id="rId11"/>
    <p:sldId id="424" r:id="rId12"/>
    <p:sldId id="378" r:id="rId13"/>
    <p:sldId id="415" r:id="rId14"/>
    <p:sldId id="344" r:id="rId15"/>
    <p:sldId id="345" r:id="rId16"/>
    <p:sldId id="385" r:id="rId17"/>
    <p:sldId id="425" r:id="rId18"/>
    <p:sldId id="331" r:id="rId19"/>
    <p:sldId id="364" r:id="rId20"/>
    <p:sldId id="388" r:id="rId21"/>
    <p:sldId id="366" r:id="rId22"/>
    <p:sldId id="394" r:id="rId23"/>
    <p:sldId id="395" r:id="rId24"/>
    <p:sldId id="396" r:id="rId25"/>
    <p:sldId id="397" r:id="rId26"/>
    <p:sldId id="398" r:id="rId27"/>
    <p:sldId id="403" r:id="rId28"/>
    <p:sldId id="404" r:id="rId29"/>
    <p:sldId id="405" r:id="rId30"/>
    <p:sldId id="406" r:id="rId31"/>
    <p:sldId id="426" r:id="rId32"/>
    <p:sldId id="367" r:id="rId33"/>
  </p:sldIdLst>
  <p:sldSz cx="9144000" cy="6858000" type="screen4x3"/>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90462" autoAdjust="0"/>
  </p:normalViewPr>
  <p:slideViewPr>
    <p:cSldViewPr snapToGrid="0">
      <p:cViewPr varScale="1">
        <p:scale>
          <a:sx n="80" d="100"/>
          <a:sy n="80" d="100"/>
        </p:scale>
        <p:origin x="-1656"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2019/1/23</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2019/1/23</a:t>
            </a:fld>
            <a:endParaRPr lang="zh-CN" altLang="en-US"/>
          </a:p>
        </p:txBody>
      </p:sp>
      <p:sp>
        <p:nvSpPr>
          <p:cNvPr id="4" name="幻灯片图像占位符 3"/>
          <p:cNvSpPr>
            <a:spLocks noGrp="1" noRot="1" noChangeAspect="1"/>
          </p:cNvSpPr>
          <p:nvPr>
            <p:ph type="sldImg" idx="2"/>
          </p:nvPr>
        </p:nvSpPr>
        <p:spPr>
          <a:xfrm>
            <a:off x="1249156" y="1279287"/>
            <a:ext cx="4605433"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C9EB1E3-1AB3-4827-BE8D-E9829CB1FAA0}"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7115EF-D649-497C-8A93-8D6D379C53E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C9EB1E3-1AB3-4827-BE8D-E9829CB1FAA0}"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7115EF-D649-497C-8A93-8D6D379C53E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C9EB1E3-1AB3-4827-BE8D-E9829CB1FAA0}"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7115EF-D649-497C-8A93-8D6D379C53E6}"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C9EB1E3-1AB3-4827-BE8D-E9829CB1FAA0}"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7115EF-D649-497C-8A93-8D6D379C53E6}"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C9EB1E3-1AB3-4827-BE8D-E9829CB1FAA0}"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37115EF-D649-497C-8A93-8D6D379C53E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C9EB1E3-1AB3-4827-BE8D-E9829CB1FAA0}"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37115EF-D649-497C-8A93-8D6D379C53E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C9EB1E3-1AB3-4827-BE8D-E9829CB1FAA0}" type="datetimeFigureOut">
              <a:rPr lang="zh-CN" altLang="en-US" smtClean="0"/>
              <a:pPr/>
              <a:t>2019/1/23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37115EF-D649-497C-8A93-8D6D379C53E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C9EB1E3-1AB3-4827-BE8D-E9829CB1FAA0}" type="datetimeFigureOut">
              <a:rPr lang="zh-CN" altLang="en-US" smtClean="0"/>
              <a:pPr/>
              <a:t>2019/1/23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37115EF-D649-497C-8A93-8D6D379C53E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C9EB1E3-1AB3-4827-BE8D-E9829CB1FAA0}" type="datetimeFigureOut">
              <a:rPr lang="zh-CN" altLang="en-US" smtClean="0"/>
              <a:pPr/>
              <a:t>2019/1/23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37115EF-D649-497C-8A93-8D6D379C53E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C9EB1E3-1AB3-4827-BE8D-E9829CB1FAA0}"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37115EF-D649-497C-8A93-8D6D379C53E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C9EB1E3-1AB3-4827-BE8D-E9829CB1FAA0}"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37115EF-D649-497C-8A93-8D6D379C53E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9EB1E3-1AB3-4827-BE8D-E9829CB1FAA0}" type="datetimeFigureOut">
              <a:rPr lang="zh-CN" altLang="en-US" smtClean="0"/>
              <a:pPr/>
              <a:t>2019/1/23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7115EF-D649-497C-8A93-8D6D379C53E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1219200" y="228600"/>
            <a:ext cx="3550920" cy="1106805"/>
          </a:xfrm>
          <a:prstGeom prst="rect">
            <a:avLst/>
          </a:prstGeom>
          <a:noFill/>
          <a:ln>
            <a:noFill/>
          </a:ln>
        </p:spPr>
        <p:txBody>
          <a:bodyPr wrap="none" rtlCol="0" anchor="t">
            <a:spAutoFit/>
          </a:bodyPr>
          <a:lstStyle/>
          <a:p>
            <a:pPr algn="ctr"/>
            <a:r>
              <a:rPr lang="zh-CN" altLang="en-US" sz="6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第一单元</a:t>
            </a:r>
          </a:p>
        </p:txBody>
      </p:sp>
      <p:sp>
        <p:nvSpPr>
          <p:cNvPr id="3" name="文本框 2"/>
          <p:cNvSpPr txBox="1"/>
          <p:nvPr/>
        </p:nvSpPr>
        <p:spPr>
          <a:xfrm>
            <a:off x="1974215" y="2462530"/>
            <a:ext cx="5589905" cy="645160"/>
          </a:xfrm>
          <a:prstGeom prst="rect">
            <a:avLst/>
          </a:prstGeom>
          <a:noFill/>
        </p:spPr>
        <p:txBody>
          <a:bodyPr wrap="square" rtlCol="0">
            <a:spAutoFit/>
          </a:bodyPr>
          <a:lstStyle/>
          <a:p>
            <a:pPr algn="ctr"/>
            <a:r>
              <a:rPr lang="en-US" sz="3600">
                <a:latin typeface="方正大标宋简体" panose="03000509000000000000" charset="-122"/>
                <a:ea typeface="方正大标宋简体" panose="03000509000000000000" charset="-122"/>
              </a:rPr>
              <a:t>3 </a:t>
            </a:r>
            <a:r>
              <a:rPr lang="zh-CN" sz="3600">
                <a:latin typeface="方正大标宋简体" panose="03000509000000000000" charset="-122"/>
                <a:ea typeface="方正大标宋简体" panose="03000509000000000000" charset="-122"/>
              </a:rPr>
              <a:t>短诗五首</a:t>
            </a:r>
            <a:r>
              <a:rPr lang="en-US" sz="3600">
                <a:latin typeface="方正大标宋简体" panose="03000509000000000000" charset="-122"/>
                <a:ea typeface="方正大标宋简体" panose="03000509000000000000"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04645" y="1144905"/>
            <a:ext cx="7042785" cy="2691130"/>
          </a:xfrm>
          <a:prstGeom prst="rect">
            <a:avLst/>
          </a:prstGeom>
          <a:noFill/>
        </p:spPr>
        <p:txBody>
          <a:bodyPr wrap="square" rtlCol="0">
            <a:spAutoFit/>
          </a:bodyPr>
          <a:lstStyle/>
          <a:p>
            <a:pPr fontAlgn="auto">
              <a:lnSpc>
                <a:spcPct val="130000"/>
              </a:lnSpc>
            </a:pPr>
            <a:r>
              <a:rPr lang="zh-CN" altLang="en-US" sz="2600">
                <a:sym typeface="+mn-ea"/>
              </a:rPr>
              <a:t>(4)“我和一株顶高的树并排立着，却没有靠着”这两句诗的深刻含意是：</a:t>
            </a:r>
            <a:r>
              <a:rPr lang="zh-CN" altLang="en-US" sz="2600" u="sng">
                <a:sym typeface="+mn-ea"/>
              </a:rPr>
              <a:t>                                          </a:t>
            </a:r>
          </a:p>
          <a:p>
            <a:pPr fontAlgn="auto">
              <a:lnSpc>
                <a:spcPct val="130000"/>
              </a:lnSpc>
            </a:pPr>
            <a:endParaRPr lang="zh-CN" altLang="en-US" sz="2600">
              <a:sym typeface="+mn-ea"/>
            </a:endParaRPr>
          </a:p>
          <a:p>
            <a:pPr fontAlgn="auto">
              <a:lnSpc>
                <a:spcPct val="130000"/>
              </a:lnSpc>
            </a:pPr>
            <a:endParaRPr lang="zh-CN" altLang="en-US" sz="2600">
              <a:sym typeface="+mn-ea"/>
            </a:endParaRPr>
          </a:p>
          <a:p>
            <a:pPr fontAlgn="auto">
              <a:lnSpc>
                <a:spcPct val="130000"/>
              </a:lnSpc>
            </a:pPr>
            <a:r>
              <a:rPr lang="zh-CN" altLang="en-US" sz="2600">
                <a:sym typeface="+mn-ea"/>
              </a:rPr>
              <a:t>                                                                                           </a:t>
            </a:r>
          </a:p>
        </p:txBody>
      </p:sp>
      <p:sp>
        <p:nvSpPr>
          <p:cNvPr id="14" name="文本框 13"/>
          <p:cNvSpPr txBox="1"/>
          <p:nvPr/>
        </p:nvSpPr>
        <p:spPr>
          <a:xfrm>
            <a:off x="5365750" y="1866265"/>
            <a:ext cx="3533140" cy="460375"/>
          </a:xfrm>
          <a:prstGeom prst="rect">
            <a:avLst/>
          </a:prstGeom>
          <a:noFill/>
        </p:spPr>
        <p:txBody>
          <a:bodyPr wrap="square" rtlCol="0">
            <a:spAutoFit/>
          </a:bodyPr>
          <a:lstStyle/>
          <a:p>
            <a:r>
              <a:rPr lang="zh-CN" altLang="en-US" sz="2400" b="1">
                <a:solidFill>
                  <a:srgbClr val="FF0000"/>
                </a:solidFill>
              </a:rPr>
              <a:t>“我”和“顶高的树并</a:t>
            </a:r>
          </a:p>
        </p:txBody>
      </p:sp>
      <p:cxnSp>
        <p:nvCxnSpPr>
          <p:cNvPr id="2" name="直接连接符 1"/>
          <p:cNvCxnSpPr/>
          <p:nvPr/>
        </p:nvCxnSpPr>
        <p:spPr>
          <a:xfrm flipV="1">
            <a:off x="5365750" y="2228850"/>
            <a:ext cx="3221990" cy="215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1709420" y="2725420"/>
            <a:ext cx="6938010" cy="285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704340" y="3228975"/>
            <a:ext cx="6661785" cy="25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704340" y="2250440"/>
            <a:ext cx="7194550" cy="1529715"/>
          </a:xfrm>
          <a:prstGeom prst="rect">
            <a:avLst/>
          </a:prstGeom>
          <a:noFill/>
        </p:spPr>
        <p:txBody>
          <a:bodyPr wrap="square" rtlCol="0">
            <a:spAutoFit/>
          </a:bodyPr>
          <a:lstStyle/>
          <a:p>
            <a:pPr fontAlgn="auto">
              <a:lnSpc>
                <a:spcPct val="130000"/>
              </a:lnSpc>
            </a:pPr>
            <a:r>
              <a:rPr lang="zh-CN" altLang="en-US" sz="2400" b="1">
                <a:solidFill>
                  <a:srgbClr val="FF0000"/>
                </a:solidFill>
              </a:rPr>
              <a:t>排立着”，互为风景，互为映衬。“我”处在寒风</a:t>
            </a:r>
          </a:p>
          <a:p>
            <a:pPr fontAlgn="auto">
              <a:lnSpc>
                <a:spcPct val="130000"/>
              </a:lnSpc>
            </a:pPr>
            <a:r>
              <a:rPr lang="zh-CN" altLang="en-US" sz="2400" b="1">
                <a:solidFill>
                  <a:srgbClr val="FF0000"/>
                </a:solidFill>
              </a:rPr>
              <a:t>孤独中，却并不靠那高树，显示出“我”独立的人格和强烈的自我意识。</a:t>
            </a:r>
          </a:p>
        </p:txBody>
      </p:sp>
      <p:cxnSp>
        <p:nvCxnSpPr>
          <p:cNvPr id="6" name="直接连接符 5"/>
          <p:cNvCxnSpPr/>
          <p:nvPr/>
        </p:nvCxnSpPr>
        <p:spPr>
          <a:xfrm flipV="1">
            <a:off x="1566545" y="3690620"/>
            <a:ext cx="6938010" cy="285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49095" y="447040"/>
            <a:ext cx="6630035" cy="5688965"/>
          </a:xfrm>
          <a:prstGeom prst="rect">
            <a:avLst/>
          </a:prstGeom>
          <a:noFill/>
        </p:spPr>
        <p:txBody>
          <a:bodyPr wrap="square" rtlCol="0">
            <a:spAutoFit/>
          </a:bodyPr>
          <a:lstStyle/>
          <a:p>
            <a:pPr algn="l" fontAlgn="auto">
              <a:lnSpc>
                <a:spcPct val="130000"/>
              </a:lnSpc>
            </a:pPr>
            <a:r>
              <a:rPr lang="zh-CN" altLang="en-US" sz="2800"/>
              <a:t>4.对《断章》这首诗赏析不正确的一项是（      ）</a:t>
            </a:r>
          </a:p>
          <a:p>
            <a:pPr algn="l" fontAlgn="auto">
              <a:lnSpc>
                <a:spcPct val="130000"/>
              </a:lnSpc>
            </a:pPr>
            <a:r>
              <a:rPr lang="zh-CN" altLang="en-US" sz="2800"/>
              <a:t>A.这首诗表现了一种被别人或社会当作装饰品的深沉的人生悲哀。</a:t>
            </a:r>
          </a:p>
          <a:p>
            <a:pPr algn="l" fontAlgn="auto">
              <a:lnSpc>
                <a:spcPct val="130000"/>
              </a:lnSpc>
            </a:pPr>
            <a:r>
              <a:rPr lang="zh-CN" altLang="en-US" sz="2800"/>
              <a:t>B.这首诗以超然而珍惜的感情，写了一刹那的意境，寄寓了深刻的哲理。</a:t>
            </a:r>
          </a:p>
          <a:p>
            <a:pPr algn="l" fontAlgn="auto">
              <a:lnSpc>
                <a:spcPct val="130000"/>
              </a:lnSpc>
            </a:pPr>
            <a:r>
              <a:rPr lang="zh-CN" altLang="en-US" sz="2800"/>
              <a:t>C.这首诗表现了人物、事物间息息相关、相互依存、相互作用的关系。</a:t>
            </a:r>
          </a:p>
          <a:p>
            <a:pPr algn="l" fontAlgn="auto">
              <a:lnSpc>
                <a:spcPct val="130000"/>
              </a:lnSpc>
            </a:pPr>
            <a:r>
              <a:rPr lang="zh-CN" altLang="en-US" sz="2800"/>
              <a:t>D.这首诗以两幅优美的画面隐喻、暗示着人生中许多“相对”的关系。</a:t>
            </a:r>
          </a:p>
        </p:txBody>
      </p:sp>
      <p:sp>
        <p:nvSpPr>
          <p:cNvPr id="14" name="文本框 13"/>
          <p:cNvSpPr txBox="1"/>
          <p:nvPr/>
        </p:nvSpPr>
        <p:spPr>
          <a:xfrm>
            <a:off x="2243455" y="1104900"/>
            <a:ext cx="463550" cy="460375"/>
          </a:xfrm>
          <a:prstGeom prst="rect">
            <a:avLst/>
          </a:prstGeom>
          <a:noFill/>
        </p:spPr>
        <p:txBody>
          <a:bodyPr wrap="square" rtlCol="0">
            <a:spAutoFit/>
          </a:bodyPr>
          <a:lstStyle/>
          <a:p>
            <a:r>
              <a:rPr lang="en-US" altLang="zh-CN" sz="2400" b="1">
                <a:solidFill>
                  <a:srgbClr val="FF0000"/>
                </a:solidFill>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00175" y="112395"/>
            <a:ext cx="7326630" cy="6249035"/>
          </a:xfrm>
          <a:prstGeom prst="rect">
            <a:avLst/>
          </a:prstGeom>
          <a:noFill/>
        </p:spPr>
        <p:txBody>
          <a:bodyPr wrap="square" rtlCol="0">
            <a:spAutoFit/>
          </a:bodyPr>
          <a:lstStyle/>
          <a:p>
            <a:pPr algn="l" fontAlgn="auto">
              <a:lnSpc>
                <a:spcPct val="130000"/>
              </a:lnSpc>
            </a:pPr>
            <a:r>
              <a:rPr lang="zh-CN" altLang="en-US" sz="2800"/>
              <a:t>5.默写填空。</a:t>
            </a:r>
          </a:p>
          <a:p>
            <a:pPr algn="l" fontAlgn="auto">
              <a:lnSpc>
                <a:spcPct val="130000"/>
              </a:lnSpc>
            </a:pPr>
            <a:r>
              <a:rPr lang="zh-CN" altLang="en-US" sz="2800"/>
              <a:t>（</a:t>
            </a:r>
            <a:r>
              <a:rPr lang="en-US" altLang="zh-CN" sz="2800"/>
              <a:t>1</a:t>
            </a:r>
            <a:r>
              <a:rPr lang="zh-CN" altLang="en-US" sz="2800"/>
              <a:t>）明月装饰了你的窗子，</a:t>
            </a:r>
            <a:r>
              <a:rPr lang="zh-CN" altLang="en-US" sz="2800" u="sng"/>
              <a:t>                              </a:t>
            </a:r>
            <a:r>
              <a:rPr lang="zh-CN" altLang="en-US" sz="2800"/>
              <a:t>。(卞之琳《断章》)</a:t>
            </a:r>
          </a:p>
          <a:p>
            <a:pPr algn="l" fontAlgn="auto">
              <a:lnSpc>
                <a:spcPct val="130000"/>
              </a:lnSpc>
            </a:pPr>
            <a:r>
              <a:rPr lang="zh-CN" altLang="en-US" sz="2800">
                <a:sym typeface="+mn-ea"/>
              </a:rPr>
              <a:t>（</a:t>
            </a:r>
            <a:r>
              <a:rPr lang="en-US" altLang="zh-CN" sz="2800">
                <a:sym typeface="+mn-ea"/>
              </a:rPr>
              <a:t>2</a:t>
            </a:r>
            <a:r>
              <a:rPr lang="zh-CN" altLang="en-US" sz="2800">
                <a:sym typeface="+mn-ea"/>
              </a:rPr>
              <a:t>）</a:t>
            </a:r>
            <a:r>
              <a:rPr lang="zh-CN" altLang="en-US" sz="2800" u="sng">
                <a:sym typeface="+mn-ea"/>
              </a:rPr>
              <a:t>                                   </a:t>
            </a:r>
            <a:r>
              <a:rPr lang="zh-CN" altLang="en-US" sz="2800"/>
              <a:t>，在大地风雨的海上。(芦荻《风雨吟》)</a:t>
            </a:r>
          </a:p>
          <a:p>
            <a:pPr algn="l" fontAlgn="auto">
              <a:lnSpc>
                <a:spcPct val="130000"/>
              </a:lnSpc>
            </a:pPr>
            <a:r>
              <a:rPr lang="zh-CN" altLang="en-US" sz="2800"/>
              <a:t>（</a:t>
            </a:r>
            <a:r>
              <a:rPr lang="en-US" altLang="zh-CN" sz="2800"/>
              <a:t>3</a:t>
            </a:r>
            <a:r>
              <a:rPr lang="zh-CN" altLang="en-US" sz="2800"/>
              <a:t>）霜风呼呼的吹着，</a:t>
            </a:r>
            <a:r>
              <a:rPr lang="zh-CN" altLang="en-US" sz="2800" u="sng">
                <a:sym typeface="+mn-ea"/>
              </a:rPr>
              <a:t>                                 </a:t>
            </a:r>
            <a:r>
              <a:rPr lang="zh-CN" altLang="en-US" sz="2800"/>
              <a:t>。(沈尹默《月夜》)</a:t>
            </a:r>
          </a:p>
          <a:p>
            <a:pPr algn="l" fontAlgn="auto">
              <a:lnSpc>
                <a:spcPct val="130000"/>
              </a:lnSpc>
            </a:pPr>
            <a:r>
              <a:rPr lang="zh-CN" altLang="en-US" sz="2800"/>
              <a:t>（</a:t>
            </a:r>
            <a:r>
              <a:rPr lang="en-US" altLang="zh-CN" sz="2800"/>
              <a:t>4</a:t>
            </a:r>
            <a:r>
              <a:rPr lang="zh-CN" altLang="en-US" sz="2800"/>
              <a:t>）我等待着，</a:t>
            </a:r>
            <a:r>
              <a:rPr lang="zh-CN" altLang="en-US" sz="2800" u="sng"/>
              <a:t>                     </a:t>
            </a:r>
            <a:r>
              <a:rPr lang="zh-CN" altLang="en-US" sz="2800"/>
              <a:t>，</a:t>
            </a:r>
            <a:r>
              <a:rPr lang="zh-CN" altLang="en-US" sz="2800" u="sng">
                <a:sym typeface="+mn-ea"/>
              </a:rPr>
              <a:t>                              </a:t>
            </a:r>
            <a:r>
              <a:rPr lang="zh-CN" altLang="en-US" sz="2800"/>
              <a:t>。(戴望舒《萧红墓畔口占》)</a:t>
            </a:r>
          </a:p>
          <a:p>
            <a:pPr algn="l" fontAlgn="auto">
              <a:lnSpc>
                <a:spcPct val="130000"/>
              </a:lnSpc>
            </a:pPr>
            <a:r>
              <a:rPr lang="zh-CN" altLang="en-US" sz="2800"/>
              <a:t>（</a:t>
            </a:r>
            <a:r>
              <a:rPr lang="en-US" altLang="zh-CN" sz="2800"/>
              <a:t>5</a:t>
            </a:r>
            <a:r>
              <a:rPr lang="zh-CN" altLang="en-US" sz="2800"/>
              <a:t>）所有的叶是这一片，</a:t>
            </a:r>
            <a:r>
              <a:rPr lang="zh-CN" altLang="en-US" sz="2800" u="sng"/>
              <a:t>                                     </a:t>
            </a:r>
            <a:r>
              <a:rPr lang="zh-CN" altLang="en-US" sz="2800"/>
              <a:t>，繁多是个谎言。(聂鲁达《统一》)</a:t>
            </a:r>
          </a:p>
        </p:txBody>
      </p:sp>
      <p:sp>
        <p:nvSpPr>
          <p:cNvPr id="14" name="文本框 13"/>
          <p:cNvSpPr txBox="1"/>
          <p:nvPr/>
        </p:nvSpPr>
        <p:spPr>
          <a:xfrm>
            <a:off x="5826125" y="844550"/>
            <a:ext cx="2781300" cy="460375"/>
          </a:xfrm>
          <a:prstGeom prst="rect">
            <a:avLst/>
          </a:prstGeom>
          <a:noFill/>
        </p:spPr>
        <p:txBody>
          <a:bodyPr wrap="square" rtlCol="0">
            <a:spAutoFit/>
          </a:bodyPr>
          <a:lstStyle/>
          <a:p>
            <a:r>
              <a:rPr lang="en-US" altLang="zh-CN" sz="2400" b="1">
                <a:solidFill>
                  <a:srgbClr val="FF0000"/>
                </a:solidFill>
              </a:rPr>
              <a:t>你装饰了别人的梦</a:t>
            </a:r>
          </a:p>
        </p:txBody>
      </p:sp>
      <p:sp>
        <p:nvSpPr>
          <p:cNvPr id="13" name="文本框 12"/>
          <p:cNvSpPr txBox="1"/>
          <p:nvPr/>
        </p:nvSpPr>
        <p:spPr>
          <a:xfrm>
            <a:off x="2425700" y="1896745"/>
            <a:ext cx="2781300" cy="460375"/>
          </a:xfrm>
          <a:prstGeom prst="rect">
            <a:avLst/>
          </a:prstGeom>
          <a:noFill/>
        </p:spPr>
        <p:txBody>
          <a:bodyPr wrap="square" rtlCol="0">
            <a:spAutoFit/>
          </a:bodyPr>
          <a:lstStyle/>
          <a:p>
            <a:r>
              <a:rPr lang="en-US" altLang="zh-CN" sz="2400" b="1">
                <a:solidFill>
                  <a:srgbClr val="FF0000"/>
                </a:solidFill>
              </a:rPr>
              <a:t>我有年轻舵手的心</a:t>
            </a:r>
          </a:p>
        </p:txBody>
      </p:sp>
      <p:sp>
        <p:nvSpPr>
          <p:cNvPr id="15" name="文本框 14"/>
          <p:cNvSpPr txBox="1"/>
          <p:nvPr/>
        </p:nvSpPr>
        <p:spPr>
          <a:xfrm>
            <a:off x="5316220" y="3025140"/>
            <a:ext cx="2781300" cy="460375"/>
          </a:xfrm>
          <a:prstGeom prst="rect">
            <a:avLst/>
          </a:prstGeom>
          <a:noFill/>
        </p:spPr>
        <p:txBody>
          <a:bodyPr wrap="square" rtlCol="0">
            <a:spAutoFit/>
          </a:bodyPr>
          <a:lstStyle/>
          <a:p>
            <a:r>
              <a:rPr lang="en-US" altLang="zh-CN" sz="2400" b="1">
                <a:solidFill>
                  <a:srgbClr val="FF0000"/>
                </a:solidFill>
              </a:rPr>
              <a:t>月光明明的照着</a:t>
            </a:r>
          </a:p>
        </p:txBody>
      </p:sp>
      <p:sp>
        <p:nvSpPr>
          <p:cNvPr id="16" name="文本框 15"/>
          <p:cNvSpPr txBox="1"/>
          <p:nvPr/>
        </p:nvSpPr>
        <p:spPr>
          <a:xfrm>
            <a:off x="4261485" y="4121150"/>
            <a:ext cx="1603375" cy="460375"/>
          </a:xfrm>
          <a:prstGeom prst="rect">
            <a:avLst/>
          </a:prstGeom>
          <a:noFill/>
        </p:spPr>
        <p:txBody>
          <a:bodyPr wrap="square" rtlCol="0">
            <a:spAutoFit/>
          </a:bodyPr>
          <a:lstStyle/>
          <a:p>
            <a:r>
              <a:rPr lang="en-US" altLang="zh-CN" sz="2400" b="1">
                <a:solidFill>
                  <a:srgbClr val="FF0000"/>
                </a:solidFill>
              </a:rPr>
              <a:t>长夜漫漫</a:t>
            </a:r>
          </a:p>
        </p:txBody>
      </p:sp>
      <p:sp>
        <p:nvSpPr>
          <p:cNvPr id="17" name="文本框 16"/>
          <p:cNvSpPr txBox="1"/>
          <p:nvPr/>
        </p:nvSpPr>
        <p:spPr>
          <a:xfrm>
            <a:off x="6080760" y="4151630"/>
            <a:ext cx="3320415" cy="429895"/>
          </a:xfrm>
          <a:prstGeom prst="rect">
            <a:avLst/>
          </a:prstGeom>
          <a:noFill/>
        </p:spPr>
        <p:txBody>
          <a:bodyPr wrap="square" rtlCol="0">
            <a:spAutoFit/>
          </a:bodyPr>
          <a:lstStyle/>
          <a:p>
            <a:r>
              <a:rPr lang="en-US" altLang="zh-CN" sz="2200" b="1">
                <a:solidFill>
                  <a:srgbClr val="FF0000"/>
                </a:solidFill>
              </a:rPr>
              <a:t>你却卧听着海涛闲话</a:t>
            </a:r>
          </a:p>
        </p:txBody>
      </p:sp>
      <p:sp>
        <p:nvSpPr>
          <p:cNvPr id="18" name="文本框 17"/>
          <p:cNvSpPr txBox="1"/>
          <p:nvPr/>
        </p:nvSpPr>
        <p:spPr>
          <a:xfrm>
            <a:off x="5772785" y="5303520"/>
            <a:ext cx="2887345" cy="460375"/>
          </a:xfrm>
          <a:prstGeom prst="rect">
            <a:avLst/>
          </a:prstGeom>
          <a:noFill/>
        </p:spPr>
        <p:txBody>
          <a:bodyPr wrap="square" rtlCol="0">
            <a:spAutoFit/>
          </a:bodyPr>
          <a:lstStyle/>
          <a:p>
            <a:r>
              <a:rPr lang="en-US" altLang="zh-CN" sz="2400" b="1">
                <a:solidFill>
                  <a:srgbClr val="FF0000"/>
                </a:solidFill>
              </a:rPr>
              <a:t>所有的花是这一朵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ppt_x"/>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ppt_x"/>
                                          </p:val>
                                        </p:tav>
                                        <p:tav tm="100000">
                                          <p:val>
                                            <p:strVal val="#ppt_x"/>
                                          </p:val>
                                        </p:tav>
                                      </p:tavLst>
                                    </p:anim>
                                    <p:anim calcmode="lin" valueType="num">
                                      <p:cBhvr additive="base">
                                        <p:cTn id="3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ppt_x"/>
                                          </p:val>
                                        </p:tav>
                                        <p:tav tm="100000">
                                          <p:val>
                                            <p:strVal val="#ppt_x"/>
                                          </p:val>
                                        </p:tav>
                                      </p:tavLst>
                                    </p:anim>
                                    <p:anim calcmode="lin" valueType="num">
                                      <p:cBhvr additive="base">
                                        <p:cTn id="4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13" grpId="0"/>
      <p:bldP spid="15" grpId="0"/>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92505" y="53149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课内精读</a:t>
            </a:r>
          </a:p>
        </p:txBody>
      </p:sp>
      <p:sp>
        <p:nvSpPr>
          <p:cNvPr id="7" name="文本框 6"/>
          <p:cNvSpPr txBox="1"/>
          <p:nvPr/>
        </p:nvSpPr>
        <p:spPr>
          <a:xfrm>
            <a:off x="2671445" y="1546225"/>
            <a:ext cx="3801110" cy="3449955"/>
          </a:xfrm>
          <a:prstGeom prst="rect">
            <a:avLst/>
          </a:prstGeom>
          <a:noFill/>
        </p:spPr>
        <p:txBody>
          <a:bodyPr wrap="square" rtlCol="0">
            <a:spAutoFit/>
          </a:bodyPr>
          <a:lstStyle/>
          <a:p>
            <a:pPr algn="ctr" fontAlgn="auto">
              <a:lnSpc>
                <a:spcPct val="130000"/>
              </a:lnSpc>
            </a:pPr>
            <a:r>
              <a:rPr lang="zh-CN" altLang="en-US" sz="2800">
                <a:latin typeface="黑体" panose="02010609060101010101" charset="-122"/>
                <a:ea typeface="黑体" panose="02010609060101010101" charset="-122"/>
                <a:cs typeface="黑体" panose="02010609060101010101" charset="-122"/>
              </a:rPr>
              <a:t>断章 </a:t>
            </a:r>
            <a:endParaRPr lang="zh-CN" altLang="en-US" sz="2800">
              <a:latin typeface="楷体" panose="02010609060101010101" charset="-122"/>
              <a:ea typeface="楷体" panose="02010609060101010101" charset="-122"/>
              <a:cs typeface="楷体" panose="02010609060101010101" charset="-122"/>
            </a:endParaRPr>
          </a:p>
          <a:p>
            <a:pPr algn="ctr" fontAlgn="auto">
              <a:lnSpc>
                <a:spcPct val="130000"/>
              </a:lnSpc>
            </a:pPr>
            <a:r>
              <a:rPr lang="zh-CN" altLang="en-US" sz="2800">
                <a:latin typeface="楷体" panose="02010609060101010101" charset="-122"/>
                <a:ea typeface="楷体" panose="02010609060101010101" charset="-122"/>
                <a:cs typeface="楷体" panose="02010609060101010101" charset="-122"/>
              </a:rPr>
              <a:t>卞之琳</a:t>
            </a:r>
          </a:p>
          <a:p>
            <a:pPr fontAlgn="auto">
              <a:lnSpc>
                <a:spcPct val="130000"/>
              </a:lnSpc>
            </a:pPr>
            <a:r>
              <a:rPr lang="zh-CN" altLang="en-US" sz="2800">
                <a:latin typeface="楷体" panose="02010609060101010101" charset="-122"/>
                <a:ea typeface="楷体" panose="02010609060101010101" charset="-122"/>
                <a:cs typeface="楷体" panose="02010609060101010101" charset="-122"/>
              </a:rPr>
              <a:t>你站在桥上看风景，</a:t>
            </a:r>
          </a:p>
          <a:p>
            <a:pPr fontAlgn="auto">
              <a:lnSpc>
                <a:spcPct val="130000"/>
              </a:lnSpc>
            </a:pPr>
            <a:r>
              <a:rPr lang="zh-CN" altLang="en-US" sz="2800">
                <a:latin typeface="楷体" panose="02010609060101010101" charset="-122"/>
                <a:ea typeface="楷体" panose="02010609060101010101" charset="-122"/>
                <a:cs typeface="楷体" panose="02010609060101010101" charset="-122"/>
              </a:rPr>
              <a:t>看风景的人在楼上看你。</a:t>
            </a:r>
          </a:p>
          <a:p>
            <a:pPr fontAlgn="auto">
              <a:lnSpc>
                <a:spcPct val="130000"/>
              </a:lnSpc>
            </a:pPr>
            <a:r>
              <a:rPr lang="zh-CN" altLang="en-US" sz="2800">
                <a:latin typeface="楷体" panose="02010609060101010101" charset="-122"/>
                <a:ea typeface="楷体" panose="02010609060101010101" charset="-122"/>
                <a:cs typeface="楷体" panose="02010609060101010101" charset="-122"/>
              </a:rPr>
              <a:t>明月装饰了你的窗子，</a:t>
            </a:r>
          </a:p>
          <a:p>
            <a:pPr fontAlgn="auto">
              <a:lnSpc>
                <a:spcPct val="130000"/>
              </a:lnSpc>
            </a:pPr>
            <a:r>
              <a:rPr lang="zh-CN" altLang="en-US" sz="2800">
                <a:latin typeface="楷体" panose="02010609060101010101" charset="-122"/>
                <a:ea typeface="楷体" panose="02010609060101010101" charset="-122"/>
                <a:cs typeface="楷体" panose="02010609060101010101" charset="-122"/>
              </a:rPr>
              <a:t>你装饰了别人的梦。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61770" y="262890"/>
            <a:ext cx="7047865" cy="6331585"/>
          </a:xfrm>
          <a:prstGeom prst="rect">
            <a:avLst/>
          </a:prstGeom>
          <a:noFill/>
        </p:spPr>
        <p:txBody>
          <a:bodyPr wrap="square" rtlCol="0">
            <a:spAutoFit/>
          </a:bodyPr>
          <a:lstStyle/>
          <a:p>
            <a:pPr fontAlgn="auto">
              <a:lnSpc>
                <a:spcPct val="130000"/>
              </a:lnSpc>
            </a:pPr>
            <a:r>
              <a:rPr lang="zh-CN" altLang="en-US" sz="2600"/>
              <a:t>1.对这首诗的解说不恰当的一项是（    ）</a:t>
            </a:r>
          </a:p>
          <a:p>
            <a:pPr fontAlgn="auto">
              <a:lnSpc>
                <a:spcPct val="130000"/>
              </a:lnSpc>
            </a:pPr>
            <a:r>
              <a:rPr lang="zh-CN" altLang="en-US" sz="2600"/>
              <a:t>A.本诗写了两组意象，第二组意象的意思是：明月的银光装饰了你的窗户，而你的形象或许又进入他人梦中装饰了他人的梦。</a:t>
            </a:r>
          </a:p>
          <a:p>
            <a:pPr fontAlgn="auto">
              <a:lnSpc>
                <a:spcPct val="130000"/>
              </a:lnSpc>
            </a:pPr>
            <a:r>
              <a:rPr lang="zh-CN" altLang="en-US" sz="2600"/>
              <a:t>B.诗人如同与读者面对面地聊天，“你”指的是读者，全诗明白如话，但又蕴含深意，耐人寻味。</a:t>
            </a:r>
          </a:p>
          <a:p>
            <a:pPr fontAlgn="auto">
              <a:lnSpc>
                <a:spcPct val="130000"/>
              </a:lnSpc>
            </a:pPr>
            <a:r>
              <a:rPr lang="zh-CN" altLang="en-US" sz="2600"/>
              <a:t>C.诗歌把前一句的结尾作为后一句的开头，使诗行间的逻辑关系十分明确。</a:t>
            </a:r>
          </a:p>
          <a:p>
            <a:pPr fontAlgn="auto">
              <a:lnSpc>
                <a:spcPct val="130000"/>
              </a:lnSpc>
            </a:pPr>
            <a:r>
              <a:rPr lang="zh-CN" altLang="en-US" sz="2600"/>
              <a:t>D.诗中主要词语(“你”“看”“风景”“装饰”等)反复出现，造成一种回环往复的情调。这不使人动情，却令人深思。</a:t>
            </a:r>
          </a:p>
        </p:txBody>
      </p:sp>
      <p:sp>
        <p:nvSpPr>
          <p:cNvPr id="16" name="文本框 15"/>
          <p:cNvSpPr txBox="1"/>
          <p:nvPr/>
        </p:nvSpPr>
        <p:spPr>
          <a:xfrm>
            <a:off x="6804025" y="262890"/>
            <a:ext cx="694690" cy="553085"/>
          </a:xfrm>
          <a:prstGeom prst="rect">
            <a:avLst/>
          </a:prstGeom>
          <a:noFill/>
        </p:spPr>
        <p:txBody>
          <a:bodyPr wrap="square" rtlCol="0">
            <a:spAutoFit/>
          </a:bodyPr>
          <a:lstStyle/>
          <a:p>
            <a:pPr fontAlgn="auto">
              <a:lnSpc>
                <a:spcPct val="125000"/>
              </a:lnSpc>
            </a:pPr>
            <a:r>
              <a:rPr lang="en-US" altLang="zh-CN" sz="2400" b="1">
                <a:solidFill>
                  <a:srgbClr val="FF0000"/>
                </a:solidFill>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13535" y="1119505"/>
            <a:ext cx="6764655" cy="1210945"/>
          </a:xfrm>
          <a:prstGeom prst="rect">
            <a:avLst/>
          </a:prstGeom>
          <a:noFill/>
        </p:spPr>
        <p:txBody>
          <a:bodyPr wrap="square" rtlCol="0">
            <a:spAutoFit/>
          </a:bodyPr>
          <a:lstStyle/>
          <a:p>
            <a:pPr fontAlgn="auto">
              <a:lnSpc>
                <a:spcPct val="130000"/>
              </a:lnSpc>
            </a:pPr>
            <a:r>
              <a:rPr lang="zh-CN" altLang="en-US" sz="2800"/>
              <a:t>2.诗中所用的两个“装饰”运用了何种修辞手法？谈谈有什么好的表达效果？</a:t>
            </a:r>
          </a:p>
        </p:txBody>
      </p:sp>
      <p:sp>
        <p:nvSpPr>
          <p:cNvPr id="16" name="文本框 15"/>
          <p:cNvSpPr txBox="1"/>
          <p:nvPr/>
        </p:nvSpPr>
        <p:spPr>
          <a:xfrm>
            <a:off x="1971675" y="2522220"/>
            <a:ext cx="5723255" cy="2399665"/>
          </a:xfrm>
          <a:prstGeom prst="rect">
            <a:avLst/>
          </a:prstGeom>
          <a:noFill/>
        </p:spPr>
        <p:txBody>
          <a:bodyPr wrap="square" rtlCol="0">
            <a:spAutoFit/>
          </a:bodyPr>
          <a:lstStyle/>
          <a:p>
            <a:pPr fontAlgn="auto">
              <a:lnSpc>
                <a:spcPct val="125000"/>
              </a:lnSpc>
            </a:pPr>
            <a:r>
              <a:rPr lang="zh-CN" altLang="en-US" sz="2400" b="1">
                <a:solidFill>
                  <a:srgbClr val="FF0000"/>
                </a:solidFill>
              </a:rPr>
              <a:t>两个“装饰”运用了拟人手法，化静为动。皎洁的明月装饰着你的窗子，第一个“装饰”，揭示了人与自然的和谐、统一、宁静。第二个“装饰”，巧妙用“梦”揭示了人与人之间千丝万缕的联系。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13535" y="1119505"/>
            <a:ext cx="6764655" cy="1210945"/>
          </a:xfrm>
          <a:prstGeom prst="rect">
            <a:avLst/>
          </a:prstGeom>
          <a:noFill/>
        </p:spPr>
        <p:txBody>
          <a:bodyPr wrap="square" rtlCol="0">
            <a:spAutoFit/>
          </a:bodyPr>
          <a:lstStyle/>
          <a:p>
            <a:pPr fontAlgn="auto">
              <a:lnSpc>
                <a:spcPct val="130000"/>
              </a:lnSpc>
            </a:pPr>
            <a:r>
              <a:rPr lang="zh-CN" altLang="en-US" sz="2800"/>
              <a:t>3.结合你的人生经历，谈谈这首诗蕴含了怎样的哲理？</a:t>
            </a:r>
          </a:p>
        </p:txBody>
      </p:sp>
      <p:sp>
        <p:nvSpPr>
          <p:cNvPr id="16" name="文本框 15"/>
          <p:cNvSpPr txBox="1"/>
          <p:nvPr/>
        </p:nvSpPr>
        <p:spPr>
          <a:xfrm>
            <a:off x="1819275" y="2459990"/>
            <a:ext cx="5723255" cy="1938020"/>
          </a:xfrm>
          <a:prstGeom prst="rect">
            <a:avLst/>
          </a:prstGeom>
          <a:noFill/>
        </p:spPr>
        <p:txBody>
          <a:bodyPr wrap="square" rtlCol="0">
            <a:spAutoFit/>
          </a:bodyPr>
          <a:lstStyle/>
          <a:p>
            <a:pPr fontAlgn="auto">
              <a:lnSpc>
                <a:spcPct val="125000"/>
              </a:lnSpc>
            </a:pPr>
            <a:r>
              <a:rPr lang="zh-CN" altLang="en-US" sz="2400" b="1">
                <a:solidFill>
                  <a:srgbClr val="FF0000"/>
                </a:solidFill>
              </a:rPr>
              <a:t>哲理：每个人在生活中都有着重要的位置，物与我，我与人，你与他之间都有着内在的联系与影响。每个人都有着自身存在的价值，也可能成为别人的风景。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14730" y="31369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课外导航</a:t>
            </a:r>
          </a:p>
        </p:txBody>
      </p:sp>
      <p:sp>
        <p:nvSpPr>
          <p:cNvPr id="7" name="文本框 6"/>
          <p:cNvSpPr txBox="1"/>
          <p:nvPr/>
        </p:nvSpPr>
        <p:spPr>
          <a:xfrm>
            <a:off x="1145540" y="1403985"/>
            <a:ext cx="6994525" cy="4050030"/>
          </a:xfrm>
          <a:prstGeom prst="rect">
            <a:avLst/>
          </a:prstGeom>
          <a:noFill/>
        </p:spPr>
        <p:txBody>
          <a:bodyPr wrap="square" rtlCol="0">
            <a:spAutoFit/>
          </a:bodyPr>
          <a:lstStyle/>
          <a:p>
            <a:pPr algn="l" fontAlgn="auto">
              <a:lnSpc>
                <a:spcPct val="110000"/>
              </a:lnSpc>
            </a:pPr>
            <a:r>
              <a:rPr lang="en-US" sz="2600">
                <a:sym typeface="+mn-ea"/>
              </a:rPr>
              <a:t>	</a:t>
            </a:r>
            <a:r>
              <a:rPr sz="2600">
                <a:sym typeface="+mn-ea"/>
              </a:rPr>
              <a:t>推荐阅读：《雨巷》——戴望舒</a:t>
            </a:r>
          </a:p>
          <a:p>
            <a:pPr algn="l" fontAlgn="auto">
              <a:lnSpc>
                <a:spcPct val="110000"/>
              </a:lnSpc>
            </a:pPr>
            <a:r>
              <a:rPr lang="en-US" sz="2600">
                <a:sym typeface="+mn-ea"/>
              </a:rPr>
              <a:t>	</a:t>
            </a:r>
            <a:r>
              <a:rPr sz="2600">
                <a:sym typeface="+mn-ea"/>
              </a:rPr>
              <a:t>作品介绍：《雨巷》是戴望舒的成名作，作者通过对狭窄阴沉的雨巷，在雨巷中徘徊的独行者，以及那个像丁香一样结着愁怨的姑娘的描写，含蓄地暗示出作者既迷惘感伤又有期待的情怀，并给人一种朦胧而又幽深的美感。也有人把这些意象解读为反映当时黑暗的社会的缩影，或者是在革命中失败的人和朦胧的、时有时无的希望。</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790575" y="-3429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中考链接</a:t>
            </a:r>
          </a:p>
        </p:txBody>
      </p:sp>
      <p:sp>
        <p:nvSpPr>
          <p:cNvPr id="7" name="文本框 6"/>
          <p:cNvSpPr txBox="1"/>
          <p:nvPr/>
        </p:nvSpPr>
        <p:spPr>
          <a:xfrm>
            <a:off x="982980" y="1286510"/>
            <a:ext cx="7991475" cy="5367655"/>
          </a:xfrm>
          <a:prstGeom prst="rect">
            <a:avLst/>
          </a:prstGeom>
          <a:noFill/>
        </p:spPr>
        <p:txBody>
          <a:bodyPr wrap="square" rtlCol="0">
            <a:spAutoFit/>
          </a:bodyPr>
          <a:lstStyle/>
          <a:p>
            <a:pPr fontAlgn="auto">
              <a:lnSpc>
                <a:spcPct val="110000"/>
              </a:lnSpc>
            </a:pPr>
            <a:r>
              <a:rPr sz="2400"/>
              <a:t>1.(重庆八中中考模拟) 下列关于作家作品的表述不准确的一项是（        ）</a:t>
            </a:r>
          </a:p>
          <a:p>
            <a:pPr fontAlgn="auto">
              <a:lnSpc>
                <a:spcPct val="110000"/>
              </a:lnSpc>
            </a:pPr>
            <a:r>
              <a:rPr sz="2400"/>
              <a:t>A．戴望舒，现代诗人，他在《我爱这土地》一诗中抒发了对祖国刻骨铭心的真挚而深沉的爱，也表达了广大人民对侵略者的仇恨。</a:t>
            </a:r>
          </a:p>
          <a:p>
            <a:pPr fontAlgn="auto">
              <a:lnSpc>
                <a:spcPct val="110000"/>
              </a:lnSpc>
            </a:pPr>
            <a:r>
              <a:rPr sz="2400"/>
              <a:t>B．《曹刿论战》出自《左传》。相传《左传》是春秋时期左丘明所作，是我国现存第一部叙事详细的编年体史书。</a:t>
            </a:r>
          </a:p>
          <a:p>
            <a:pPr fontAlgn="auto">
              <a:lnSpc>
                <a:spcPct val="110000"/>
              </a:lnSpc>
            </a:pPr>
            <a:r>
              <a:rPr sz="2400"/>
              <a:t>C．《变色龙》是俄国作家契诃夫的代表作之一，他将警官奥楚蔑洛夫比作变色龙，刻画了一个沙皇专制统治下的忠实走狗形象。</a:t>
            </a:r>
          </a:p>
          <a:p>
            <a:pPr fontAlgn="auto">
              <a:lnSpc>
                <a:spcPct val="110000"/>
              </a:lnSpc>
            </a:pPr>
            <a:r>
              <a:rPr sz="2400"/>
              <a:t>D．《诗经》是我国第一部诗歌总集，收录了从西周到春秋时期的诗歌305篇，也称“诗三百”，分为“风”“雅”“颂”三个部分。《关雎》选自《诗经·周南》，是《诗经》的第一篇。</a:t>
            </a:r>
          </a:p>
        </p:txBody>
      </p:sp>
      <p:sp>
        <p:nvSpPr>
          <p:cNvPr id="2" name="文本框 1"/>
          <p:cNvSpPr txBox="1"/>
          <p:nvPr/>
        </p:nvSpPr>
        <p:spPr>
          <a:xfrm>
            <a:off x="982980" y="761365"/>
            <a:ext cx="3126105" cy="645160"/>
          </a:xfrm>
          <a:prstGeom prst="rect">
            <a:avLst/>
          </a:prstGeom>
          <a:noFill/>
        </p:spPr>
        <p:txBody>
          <a:bodyPr wrap="square" rtlCol="0">
            <a:spAutoFit/>
          </a:bodyPr>
          <a:lstStyle/>
          <a:p>
            <a:r>
              <a:rPr lang="zh-CN" altLang="en-US" sz="3600" b="1"/>
              <a:t>积累与运用</a:t>
            </a:r>
          </a:p>
        </p:txBody>
      </p:sp>
      <p:sp>
        <p:nvSpPr>
          <p:cNvPr id="14" name="文本框 13"/>
          <p:cNvSpPr txBox="1"/>
          <p:nvPr/>
        </p:nvSpPr>
        <p:spPr>
          <a:xfrm>
            <a:off x="2150745" y="1678940"/>
            <a:ext cx="1007110" cy="460375"/>
          </a:xfrm>
          <a:prstGeom prst="rect">
            <a:avLst/>
          </a:prstGeom>
          <a:noFill/>
        </p:spPr>
        <p:txBody>
          <a:bodyPr wrap="square" rtlCol="0">
            <a:spAutoFit/>
          </a:bodyPr>
          <a:lstStyle/>
          <a:p>
            <a:r>
              <a:rPr lang="en-US" altLang="zh-CN" sz="2400" b="1">
                <a:solidFill>
                  <a:srgbClr val="FF0000"/>
                </a:solidFill>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29715" y="196215"/>
            <a:ext cx="6771640" cy="6249035"/>
          </a:xfrm>
          <a:prstGeom prst="rect">
            <a:avLst/>
          </a:prstGeom>
          <a:noFill/>
        </p:spPr>
        <p:txBody>
          <a:bodyPr wrap="square" rtlCol="0">
            <a:spAutoFit/>
          </a:bodyPr>
          <a:lstStyle/>
          <a:p>
            <a:pPr algn="l" fontAlgn="auto">
              <a:lnSpc>
                <a:spcPct val="130000"/>
              </a:lnSpc>
            </a:pPr>
            <a:r>
              <a:rPr lang="zh-CN" altLang="en-US" sz="2800"/>
              <a:t>2.(2018重庆A) 把下面这句话还原到文段中，最恰当的一项是（       ）</a:t>
            </a:r>
          </a:p>
          <a:p>
            <a:pPr algn="l" fontAlgn="auto">
              <a:lnSpc>
                <a:spcPct val="130000"/>
              </a:lnSpc>
            </a:pPr>
            <a:r>
              <a:rPr lang="en-US" altLang="zh-CN" sz="2800"/>
              <a:t>	</a:t>
            </a:r>
            <a:r>
              <a:rPr lang="zh-CN" altLang="en-US" sz="2800"/>
              <a:t>句子：</a:t>
            </a:r>
            <a:r>
              <a:rPr lang="zh-CN" altLang="en-US" sz="2800">
                <a:latin typeface="楷体" panose="02010609060101010101" charset="-122"/>
                <a:ea typeface="楷体" panose="02010609060101010101" charset="-122"/>
                <a:cs typeface="楷体" panose="02010609060101010101" charset="-122"/>
              </a:rPr>
              <a:t>因为我们知道，只有这样，才能使未来的道路走得更稳，更远。 </a:t>
            </a:r>
          </a:p>
          <a:p>
            <a:pPr algn="l" fontAlgn="auto">
              <a:lnSpc>
                <a:spcPct val="130000"/>
              </a:lnSpc>
            </a:pPr>
            <a:r>
              <a:rPr lang="en-US" altLang="zh-CN" sz="2800"/>
              <a:t>	</a:t>
            </a:r>
            <a:r>
              <a:rPr lang="zh-CN" altLang="en-US" sz="2800"/>
              <a:t>文段：</a:t>
            </a:r>
            <a:r>
              <a:rPr lang="zh-CN" altLang="en-US" sz="2800">
                <a:latin typeface="楷体" panose="02010609060101010101" charset="-122"/>
                <a:ea typeface="楷体" panose="02010609060101010101" charset="-122"/>
                <a:cs typeface="楷体" panose="02010609060101010101" charset="-122"/>
              </a:rPr>
              <a:t>①青春，从哪里跌倒就要从哪里爬起来。②一次考试上的失误,并不意味着我们的失败。③那只是生活对我们的一次磨炼，淬火后的精钢将会更加坚强。④有朝一日，我们会发现，曲折的人生更值得回味。 </a:t>
            </a:r>
          </a:p>
          <a:p>
            <a:pPr algn="l" fontAlgn="auto">
              <a:lnSpc>
                <a:spcPct val="130000"/>
              </a:lnSpc>
            </a:pPr>
            <a:r>
              <a:rPr lang="zh-CN" altLang="en-US" sz="2800"/>
              <a:t>A.①句后    B.②句后    C.③句后   D.④句后</a:t>
            </a:r>
          </a:p>
        </p:txBody>
      </p:sp>
      <p:sp>
        <p:nvSpPr>
          <p:cNvPr id="14" name="文本框 13"/>
          <p:cNvSpPr txBox="1"/>
          <p:nvPr/>
        </p:nvSpPr>
        <p:spPr>
          <a:xfrm>
            <a:off x="4551045" y="865505"/>
            <a:ext cx="1007110" cy="460375"/>
          </a:xfrm>
          <a:prstGeom prst="rect">
            <a:avLst/>
          </a:prstGeom>
          <a:noFill/>
        </p:spPr>
        <p:txBody>
          <a:bodyPr wrap="square" rtlCol="0">
            <a:spAutoFit/>
          </a:bodyPr>
          <a:lstStyle/>
          <a:p>
            <a:r>
              <a:rPr lang="en-US" altLang="zh-CN" sz="2400" b="1">
                <a:solidFill>
                  <a:srgbClr val="FF0000"/>
                </a:solidFill>
              </a:rPr>
              <a:t> 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50925" y="12827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课文助读</a:t>
            </a:r>
          </a:p>
        </p:txBody>
      </p:sp>
      <p:sp>
        <p:nvSpPr>
          <p:cNvPr id="7" name="文本框 6"/>
          <p:cNvSpPr txBox="1"/>
          <p:nvPr/>
        </p:nvSpPr>
        <p:spPr>
          <a:xfrm>
            <a:off x="1462405" y="1668145"/>
            <a:ext cx="6698615" cy="4887595"/>
          </a:xfrm>
          <a:prstGeom prst="rect">
            <a:avLst/>
          </a:prstGeom>
          <a:noFill/>
        </p:spPr>
        <p:txBody>
          <a:bodyPr wrap="square" rtlCol="0">
            <a:spAutoFit/>
          </a:bodyPr>
          <a:lstStyle/>
          <a:p>
            <a:pPr fontAlgn="auto">
              <a:lnSpc>
                <a:spcPct val="120000"/>
              </a:lnSpc>
            </a:pPr>
            <a:r>
              <a:rPr lang="en-US" sz="2600"/>
              <a:t>	</a:t>
            </a:r>
            <a:r>
              <a:rPr sz="2600"/>
              <a:t>沈尹默(1883—1971)，原名君默，别号鬼谷子。浙江绍兴人，我国杰出的学者、诗人、书法家。早年游学日本，归国后先后执教于北大、北京女子师范大学，与陈独秀、李大钊、鲁迅、胡适等同办《新青年》，为新文化运动的得力战士。</a:t>
            </a:r>
          </a:p>
          <a:p>
            <a:pPr fontAlgn="auto">
              <a:lnSpc>
                <a:spcPct val="120000"/>
              </a:lnSpc>
            </a:pPr>
            <a:r>
              <a:rPr lang="en-US" sz="2600"/>
              <a:t>	</a:t>
            </a:r>
            <a:r>
              <a:rPr sz="2600"/>
              <a:t>戴望舒(1905—1950)，字朝安，浙江杭州人。现代诗人，又称“雨巷诗人”，中国现代派象征主义诗人。其作品有《望舒草》《我的记忆》《灾难的岁月》等。</a:t>
            </a:r>
          </a:p>
        </p:txBody>
      </p:sp>
      <p:sp>
        <p:nvSpPr>
          <p:cNvPr id="2" name="文本框 1"/>
          <p:cNvSpPr txBox="1"/>
          <p:nvPr/>
        </p:nvSpPr>
        <p:spPr>
          <a:xfrm>
            <a:off x="1332230" y="1132205"/>
            <a:ext cx="3126105" cy="645160"/>
          </a:xfrm>
          <a:prstGeom prst="rect">
            <a:avLst/>
          </a:prstGeom>
          <a:noFill/>
        </p:spPr>
        <p:txBody>
          <a:bodyPr wrap="square" rtlCol="0">
            <a:spAutoFit/>
          </a:bodyPr>
          <a:lstStyle/>
          <a:p>
            <a:r>
              <a:rPr lang="zh-CN" altLang="en-US" sz="3600" b="1"/>
              <a:t>走近作者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18870" y="565150"/>
            <a:ext cx="7546340" cy="6331585"/>
          </a:xfrm>
          <a:prstGeom prst="rect">
            <a:avLst/>
          </a:prstGeom>
          <a:noFill/>
        </p:spPr>
        <p:txBody>
          <a:bodyPr wrap="square" rtlCol="0">
            <a:spAutoFit/>
          </a:bodyPr>
          <a:lstStyle/>
          <a:p>
            <a:pPr fontAlgn="auto">
              <a:lnSpc>
                <a:spcPct val="130000"/>
              </a:lnSpc>
            </a:pPr>
            <a:r>
              <a:rPr sz="2600"/>
              <a:t>(巴蜀中学中考模拟) </a:t>
            </a:r>
          </a:p>
          <a:p>
            <a:pPr algn="ctr" fontAlgn="auto">
              <a:lnSpc>
                <a:spcPct val="130000"/>
              </a:lnSpc>
            </a:pPr>
            <a:r>
              <a:rPr sz="2600">
                <a:latin typeface="黑体" panose="02010609060101010101" charset="-122"/>
                <a:ea typeface="黑体" panose="02010609060101010101" charset="-122"/>
              </a:rPr>
              <a:t>风雨中的菊花</a:t>
            </a:r>
          </a:p>
          <a:p>
            <a:pPr fontAlgn="auto">
              <a:lnSpc>
                <a:spcPct val="130000"/>
              </a:lnSpc>
            </a:pPr>
            <a:r>
              <a:rPr lang="en-US" sz="2600"/>
              <a:t>	</a:t>
            </a:r>
            <a:r>
              <a:rPr sz="2600" u="sng">
                <a:latin typeface="楷体" panose="02010609060101010101" charset="-122"/>
                <a:ea typeface="楷体" panose="02010609060101010101" charset="-122"/>
                <a:cs typeface="楷体" panose="02010609060101010101" charset="-122"/>
              </a:rPr>
              <a:t>午后的天灰蒙蒙的，没有风。乌云压得很低，似乎就要下雨。</a:t>
            </a:r>
            <a:endParaRPr sz="2600">
              <a:latin typeface="楷体" panose="02010609060101010101" charset="-122"/>
              <a:ea typeface="楷体" panose="02010609060101010101" charset="-122"/>
              <a:cs typeface="楷体" panose="02010609060101010101" charset="-122"/>
            </a:endParaRP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离开车的时间还有两个小时，多尔先生便在车站前的广场上漫步，借以打发时间。“太太，行行好。”一个声音吸引了他的注意。顺着声音望去，他看见前边不远处有一个衣衫褴褛的小男孩伸出鹰爪般的小黑手，尾随着一位贵妇人乞讨。那个妇女牵着一条毛色纯正、闪闪发亮的小狗急匆匆地赶路，生怕小黑手弄脏了她的衣服。“可怜可怜我，我已经三天没有吃东西了，给我一美元也行啊。”</a:t>
            </a:r>
          </a:p>
        </p:txBody>
      </p:sp>
      <p:sp>
        <p:nvSpPr>
          <p:cNvPr id="2" name="文本框 1"/>
          <p:cNvSpPr txBox="1"/>
          <p:nvPr/>
        </p:nvSpPr>
        <p:spPr>
          <a:xfrm>
            <a:off x="965200" y="28575"/>
            <a:ext cx="3876675" cy="645160"/>
          </a:xfrm>
          <a:prstGeom prst="rect">
            <a:avLst/>
          </a:prstGeom>
          <a:noFill/>
        </p:spPr>
        <p:txBody>
          <a:bodyPr wrap="square" rtlCol="0">
            <a:spAutoFit/>
          </a:bodyPr>
          <a:lstStyle/>
          <a:p>
            <a:r>
              <a:rPr lang="zh-CN" altLang="en-US" sz="3600" b="1"/>
              <a:t>现代文阅读</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72845" y="3175"/>
            <a:ext cx="7338695" cy="6851650"/>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考虑甩不掉这个乞丐，妇女转身，怒呵道：“滚！这么点儿小孩就会做生意！”小乞丐站住了脚，满脸失望。</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真是缺一行不成世界，多尔先生想。听说专门有一种人靠乞讨为生，甚至还有发大财的呢。还有一些人专门指使一帮小孩乞讨，利用人们的同情心。说不定这些大人就站在附近观察呢，也说不定这些大人就是孩子的父母。如果孩子完不成规定的数量，回去还要受罚。不管怎么说，这些孩子还怪可怜的，小小年纪就应该在学堂里念书的。这个孩子和我自己的孩子年龄相仿，可是……这些孩子的父母心也太狠了吧，无论如何也要送他上学啊，将来成为对社会有用的人。</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40460" y="687705"/>
            <a:ext cx="7306310" cy="4771390"/>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多尔先生正思忖着，小乞丐走到他跟前，摊着小黑手说：“可怜可怜我吧，我已经三天没有吃东西了。给我一美元也行。”不管这个小乞丐是真的生活所迫，还是在欺骗，多尔先生心中一阵难过，他掏出一枚一美元的硬币，递到了小乞丐手里。“谢谢您，祝您好运！”小男孩金黄色的头发都连成了一个板块了。全身上下只有牙齿和眼球是白的，估计他自己都忘记上次洗澡的时间了。小乞丐十分高兴地离开了。</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29665" y="1232535"/>
            <a:ext cx="7045325" cy="2691130"/>
          </a:xfrm>
          <a:prstGeom prst="rect">
            <a:avLst/>
          </a:prstGeom>
          <a:noFill/>
        </p:spPr>
        <p:txBody>
          <a:bodyPr wrap="square" rtlCol="0">
            <a:spAutoFit/>
          </a:bodyPr>
          <a:lstStyle/>
          <a:p>
            <a:pPr lvl="1" fontAlgn="auto">
              <a:lnSpc>
                <a:spcPct val="130000"/>
              </a:lnSpc>
            </a:pPr>
            <a:r>
              <a:rPr lang="en-US" sz="2600">
                <a:latin typeface="楷体" panose="02010609060101010101" charset="-122"/>
                <a:ea typeface="楷体" panose="02010609060101010101" charset="-122"/>
                <a:cs typeface="楷体" panose="02010609060101010101" charset="-122"/>
              </a:rPr>
              <a:t>    </a:t>
            </a:r>
            <a:r>
              <a:rPr sz="2600" u="sng">
                <a:latin typeface="楷体" panose="02010609060101010101" charset="-122"/>
                <a:ea typeface="楷体" panose="02010609060101010101" charset="-122"/>
                <a:cs typeface="楷体" panose="02010609060101010101" charset="-122"/>
              </a:rPr>
              <a:t>树上的鸣蝉不停地鸣叫，空气又闷又热，像庞大的蒸笼。</a:t>
            </a:r>
            <a:r>
              <a:rPr sz="2600">
                <a:latin typeface="楷体" panose="02010609060101010101" charset="-122"/>
                <a:ea typeface="楷体" panose="02010609060101010101" charset="-122"/>
                <a:cs typeface="楷体" panose="02010609060101010101" charset="-122"/>
              </a:rPr>
              <a:t>多尔先生不愿意早一些去候车室，就信步地走进了一家花店，他有几次在这里买过礼物送给朋友。“您要点什么？”卖花小姐训练有素，礼貌又分寸地问道。</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16660" y="26035"/>
            <a:ext cx="7665085" cy="6805930"/>
          </a:xfrm>
          <a:prstGeom prst="rect">
            <a:avLst/>
          </a:prstGeom>
          <a:noFill/>
        </p:spPr>
        <p:txBody>
          <a:bodyPr wrap="square" rtlCol="0">
            <a:spAutoFit/>
          </a:bodyPr>
          <a:lstStyle/>
          <a:p>
            <a:pPr fontAlgn="auto">
              <a:lnSpc>
                <a:spcPct val="12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这时从外面又走进一个人，多尔先生瞥见那人正是刚才的那个小乞丐。小乞丐认真地端详着柜台上的鲜花。“你要点什么？”小姐这么问，因为她不相信小乞丐会买花。“一束万寿菊。”小乞丐竟然开口了。“要我们送给什么人吗？”“不用，你可以在上面写‘献给我最亲爱的人’，下面再写上‘祝妈妈生日快乐！’”“一共是20美元。”小姐一边写，一边说。小乞丐从破衣服口袋里哗啦啦地摸出一大把硬币，倒在柜台上，每一枚硬币都磨得亮晶晶的，那里面就有多尔先生给他的。他数出了20美元，然后虔诚地接过下面有字牌的花，转身离去。</a:t>
            </a:r>
          </a:p>
          <a:p>
            <a:pPr fontAlgn="auto">
              <a:lnSpc>
                <a:spcPct val="12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这个小男孩还蛮有情趣，这是多尔先生没有想到的。</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25245" y="730885"/>
            <a:ext cx="7089140" cy="4407535"/>
          </a:xfrm>
          <a:prstGeom prst="rect">
            <a:avLst/>
          </a:prstGeom>
          <a:noFill/>
        </p:spPr>
        <p:txBody>
          <a:bodyPr wrap="square" rtlCol="0">
            <a:spAutoFit/>
          </a:bodyPr>
          <a:lstStyle/>
          <a:p>
            <a:pPr fontAlgn="auto">
              <a:lnSpc>
                <a:spcPct val="12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火车终于驶出站台了，多尔先生望着窗外，</a:t>
            </a:r>
            <a:r>
              <a:rPr sz="2600" u="sng">
                <a:latin typeface="楷体" panose="02010609060101010101" charset="-122"/>
                <a:ea typeface="楷体" panose="02010609060101010101" charset="-122"/>
                <a:cs typeface="楷体" panose="02010609060101010101" charset="-122"/>
              </a:rPr>
              <a:t>外面下起了雨，路上没有人，只剩下各式的车辆。</a:t>
            </a:r>
            <a:r>
              <a:rPr sz="2600">
                <a:latin typeface="楷体" panose="02010609060101010101" charset="-122"/>
                <a:ea typeface="楷体" panose="02010609060101010101" charset="-122"/>
                <a:cs typeface="楷体" panose="02010609060101010101" charset="-122"/>
              </a:rPr>
              <a:t>突然，他发现了风雨中的那个男孩。只见他手捧鲜花，一步一步地缓缓地艰难前行，瘦小的身体显得很单薄。多尔先生看见他的前方是一片公墓，</a:t>
            </a:r>
            <a:r>
              <a:rPr sz="2600" u="sng">
                <a:latin typeface="楷体" panose="02010609060101010101" charset="-122"/>
                <a:ea typeface="楷体" panose="02010609060101010101" charset="-122"/>
                <a:cs typeface="楷体" panose="02010609060101010101" charset="-122"/>
              </a:rPr>
              <a:t>他手中的万寿菊迎着风雨怒放着。</a:t>
            </a:r>
            <a:r>
              <a:rPr sz="2600">
                <a:latin typeface="楷体" panose="02010609060101010101" charset="-122"/>
                <a:ea typeface="楷体" panose="02010609060101010101" charset="-122"/>
                <a:cs typeface="楷体" panose="02010609060101010101" charset="-122"/>
              </a:rPr>
              <a:t>车轮撞击铁轨的声音越来越快，多尔先生也感到胸膛中一次又一次的强烈冲击。他的眼睛模糊了。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38935" y="889635"/>
            <a:ext cx="6623685" cy="1210945"/>
          </a:xfrm>
          <a:prstGeom prst="rect">
            <a:avLst/>
          </a:prstGeom>
          <a:noFill/>
        </p:spPr>
        <p:txBody>
          <a:bodyPr wrap="square" rtlCol="0">
            <a:spAutoFit/>
          </a:bodyPr>
          <a:lstStyle/>
          <a:p>
            <a:pPr fontAlgn="auto">
              <a:lnSpc>
                <a:spcPct val="130000"/>
              </a:lnSpc>
            </a:pPr>
            <a:r>
              <a:rPr sz="2800"/>
              <a:t>3.这篇小小说构思精巧，一波三折，引人入胜，请概括一下它的故事情节。</a:t>
            </a:r>
          </a:p>
        </p:txBody>
      </p:sp>
      <p:sp>
        <p:nvSpPr>
          <p:cNvPr id="16" name="文本框 15"/>
          <p:cNvSpPr txBox="1"/>
          <p:nvPr/>
        </p:nvSpPr>
        <p:spPr>
          <a:xfrm>
            <a:off x="1760855" y="2394585"/>
            <a:ext cx="6379210" cy="1938020"/>
          </a:xfrm>
          <a:prstGeom prst="rect">
            <a:avLst/>
          </a:prstGeom>
          <a:noFill/>
        </p:spPr>
        <p:txBody>
          <a:bodyPr wrap="square" rtlCol="0">
            <a:spAutoFit/>
          </a:bodyPr>
          <a:lstStyle/>
          <a:p>
            <a:pPr fontAlgn="auto">
              <a:lnSpc>
                <a:spcPct val="125000"/>
              </a:lnSpc>
            </a:pPr>
            <a:r>
              <a:rPr lang="en-US" altLang="zh-CN" sz="2400" b="1">
                <a:solidFill>
                  <a:srgbClr val="FF0000"/>
                </a:solidFill>
              </a:rPr>
              <a:t>①“小乞丐”向贵妇人讨钱遭到拒绝；②“小乞丐”向多尔讨钱得到了一美元；③“小乞丐”用讨来的20美元买了一束万寿菊；④“小乞丐”手捧万寿菊迎着风雨走向公墓。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98295" y="189865"/>
            <a:ext cx="6710045" cy="1770380"/>
          </a:xfrm>
          <a:prstGeom prst="rect">
            <a:avLst/>
          </a:prstGeom>
          <a:noFill/>
        </p:spPr>
        <p:txBody>
          <a:bodyPr wrap="square" rtlCol="0">
            <a:spAutoFit/>
          </a:bodyPr>
          <a:lstStyle/>
          <a:p>
            <a:pPr fontAlgn="auto">
              <a:lnSpc>
                <a:spcPct val="130000"/>
              </a:lnSpc>
            </a:pPr>
            <a:r>
              <a:rPr sz="2800"/>
              <a:t>4.读完小说，故事中的主人公“小乞丐”一定给你留下了深刻的印象，请你结合文章分析这一人物形象。</a:t>
            </a:r>
          </a:p>
        </p:txBody>
      </p:sp>
      <p:sp>
        <p:nvSpPr>
          <p:cNvPr id="16" name="文本框 15"/>
          <p:cNvSpPr txBox="1"/>
          <p:nvPr/>
        </p:nvSpPr>
        <p:spPr>
          <a:xfrm>
            <a:off x="1724025" y="1960245"/>
            <a:ext cx="6459220" cy="4707890"/>
          </a:xfrm>
          <a:prstGeom prst="rect">
            <a:avLst/>
          </a:prstGeom>
          <a:noFill/>
        </p:spPr>
        <p:txBody>
          <a:bodyPr wrap="square" rtlCol="0">
            <a:spAutoFit/>
          </a:bodyPr>
          <a:lstStyle/>
          <a:p>
            <a:pPr fontAlgn="auto">
              <a:lnSpc>
                <a:spcPct val="125000"/>
              </a:lnSpc>
            </a:pPr>
            <a:r>
              <a:rPr lang="zh-CN" altLang="en-US" sz="2400" b="1">
                <a:solidFill>
                  <a:srgbClr val="FF0000"/>
                </a:solidFill>
              </a:rPr>
              <a:t>①从“小乞丐”的外貌特征可看出他饱受了生活煎熬，生活在社会的最底层。②“小乞丐”从破衣服口袋里掏出的20美元，“每一枚硬币都磨得亮晶晶的”，说明了这些钱是靠他长期乞讨积攒起来的，每一枚都来之不易，从而可看出“小乞丐”的坚韧品质。③“小乞丐”把好不容易积攒起来的钱用来买了一束万寿菊献给了死去的母亲，表明他对母亲纯真而深切的热爱之情。④“小乞丐”是一个既让人同情又让人尊敬和感动的小男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63065" y="1077595"/>
            <a:ext cx="6144260" cy="1210945"/>
          </a:xfrm>
          <a:prstGeom prst="rect">
            <a:avLst/>
          </a:prstGeom>
          <a:noFill/>
        </p:spPr>
        <p:txBody>
          <a:bodyPr wrap="square" rtlCol="0">
            <a:spAutoFit/>
          </a:bodyPr>
          <a:lstStyle/>
          <a:p>
            <a:pPr fontAlgn="auto">
              <a:lnSpc>
                <a:spcPct val="130000"/>
              </a:lnSpc>
            </a:pPr>
            <a:r>
              <a:rPr sz="2800"/>
              <a:t>5.文中画线的句子能否删除，请表明你的观点并阐述理由。</a:t>
            </a:r>
          </a:p>
        </p:txBody>
      </p:sp>
      <p:sp>
        <p:nvSpPr>
          <p:cNvPr id="16" name="文本框 15"/>
          <p:cNvSpPr txBox="1"/>
          <p:nvPr/>
        </p:nvSpPr>
        <p:spPr>
          <a:xfrm>
            <a:off x="1771650" y="2385060"/>
            <a:ext cx="6143625" cy="1938020"/>
          </a:xfrm>
          <a:prstGeom prst="rect">
            <a:avLst/>
          </a:prstGeom>
          <a:noFill/>
        </p:spPr>
        <p:txBody>
          <a:bodyPr wrap="square" rtlCol="0">
            <a:spAutoFit/>
          </a:bodyPr>
          <a:lstStyle/>
          <a:p>
            <a:pPr fontAlgn="auto">
              <a:lnSpc>
                <a:spcPct val="125000"/>
              </a:lnSpc>
            </a:pPr>
            <a:r>
              <a:rPr lang="zh-CN" altLang="en-US" sz="2400" b="1">
                <a:solidFill>
                  <a:srgbClr val="FF0000"/>
                </a:solidFill>
              </a:rPr>
              <a:t>不能删掉，因为画线部分都是小说的环境描写。其作用是：①推动了情节的发展；②烘托了“小乞丐”的形象；③深化了文章的主题。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750060" y="1153795"/>
            <a:ext cx="5960110" cy="1210945"/>
          </a:xfrm>
          <a:prstGeom prst="rect">
            <a:avLst/>
          </a:prstGeom>
          <a:noFill/>
        </p:spPr>
        <p:txBody>
          <a:bodyPr wrap="square" rtlCol="0">
            <a:spAutoFit/>
          </a:bodyPr>
          <a:lstStyle/>
          <a:p>
            <a:pPr fontAlgn="auto">
              <a:lnSpc>
                <a:spcPct val="130000"/>
              </a:lnSpc>
            </a:pPr>
            <a:r>
              <a:rPr sz="2800"/>
              <a:t>6.文章结尾，多尔先生的眼前为什么“模糊了”？</a:t>
            </a:r>
          </a:p>
        </p:txBody>
      </p:sp>
      <p:sp>
        <p:nvSpPr>
          <p:cNvPr id="16" name="文本框 15"/>
          <p:cNvSpPr txBox="1"/>
          <p:nvPr/>
        </p:nvSpPr>
        <p:spPr>
          <a:xfrm>
            <a:off x="1968500" y="2515870"/>
            <a:ext cx="6143625" cy="1476375"/>
          </a:xfrm>
          <a:prstGeom prst="rect">
            <a:avLst/>
          </a:prstGeom>
          <a:noFill/>
        </p:spPr>
        <p:txBody>
          <a:bodyPr wrap="square" rtlCol="0">
            <a:spAutoFit/>
          </a:bodyPr>
          <a:lstStyle/>
          <a:p>
            <a:pPr fontAlgn="auto">
              <a:lnSpc>
                <a:spcPct val="125000"/>
              </a:lnSpc>
            </a:pPr>
            <a:r>
              <a:rPr lang="zh-CN" altLang="en-US" sz="2400" b="1">
                <a:solidFill>
                  <a:srgbClr val="FF0000"/>
                </a:solidFill>
              </a:rPr>
              <a:t>①多尔为自己误解了“小乞丐”而愧疚。②多尔被“小乞丐”对母亲纯真的爱感动，他的心灵受到了强烈的冲击。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016000" y="394335"/>
            <a:ext cx="7352030" cy="6326505"/>
          </a:xfrm>
          <a:prstGeom prst="rect">
            <a:avLst/>
          </a:prstGeom>
          <a:noFill/>
        </p:spPr>
        <p:txBody>
          <a:bodyPr wrap="square" rtlCol="0">
            <a:spAutoFit/>
          </a:bodyPr>
          <a:lstStyle/>
          <a:p>
            <a:pPr fontAlgn="auto">
              <a:lnSpc>
                <a:spcPct val="120000"/>
              </a:lnSpc>
            </a:pPr>
            <a:r>
              <a:rPr lang="en-US" sz="2600"/>
              <a:t>	</a:t>
            </a:r>
            <a:r>
              <a:rPr sz="2600"/>
              <a:t>卞之琳(1910—2000)，江苏海门人。诗人(“汉园三诗人”之一)、文学评论家、翻译家。主要诗集有《三秋集》《鱼目集》《十年诗草》等。</a:t>
            </a:r>
          </a:p>
          <a:p>
            <a:pPr fontAlgn="auto">
              <a:lnSpc>
                <a:spcPct val="120000"/>
              </a:lnSpc>
            </a:pPr>
            <a:r>
              <a:rPr lang="en-US" sz="2600"/>
              <a:t>	</a:t>
            </a:r>
            <a:r>
              <a:rPr sz="2600"/>
              <a:t>芦荻，1912年生，现代诗人。原名陈培迪，生于广东南海。30年代即从事诗歌创作，与人合编《今日诗歌》《中国诗坛》《诗场》等刊物。著有诗集《桑野》《驰驱集》《远帆》《旗下高歌》《田园新歌》《海南颂》《芦荻诗选》等，亦有诗歌理论、鉴赏文章和著作行世。</a:t>
            </a:r>
          </a:p>
          <a:p>
            <a:pPr fontAlgn="auto">
              <a:lnSpc>
                <a:spcPct val="120000"/>
              </a:lnSpc>
            </a:pPr>
            <a:r>
              <a:rPr lang="en-US" sz="2600"/>
              <a:t>	</a:t>
            </a:r>
            <a:r>
              <a:rPr sz="2600"/>
              <a:t>聂鲁达，智利当代著名诗人。1923年发表第一部诗集《黄昏》。1971年获得诺贝尔文学奖。主要作品有《二十首情诗和一支绝望的歌》《漫歌》等。</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91945" y="1316990"/>
            <a:ext cx="5960110" cy="650875"/>
          </a:xfrm>
          <a:prstGeom prst="rect">
            <a:avLst/>
          </a:prstGeom>
          <a:noFill/>
        </p:spPr>
        <p:txBody>
          <a:bodyPr wrap="square" rtlCol="0">
            <a:spAutoFit/>
          </a:bodyPr>
          <a:lstStyle/>
          <a:p>
            <a:pPr fontAlgn="auto">
              <a:lnSpc>
                <a:spcPct val="130000"/>
              </a:lnSpc>
            </a:pPr>
            <a:r>
              <a:rPr sz="2800"/>
              <a:t>7.题目“风雨中的菊花”有何含义？</a:t>
            </a:r>
          </a:p>
        </p:txBody>
      </p:sp>
      <p:sp>
        <p:nvSpPr>
          <p:cNvPr id="16" name="文本框 15"/>
          <p:cNvSpPr txBox="1"/>
          <p:nvPr/>
        </p:nvSpPr>
        <p:spPr>
          <a:xfrm>
            <a:off x="1756410" y="2221865"/>
            <a:ext cx="6143625" cy="1476375"/>
          </a:xfrm>
          <a:prstGeom prst="rect">
            <a:avLst/>
          </a:prstGeom>
          <a:noFill/>
        </p:spPr>
        <p:txBody>
          <a:bodyPr wrap="square" rtlCol="0">
            <a:spAutoFit/>
          </a:bodyPr>
          <a:lstStyle/>
          <a:p>
            <a:pPr fontAlgn="auto">
              <a:lnSpc>
                <a:spcPct val="125000"/>
              </a:lnSpc>
            </a:pPr>
            <a:r>
              <a:rPr lang="zh-CN" altLang="en-US" sz="2400" b="1">
                <a:solidFill>
                  <a:srgbClr val="FF0000"/>
                </a:solidFill>
              </a:rPr>
              <a:t>①“小乞丐”在风雨中献给母亲的菊花。②象征了在艰难困苦中生活的小乞丐坚韧的品格及对母亲的那份执著的爱。(意思相近即可)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137920" y="69342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片段练习</a:t>
            </a:r>
          </a:p>
        </p:txBody>
      </p:sp>
      <p:sp>
        <p:nvSpPr>
          <p:cNvPr id="7" name="文本框 6"/>
          <p:cNvSpPr txBox="1"/>
          <p:nvPr/>
        </p:nvSpPr>
        <p:spPr>
          <a:xfrm>
            <a:off x="1800225" y="2002155"/>
            <a:ext cx="5739130" cy="1770380"/>
          </a:xfrm>
          <a:prstGeom prst="rect">
            <a:avLst/>
          </a:prstGeom>
          <a:noFill/>
        </p:spPr>
        <p:txBody>
          <a:bodyPr wrap="square" rtlCol="0">
            <a:spAutoFit/>
          </a:bodyPr>
          <a:lstStyle/>
          <a:p>
            <a:pPr fontAlgn="auto">
              <a:lnSpc>
                <a:spcPct val="130000"/>
              </a:lnSpc>
            </a:pPr>
            <a:r>
              <a:rPr lang="en-US" sz="2800"/>
              <a:t>	</a:t>
            </a:r>
            <a:r>
              <a:rPr sz="2800"/>
              <a:t>根据课文后面的阅读提示，自己试着去解读《统一》这首诗的深刻内涵。</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87475" y="1370330"/>
            <a:ext cx="6511925" cy="3449955"/>
          </a:xfrm>
          <a:prstGeom prst="rect">
            <a:avLst/>
          </a:prstGeom>
          <a:noFill/>
        </p:spPr>
        <p:txBody>
          <a:bodyPr wrap="square" rtlCol="0">
            <a:spAutoFit/>
          </a:bodyPr>
          <a:lstStyle/>
          <a:p>
            <a:pPr fontAlgn="auto">
              <a:lnSpc>
                <a:spcPct val="130000"/>
              </a:lnSpc>
            </a:pPr>
            <a:r>
              <a:rPr lang="en-US" sz="2800"/>
              <a:t>	</a:t>
            </a:r>
            <a:r>
              <a:rPr sz="2800"/>
              <a:t>《月夜》全诗仅四行，却清晰地勾勒出一幅和谐统一的“月夜”场景：霜风，月光，高树和“我”。这首诗表现了诗人(即是五四前后的一代知识分子)独立不倚的坚强性格和追求思想自由与个性解放的奋斗精神。</a:t>
            </a:r>
          </a:p>
        </p:txBody>
      </p:sp>
      <p:sp>
        <p:nvSpPr>
          <p:cNvPr id="2" name="文本框 1"/>
          <p:cNvSpPr txBox="1"/>
          <p:nvPr/>
        </p:nvSpPr>
        <p:spPr>
          <a:xfrm>
            <a:off x="1136650" y="562610"/>
            <a:ext cx="3126105" cy="645160"/>
          </a:xfrm>
          <a:prstGeom prst="rect">
            <a:avLst/>
          </a:prstGeom>
          <a:noFill/>
        </p:spPr>
        <p:txBody>
          <a:bodyPr wrap="square" rtlCol="0">
            <a:spAutoFit/>
          </a:bodyPr>
          <a:lstStyle/>
          <a:p>
            <a:r>
              <a:rPr lang="zh-CN" altLang="en-US" sz="3600" b="1"/>
              <a:t>主要内容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80465" y="150495"/>
            <a:ext cx="6783705" cy="6808470"/>
          </a:xfrm>
          <a:prstGeom prst="rect">
            <a:avLst/>
          </a:prstGeom>
          <a:noFill/>
        </p:spPr>
        <p:txBody>
          <a:bodyPr wrap="square" rtlCol="0">
            <a:spAutoFit/>
          </a:bodyPr>
          <a:lstStyle/>
          <a:p>
            <a:pPr fontAlgn="auto">
              <a:lnSpc>
                <a:spcPct val="130000"/>
              </a:lnSpc>
            </a:pPr>
            <a:r>
              <a:rPr lang="en-US" sz="2800"/>
              <a:t>	</a:t>
            </a:r>
            <a:r>
              <a:rPr sz="2800"/>
              <a:t>《萧红墓畔口占》是近代诗人戴望舒于1944年所作的一首悼亡诗。这首诗是诗人戴望舒在萧红墓前凭吊时的口占之作，它包含了诗人对朋友的真挚怀念和对当时社会现实的深沉感慨。诗句采用口语，质朴且明快；叙述十分简洁，却能让细腻而又深沉的感情从中自然地抒发出来。</a:t>
            </a:r>
          </a:p>
          <a:p>
            <a:pPr fontAlgn="auto">
              <a:lnSpc>
                <a:spcPct val="130000"/>
              </a:lnSpc>
            </a:pPr>
            <a:r>
              <a:rPr lang="en-US" sz="2800"/>
              <a:t>	</a:t>
            </a:r>
            <a:r>
              <a:rPr sz="2800"/>
              <a:t>《断章》写于1935年10月，原为诗人一首长诗中的片段，后将其独立成章，因此标题名之为“断章”。这是中国现代文学史上文字简短、然而意蕴丰富而又朦胧的著名哲理短诗。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43660" y="509270"/>
            <a:ext cx="6783705" cy="5128895"/>
          </a:xfrm>
          <a:prstGeom prst="rect">
            <a:avLst/>
          </a:prstGeom>
          <a:noFill/>
        </p:spPr>
        <p:txBody>
          <a:bodyPr wrap="square" rtlCol="0">
            <a:spAutoFit/>
          </a:bodyPr>
          <a:lstStyle/>
          <a:p>
            <a:pPr fontAlgn="auto">
              <a:lnSpc>
                <a:spcPct val="130000"/>
              </a:lnSpc>
            </a:pPr>
            <a:r>
              <a:rPr lang="en-US" sz="2800"/>
              <a:t>	</a:t>
            </a:r>
            <a:r>
              <a:rPr sz="2800"/>
              <a:t>《风雨吟》写于上个世纪四十年代，当时是一个风雨飘摇的年代。诗人平日熟悉的景象发生了巨大改变，诗人也因此产生了年轻舵手的“忧怀”，它将自然的风雨、社会的风雨以及心中的风雨融合在一起，写下了这首直抒胸怀的战士般的诗。</a:t>
            </a:r>
          </a:p>
          <a:p>
            <a:pPr fontAlgn="auto">
              <a:lnSpc>
                <a:spcPct val="130000"/>
              </a:lnSpc>
            </a:pPr>
            <a:r>
              <a:rPr lang="en-US" sz="2800"/>
              <a:t>	</a:t>
            </a:r>
            <a:r>
              <a:rPr sz="2800"/>
              <a:t>《统一》这首简短的诗歌蕴含着深刻的道理，它告诉我们不要被眼睛蒙蔽内心，不要相信谎言，要看到事物的本质。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03300" y="43180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基础过关</a:t>
            </a:r>
          </a:p>
        </p:txBody>
      </p:sp>
      <p:sp>
        <p:nvSpPr>
          <p:cNvPr id="7" name="文本框 6"/>
          <p:cNvSpPr txBox="1"/>
          <p:nvPr/>
        </p:nvSpPr>
        <p:spPr>
          <a:xfrm>
            <a:off x="1697990" y="1557655"/>
            <a:ext cx="6586855" cy="1770380"/>
          </a:xfrm>
          <a:prstGeom prst="rect">
            <a:avLst/>
          </a:prstGeom>
          <a:noFill/>
        </p:spPr>
        <p:txBody>
          <a:bodyPr wrap="square" rtlCol="0">
            <a:spAutoFit/>
          </a:bodyPr>
          <a:lstStyle/>
          <a:p>
            <a:pPr fontAlgn="auto">
              <a:lnSpc>
                <a:spcPct val="130000"/>
              </a:lnSpc>
            </a:pPr>
            <a:r>
              <a:rPr sz="2800"/>
              <a:t>1.写一写，背一背。</a:t>
            </a:r>
          </a:p>
          <a:p>
            <a:pPr fontAlgn="auto">
              <a:lnSpc>
                <a:spcPct val="130000"/>
              </a:lnSpc>
            </a:pPr>
            <a:r>
              <a:rPr sz="2800"/>
              <a:t>你就像黑夜，拥有寂静与群星。</a:t>
            </a:r>
          </a:p>
          <a:p>
            <a:pPr fontAlgn="auto">
              <a:lnSpc>
                <a:spcPct val="130000"/>
              </a:lnSpc>
            </a:pPr>
            <a:r>
              <a:rPr sz="2800"/>
              <a:t>（聂鲁达《二十首情诗和一支绝望的歌》） </a:t>
            </a:r>
          </a:p>
        </p:txBody>
      </p:sp>
      <p:pic>
        <p:nvPicPr>
          <p:cNvPr id="5" name="图片 4"/>
          <p:cNvPicPr>
            <a:picLocks noChangeAspect="1"/>
          </p:cNvPicPr>
          <p:nvPr/>
        </p:nvPicPr>
        <p:blipFill>
          <a:blip r:embed="rId3"/>
          <a:stretch>
            <a:fillRect/>
          </a:stretch>
        </p:blipFill>
        <p:spPr>
          <a:xfrm>
            <a:off x="1697990" y="3439795"/>
            <a:ext cx="4538980" cy="1430655"/>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812290" y="1108075"/>
            <a:ext cx="7109460" cy="3449955"/>
          </a:xfrm>
          <a:prstGeom prst="rect">
            <a:avLst/>
          </a:prstGeom>
          <a:noFill/>
        </p:spPr>
        <p:txBody>
          <a:bodyPr wrap="square" rtlCol="0">
            <a:spAutoFit/>
          </a:bodyPr>
          <a:lstStyle/>
          <a:p>
            <a:pPr fontAlgn="auto">
              <a:lnSpc>
                <a:spcPct val="130000"/>
              </a:lnSpc>
            </a:pPr>
            <a:r>
              <a:rPr lang="zh-CN" altLang="en-US" sz="2800"/>
              <a:t>2.给下列加点字注音。</a:t>
            </a:r>
          </a:p>
          <a:p>
            <a:pPr fontAlgn="auto">
              <a:lnSpc>
                <a:spcPct val="130000"/>
              </a:lnSpc>
            </a:pPr>
            <a:r>
              <a:rPr lang="zh-CN" altLang="en-US" sz="2800"/>
              <a:t>呼呼（          ）       寂寞</a:t>
            </a:r>
            <a:r>
              <a:rPr lang="zh-CN" altLang="en-US" sz="2800">
                <a:sym typeface="+mn-ea"/>
              </a:rPr>
              <a:t>（          ） </a:t>
            </a:r>
            <a:endParaRPr lang="zh-CN" altLang="en-US" sz="2800"/>
          </a:p>
          <a:p>
            <a:pPr fontAlgn="auto">
              <a:lnSpc>
                <a:spcPct val="130000"/>
              </a:lnSpc>
            </a:pPr>
            <a:r>
              <a:rPr lang="zh-CN" altLang="en-US" sz="2800"/>
              <a:t>海涛</a:t>
            </a:r>
            <a:r>
              <a:rPr lang="zh-CN" altLang="en-US" sz="2800">
                <a:sym typeface="+mn-ea"/>
              </a:rPr>
              <a:t>（          ） </a:t>
            </a:r>
            <a:r>
              <a:rPr lang="zh-CN" altLang="en-US" sz="2800"/>
              <a:t>      漫漫</a:t>
            </a:r>
            <a:r>
              <a:rPr lang="zh-CN" altLang="en-US" sz="2800">
                <a:sym typeface="+mn-ea"/>
              </a:rPr>
              <a:t>（          ） </a:t>
            </a:r>
          </a:p>
          <a:p>
            <a:pPr fontAlgn="auto">
              <a:lnSpc>
                <a:spcPct val="130000"/>
              </a:lnSpc>
            </a:pPr>
            <a:r>
              <a:rPr lang="zh-CN" altLang="en-US" sz="2800"/>
              <a:t>装饰</a:t>
            </a:r>
            <a:r>
              <a:rPr lang="zh-CN" altLang="en-US" sz="2800">
                <a:sym typeface="+mn-ea"/>
              </a:rPr>
              <a:t>（          ） </a:t>
            </a:r>
            <a:r>
              <a:rPr lang="zh-CN" altLang="en-US" sz="2800"/>
              <a:t>       舵手</a:t>
            </a:r>
            <a:r>
              <a:rPr lang="zh-CN" altLang="en-US" sz="2800">
                <a:sym typeface="+mn-ea"/>
              </a:rPr>
              <a:t>（          ） </a:t>
            </a:r>
            <a:endParaRPr lang="zh-CN" altLang="en-US" sz="2800"/>
          </a:p>
          <a:p>
            <a:pPr fontAlgn="auto">
              <a:lnSpc>
                <a:spcPct val="130000"/>
              </a:lnSpc>
            </a:pPr>
            <a:r>
              <a:rPr lang="zh-CN" altLang="en-US" sz="2800"/>
              <a:t>谎言</a:t>
            </a:r>
            <a:r>
              <a:rPr lang="zh-CN" altLang="en-US" sz="2800">
                <a:sym typeface="+mn-ea"/>
              </a:rPr>
              <a:t>（          ）      </a:t>
            </a:r>
            <a:r>
              <a:rPr lang="zh-CN" altLang="en-US" sz="2800"/>
              <a:t> 差异</a:t>
            </a:r>
            <a:r>
              <a:rPr lang="zh-CN" altLang="en-US" sz="2800">
                <a:sym typeface="+mn-ea"/>
              </a:rPr>
              <a:t>（          ） </a:t>
            </a:r>
          </a:p>
          <a:p>
            <a:pPr fontAlgn="auto">
              <a:lnSpc>
                <a:spcPct val="130000"/>
              </a:lnSpc>
            </a:pPr>
            <a:r>
              <a:rPr lang="zh-CN" altLang="en-US" sz="2800"/>
              <a:t>墓畔</a:t>
            </a:r>
            <a:r>
              <a:rPr lang="zh-CN" altLang="en-US" sz="2800">
                <a:sym typeface="+mn-ea"/>
              </a:rPr>
              <a:t>（          ） </a:t>
            </a:r>
            <a:r>
              <a:rPr lang="zh-CN" altLang="en-US" sz="2800"/>
              <a:t>      郊原</a:t>
            </a:r>
            <a:r>
              <a:rPr lang="zh-CN" altLang="en-US" sz="2800">
                <a:sym typeface="+mn-ea"/>
              </a:rPr>
              <a:t>（          ） </a:t>
            </a:r>
            <a:endParaRPr lang="zh-CN" altLang="en-US" sz="2800"/>
          </a:p>
        </p:txBody>
      </p:sp>
      <p:sp>
        <p:nvSpPr>
          <p:cNvPr id="2" name="文本框 1"/>
          <p:cNvSpPr txBox="1"/>
          <p:nvPr/>
        </p:nvSpPr>
        <p:spPr>
          <a:xfrm>
            <a:off x="1907540" y="2077720"/>
            <a:ext cx="426720" cy="368300"/>
          </a:xfrm>
          <a:prstGeom prst="rect">
            <a:avLst/>
          </a:prstGeom>
          <a:noFill/>
        </p:spPr>
        <p:txBody>
          <a:bodyPr wrap="square" rtlCol="0">
            <a:spAutoFit/>
          </a:bodyPr>
          <a:lstStyle/>
          <a:p>
            <a:r>
              <a:rPr lang="zh-CN" altLang="en-US"/>
              <a:t>•</a:t>
            </a:r>
          </a:p>
        </p:txBody>
      </p:sp>
      <p:sp>
        <p:nvSpPr>
          <p:cNvPr id="14" name="文本框 13"/>
          <p:cNvSpPr txBox="1"/>
          <p:nvPr/>
        </p:nvSpPr>
        <p:spPr>
          <a:xfrm>
            <a:off x="3100705" y="1748155"/>
            <a:ext cx="649605" cy="460375"/>
          </a:xfrm>
          <a:prstGeom prst="rect">
            <a:avLst/>
          </a:prstGeom>
          <a:noFill/>
        </p:spPr>
        <p:txBody>
          <a:bodyPr wrap="square" rtlCol="0">
            <a:spAutoFit/>
          </a:bodyPr>
          <a:lstStyle/>
          <a:p>
            <a:r>
              <a:rPr lang="zh-CN" altLang="en-US" sz="2400">
                <a:solidFill>
                  <a:srgbClr val="FF0000"/>
                </a:solidFill>
              </a:rPr>
              <a:t>hū</a:t>
            </a:r>
          </a:p>
        </p:txBody>
      </p:sp>
      <p:sp>
        <p:nvSpPr>
          <p:cNvPr id="20" name="文本框 19"/>
          <p:cNvSpPr txBox="1"/>
          <p:nvPr/>
        </p:nvSpPr>
        <p:spPr>
          <a:xfrm>
            <a:off x="5153660" y="2077720"/>
            <a:ext cx="426720" cy="368300"/>
          </a:xfrm>
          <a:prstGeom prst="rect">
            <a:avLst/>
          </a:prstGeom>
          <a:noFill/>
        </p:spPr>
        <p:txBody>
          <a:bodyPr wrap="square" rtlCol="0">
            <a:spAutoFit/>
          </a:bodyPr>
          <a:lstStyle/>
          <a:p>
            <a:r>
              <a:rPr lang="zh-CN" altLang="en-US"/>
              <a:t>•</a:t>
            </a:r>
          </a:p>
        </p:txBody>
      </p:sp>
      <p:sp>
        <p:nvSpPr>
          <p:cNvPr id="21" name="文本框 20"/>
          <p:cNvSpPr txBox="1"/>
          <p:nvPr/>
        </p:nvSpPr>
        <p:spPr>
          <a:xfrm>
            <a:off x="2334260" y="2648585"/>
            <a:ext cx="426720" cy="368300"/>
          </a:xfrm>
          <a:prstGeom prst="rect">
            <a:avLst/>
          </a:prstGeom>
          <a:noFill/>
        </p:spPr>
        <p:txBody>
          <a:bodyPr wrap="square" rtlCol="0">
            <a:spAutoFit/>
          </a:bodyPr>
          <a:lstStyle/>
          <a:p>
            <a:r>
              <a:rPr lang="zh-CN" altLang="en-US"/>
              <a:t>•</a:t>
            </a:r>
          </a:p>
        </p:txBody>
      </p:sp>
      <p:sp>
        <p:nvSpPr>
          <p:cNvPr id="22" name="文本框 21"/>
          <p:cNvSpPr txBox="1"/>
          <p:nvPr/>
        </p:nvSpPr>
        <p:spPr>
          <a:xfrm>
            <a:off x="4726940" y="2648585"/>
            <a:ext cx="426720" cy="368300"/>
          </a:xfrm>
          <a:prstGeom prst="rect">
            <a:avLst/>
          </a:prstGeom>
          <a:noFill/>
        </p:spPr>
        <p:txBody>
          <a:bodyPr wrap="square" rtlCol="0">
            <a:spAutoFit/>
          </a:bodyPr>
          <a:lstStyle/>
          <a:p>
            <a:r>
              <a:rPr lang="zh-CN" altLang="en-US"/>
              <a:t>•</a:t>
            </a:r>
          </a:p>
        </p:txBody>
      </p:sp>
      <p:sp>
        <p:nvSpPr>
          <p:cNvPr id="23" name="文本框 22"/>
          <p:cNvSpPr txBox="1"/>
          <p:nvPr/>
        </p:nvSpPr>
        <p:spPr>
          <a:xfrm>
            <a:off x="2334260" y="3145790"/>
            <a:ext cx="426720" cy="368300"/>
          </a:xfrm>
          <a:prstGeom prst="rect">
            <a:avLst/>
          </a:prstGeom>
          <a:noFill/>
        </p:spPr>
        <p:txBody>
          <a:bodyPr wrap="square" rtlCol="0">
            <a:spAutoFit/>
          </a:bodyPr>
          <a:lstStyle/>
          <a:p>
            <a:r>
              <a:rPr lang="zh-CN" altLang="en-US"/>
              <a:t>•</a:t>
            </a:r>
          </a:p>
        </p:txBody>
      </p:sp>
      <p:sp>
        <p:nvSpPr>
          <p:cNvPr id="28" name="文本框 27"/>
          <p:cNvSpPr txBox="1"/>
          <p:nvPr/>
        </p:nvSpPr>
        <p:spPr>
          <a:xfrm>
            <a:off x="4803140" y="3145790"/>
            <a:ext cx="535940" cy="368300"/>
          </a:xfrm>
          <a:prstGeom prst="rect">
            <a:avLst/>
          </a:prstGeom>
          <a:noFill/>
        </p:spPr>
        <p:txBody>
          <a:bodyPr wrap="square" rtlCol="0">
            <a:spAutoFit/>
          </a:bodyPr>
          <a:lstStyle/>
          <a:p>
            <a:r>
              <a:rPr lang="zh-CN" altLang="en-US"/>
              <a:t>•</a:t>
            </a:r>
          </a:p>
        </p:txBody>
      </p:sp>
      <p:sp>
        <p:nvSpPr>
          <p:cNvPr id="29" name="文本框 28"/>
          <p:cNvSpPr txBox="1"/>
          <p:nvPr/>
        </p:nvSpPr>
        <p:spPr>
          <a:xfrm>
            <a:off x="1907540" y="3740785"/>
            <a:ext cx="535940" cy="368300"/>
          </a:xfrm>
          <a:prstGeom prst="rect">
            <a:avLst/>
          </a:prstGeom>
          <a:noFill/>
        </p:spPr>
        <p:txBody>
          <a:bodyPr wrap="square" rtlCol="0">
            <a:spAutoFit/>
          </a:bodyPr>
          <a:lstStyle/>
          <a:p>
            <a:r>
              <a:rPr lang="zh-CN" altLang="en-US"/>
              <a:t>•</a:t>
            </a:r>
          </a:p>
        </p:txBody>
      </p:sp>
      <p:sp>
        <p:nvSpPr>
          <p:cNvPr id="35" name="文本框 34"/>
          <p:cNvSpPr txBox="1"/>
          <p:nvPr/>
        </p:nvSpPr>
        <p:spPr>
          <a:xfrm>
            <a:off x="4726940" y="3740785"/>
            <a:ext cx="535940" cy="368300"/>
          </a:xfrm>
          <a:prstGeom prst="rect">
            <a:avLst/>
          </a:prstGeom>
          <a:noFill/>
        </p:spPr>
        <p:txBody>
          <a:bodyPr wrap="square" rtlCol="0">
            <a:spAutoFit/>
          </a:bodyPr>
          <a:lstStyle/>
          <a:p>
            <a:r>
              <a:rPr lang="zh-CN" altLang="en-US"/>
              <a:t>•</a:t>
            </a:r>
          </a:p>
        </p:txBody>
      </p:sp>
      <p:sp>
        <p:nvSpPr>
          <p:cNvPr id="36" name="文本框 35"/>
          <p:cNvSpPr txBox="1"/>
          <p:nvPr/>
        </p:nvSpPr>
        <p:spPr>
          <a:xfrm>
            <a:off x="2279650" y="4291965"/>
            <a:ext cx="535940" cy="368300"/>
          </a:xfrm>
          <a:prstGeom prst="rect">
            <a:avLst/>
          </a:prstGeom>
          <a:noFill/>
        </p:spPr>
        <p:txBody>
          <a:bodyPr wrap="square" rtlCol="0">
            <a:spAutoFit/>
          </a:bodyPr>
          <a:lstStyle/>
          <a:p>
            <a:r>
              <a:rPr lang="zh-CN" altLang="en-US"/>
              <a:t>•</a:t>
            </a:r>
          </a:p>
        </p:txBody>
      </p:sp>
      <p:sp>
        <p:nvSpPr>
          <p:cNvPr id="37" name="文本框 36"/>
          <p:cNvSpPr txBox="1"/>
          <p:nvPr/>
        </p:nvSpPr>
        <p:spPr>
          <a:xfrm>
            <a:off x="4726940" y="4291965"/>
            <a:ext cx="535940" cy="368300"/>
          </a:xfrm>
          <a:prstGeom prst="rect">
            <a:avLst/>
          </a:prstGeom>
          <a:noFill/>
        </p:spPr>
        <p:txBody>
          <a:bodyPr wrap="square" rtlCol="0">
            <a:spAutoFit/>
          </a:bodyPr>
          <a:lstStyle/>
          <a:p>
            <a:r>
              <a:rPr lang="zh-CN" altLang="en-US"/>
              <a:t>•</a:t>
            </a:r>
          </a:p>
        </p:txBody>
      </p:sp>
      <p:sp>
        <p:nvSpPr>
          <p:cNvPr id="38" name="文本框 37"/>
          <p:cNvSpPr txBox="1"/>
          <p:nvPr/>
        </p:nvSpPr>
        <p:spPr>
          <a:xfrm>
            <a:off x="5851525" y="1748155"/>
            <a:ext cx="649605" cy="460375"/>
          </a:xfrm>
          <a:prstGeom prst="rect">
            <a:avLst/>
          </a:prstGeom>
          <a:noFill/>
        </p:spPr>
        <p:txBody>
          <a:bodyPr wrap="square" rtlCol="0">
            <a:spAutoFit/>
          </a:bodyPr>
          <a:lstStyle/>
          <a:p>
            <a:r>
              <a:rPr lang="zh-CN" altLang="en-US" sz="2400">
                <a:solidFill>
                  <a:srgbClr val="FF0000"/>
                </a:solidFill>
              </a:rPr>
              <a:t>mò</a:t>
            </a:r>
          </a:p>
        </p:txBody>
      </p:sp>
      <p:sp>
        <p:nvSpPr>
          <p:cNvPr id="39" name="文本框 38"/>
          <p:cNvSpPr txBox="1"/>
          <p:nvPr/>
        </p:nvSpPr>
        <p:spPr>
          <a:xfrm>
            <a:off x="3100705" y="2332355"/>
            <a:ext cx="649605" cy="460375"/>
          </a:xfrm>
          <a:prstGeom prst="rect">
            <a:avLst/>
          </a:prstGeom>
          <a:noFill/>
        </p:spPr>
        <p:txBody>
          <a:bodyPr wrap="square" rtlCol="0">
            <a:spAutoFit/>
          </a:bodyPr>
          <a:lstStyle/>
          <a:p>
            <a:r>
              <a:rPr lang="zh-CN" altLang="en-US" sz="2400">
                <a:solidFill>
                  <a:srgbClr val="FF0000"/>
                </a:solidFill>
              </a:rPr>
              <a:t>tāo</a:t>
            </a:r>
          </a:p>
        </p:txBody>
      </p:sp>
      <p:sp>
        <p:nvSpPr>
          <p:cNvPr id="40" name="文本框 39"/>
          <p:cNvSpPr txBox="1"/>
          <p:nvPr/>
        </p:nvSpPr>
        <p:spPr>
          <a:xfrm>
            <a:off x="5851525" y="2332355"/>
            <a:ext cx="801370" cy="460375"/>
          </a:xfrm>
          <a:prstGeom prst="rect">
            <a:avLst/>
          </a:prstGeom>
          <a:noFill/>
        </p:spPr>
        <p:txBody>
          <a:bodyPr wrap="square" rtlCol="0">
            <a:spAutoFit/>
          </a:bodyPr>
          <a:lstStyle/>
          <a:p>
            <a:r>
              <a:rPr lang="zh-CN" altLang="en-US" sz="2400">
                <a:solidFill>
                  <a:srgbClr val="FF0000"/>
                </a:solidFill>
              </a:rPr>
              <a:t>màn</a:t>
            </a:r>
          </a:p>
        </p:txBody>
      </p:sp>
      <p:sp>
        <p:nvSpPr>
          <p:cNvPr id="41" name="文本框 40"/>
          <p:cNvSpPr txBox="1"/>
          <p:nvPr/>
        </p:nvSpPr>
        <p:spPr>
          <a:xfrm>
            <a:off x="3100705" y="2882900"/>
            <a:ext cx="801370" cy="460375"/>
          </a:xfrm>
          <a:prstGeom prst="rect">
            <a:avLst/>
          </a:prstGeom>
          <a:noFill/>
        </p:spPr>
        <p:txBody>
          <a:bodyPr wrap="square" rtlCol="0">
            <a:spAutoFit/>
          </a:bodyPr>
          <a:lstStyle/>
          <a:p>
            <a:r>
              <a:rPr lang="zh-CN" altLang="en-US" sz="2400">
                <a:solidFill>
                  <a:srgbClr val="FF0000"/>
                </a:solidFill>
              </a:rPr>
              <a:t>shì</a:t>
            </a:r>
          </a:p>
        </p:txBody>
      </p:sp>
      <p:sp>
        <p:nvSpPr>
          <p:cNvPr id="42" name="文本框 41"/>
          <p:cNvSpPr txBox="1"/>
          <p:nvPr/>
        </p:nvSpPr>
        <p:spPr>
          <a:xfrm>
            <a:off x="5960745" y="2882900"/>
            <a:ext cx="801370" cy="460375"/>
          </a:xfrm>
          <a:prstGeom prst="rect">
            <a:avLst/>
          </a:prstGeom>
          <a:noFill/>
        </p:spPr>
        <p:txBody>
          <a:bodyPr wrap="square" rtlCol="0">
            <a:spAutoFit/>
          </a:bodyPr>
          <a:lstStyle/>
          <a:p>
            <a:r>
              <a:rPr lang="zh-CN" altLang="en-US" sz="2400">
                <a:solidFill>
                  <a:srgbClr val="FF0000"/>
                </a:solidFill>
              </a:rPr>
              <a:t>duò</a:t>
            </a:r>
          </a:p>
        </p:txBody>
      </p:sp>
      <p:sp>
        <p:nvSpPr>
          <p:cNvPr id="43" name="文本框 42"/>
          <p:cNvSpPr txBox="1"/>
          <p:nvPr/>
        </p:nvSpPr>
        <p:spPr>
          <a:xfrm>
            <a:off x="2900045" y="3437890"/>
            <a:ext cx="1050925" cy="460375"/>
          </a:xfrm>
          <a:prstGeom prst="rect">
            <a:avLst/>
          </a:prstGeom>
          <a:noFill/>
        </p:spPr>
        <p:txBody>
          <a:bodyPr wrap="square" rtlCol="0">
            <a:spAutoFit/>
          </a:bodyPr>
          <a:lstStyle/>
          <a:p>
            <a:r>
              <a:rPr lang="zh-CN" altLang="en-US" sz="2400">
                <a:solidFill>
                  <a:srgbClr val="FF0000"/>
                </a:solidFill>
              </a:rPr>
              <a:t>huǎnɡ</a:t>
            </a:r>
          </a:p>
        </p:txBody>
      </p:sp>
      <p:sp>
        <p:nvSpPr>
          <p:cNvPr id="44" name="文本框 43"/>
          <p:cNvSpPr txBox="1"/>
          <p:nvPr/>
        </p:nvSpPr>
        <p:spPr>
          <a:xfrm>
            <a:off x="5851525" y="3437890"/>
            <a:ext cx="1050925" cy="460375"/>
          </a:xfrm>
          <a:prstGeom prst="rect">
            <a:avLst/>
          </a:prstGeom>
          <a:noFill/>
        </p:spPr>
        <p:txBody>
          <a:bodyPr wrap="square" rtlCol="0">
            <a:spAutoFit/>
          </a:bodyPr>
          <a:lstStyle/>
          <a:p>
            <a:r>
              <a:rPr lang="zh-CN" altLang="en-US" sz="2400">
                <a:solidFill>
                  <a:srgbClr val="FF0000"/>
                </a:solidFill>
              </a:rPr>
              <a:t>chā</a:t>
            </a:r>
          </a:p>
        </p:txBody>
      </p:sp>
      <p:sp>
        <p:nvSpPr>
          <p:cNvPr id="45" name="文本框 44"/>
          <p:cNvSpPr txBox="1"/>
          <p:nvPr/>
        </p:nvSpPr>
        <p:spPr>
          <a:xfrm>
            <a:off x="3100705" y="3989705"/>
            <a:ext cx="1050925" cy="460375"/>
          </a:xfrm>
          <a:prstGeom prst="rect">
            <a:avLst/>
          </a:prstGeom>
          <a:noFill/>
        </p:spPr>
        <p:txBody>
          <a:bodyPr wrap="square" rtlCol="0">
            <a:spAutoFit/>
          </a:bodyPr>
          <a:lstStyle/>
          <a:p>
            <a:r>
              <a:rPr lang="zh-CN" altLang="en-US" sz="2400">
                <a:solidFill>
                  <a:srgbClr val="FF0000"/>
                </a:solidFill>
              </a:rPr>
              <a:t>pàn</a:t>
            </a:r>
          </a:p>
        </p:txBody>
      </p:sp>
      <p:sp>
        <p:nvSpPr>
          <p:cNvPr id="46" name="文本框 45"/>
          <p:cNvSpPr txBox="1"/>
          <p:nvPr/>
        </p:nvSpPr>
        <p:spPr>
          <a:xfrm>
            <a:off x="5580380" y="3989705"/>
            <a:ext cx="1398905" cy="460375"/>
          </a:xfrm>
          <a:prstGeom prst="rect">
            <a:avLst/>
          </a:prstGeom>
          <a:noFill/>
        </p:spPr>
        <p:txBody>
          <a:bodyPr wrap="square" rtlCol="0">
            <a:spAutoFit/>
          </a:bodyPr>
          <a:lstStyle/>
          <a:p>
            <a:r>
              <a:rPr lang="zh-CN" altLang="en-US" sz="2400">
                <a:solidFill>
                  <a:srgbClr val="FF0000"/>
                </a:solidFill>
              </a:rPr>
              <a:t>ｊｉāｏ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3" presetClass="entr" presetSubtype="1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linds(horizontal)">
                                      <p:cBhvr>
                                        <p:cTn id="19" dur="500"/>
                                        <p:tgtEl>
                                          <p:spTgt spid="20"/>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linds(horizontal)">
                                      <p:cBhvr>
                                        <p:cTn id="22" dur="500"/>
                                        <p:tgtEl>
                                          <p:spTgt spid="21"/>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linds(horizontal)">
                                      <p:cBhvr>
                                        <p:cTn id="25" dur="500"/>
                                        <p:tgtEl>
                                          <p:spTgt spid="22"/>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blinds(horizontal)">
                                      <p:cBhvr>
                                        <p:cTn id="28" dur="500"/>
                                        <p:tgtEl>
                                          <p:spTgt spid="2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blinds(horizontal)">
                                      <p:cBhvr>
                                        <p:cTn id="31" dur="500"/>
                                        <p:tgtEl>
                                          <p:spTgt spid="28"/>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blinds(horizontal)">
                                      <p:cBhvr>
                                        <p:cTn id="34" dur="500"/>
                                        <p:tgtEl>
                                          <p:spTgt spid="29"/>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blinds(horizontal)">
                                      <p:cBhvr>
                                        <p:cTn id="37" dur="500"/>
                                        <p:tgtEl>
                                          <p:spTgt spid="35"/>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blinds(horizontal)">
                                      <p:cBhvr>
                                        <p:cTn id="40" dur="500"/>
                                        <p:tgtEl>
                                          <p:spTgt spid="36"/>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blinds(horizontal)">
                                      <p:cBhvr>
                                        <p:cTn id="43" dur="500"/>
                                        <p:tgtEl>
                                          <p:spTgt spid="37"/>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additive="base">
                                        <p:cTn id="48" dur="500" fill="hold"/>
                                        <p:tgtEl>
                                          <p:spTgt spid="38"/>
                                        </p:tgtEl>
                                        <p:attrNameLst>
                                          <p:attrName>ppt_x</p:attrName>
                                        </p:attrNameLst>
                                      </p:cBhvr>
                                      <p:tavLst>
                                        <p:tav tm="0">
                                          <p:val>
                                            <p:strVal val="#ppt_x"/>
                                          </p:val>
                                        </p:tav>
                                        <p:tav tm="100000">
                                          <p:val>
                                            <p:strVal val="#ppt_x"/>
                                          </p:val>
                                        </p:tav>
                                      </p:tavLst>
                                    </p:anim>
                                    <p:anim calcmode="lin" valueType="num">
                                      <p:cBhvr additive="base">
                                        <p:cTn id="49"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500" fill="hold"/>
                                        <p:tgtEl>
                                          <p:spTgt spid="39"/>
                                        </p:tgtEl>
                                        <p:attrNameLst>
                                          <p:attrName>ppt_x</p:attrName>
                                        </p:attrNameLst>
                                      </p:cBhvr>
                                      <p:tavLst>
                                        <p:tav tm="0">
                                          <p:val>
                                            <p:strVal val="#ppt_x"/>
                                          </p:val>
                                        </p:tav>
                                        <p:tav tm="100000">
                                          <p:val>
                                            <p:strVal val="#ppt_x"/>
                                          </p:val>
                                        </p:tav>
                                      </p:tavLst>
                                    </p:anim>
                                    <p:anim calcmode="lin" valueType="num">
                                      <p:cBhvr additive="base">
                                        <p:cTn id="55"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40"/>
                                        </p:tgtEl>
                                        <p:attrNameLst>
                                          <p:attrName>style.visibility</p:attrName>
                                        </p:attrNameLst>
                                      </p:cBhvr>
                                      <p:to>
                                        <p:strVal val="visible"/>
                                      </p:to>
                                    </p:set>
                                    <p:anim calcmode="lin" valueType="num">
                                      <p:cBhvr additive="base">
                                        <p:cTn id="60" dur="500" fill="hold"/>
                                        <p:tgtEl>
                                          <p:spTgt spid="40"/>
                                        </p:tgtEl>
                                        <p:attrNameLst>
                                          <p:attrName>ppt_x</p:attrName>
                                        </p:attrNameLst>
                                      </p:cBhvr>
                                      <p:tavLst>
                                        <p:tav tm="0">
                                          <p:val>
                                            <p:strVal val="#ppt_x"/>
                                          </p:val>
                                        </p:tav>
                                        <p:tav tm="100000">
                                          <p:val>
                                            <p:strVal val="#ppt_x"/>
                                          </p:val>
                                        </p:tav>
                                      </p:tavLst>
                                    </p:anim>
                                    <p:anim calcmode="lin" valueType="num">
                                      <p:cBhvr additive="base">
                                        <p:cTn id="61"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41"/>
                                        </p:tgtEl>
                                        <p:attrNameLst>
                                          <p:attrName>style.visibility</p:attrName>
                                        </p:attrNameLst>
                                      </p:cBhvr>
                                      <p:to>
                                        <p:strVal val="visible"/>
                                      </p:to>
                                    </p:set>
                                    <p:anim calcmode="lin" valueType="num">
                                      <p:cBhvr additive="base">
                                        <p:cTn id="66" dur="500" fill="hold"/>
                                        <p:tgtEl>
                                          <p:spTgt spid="41"/>
                                        </p:tgtEl>
                                        <p:attrNameLst>
                                          <p:attrName>ppt_x</p:attrName>
                                        </p:attrNameLst>
                                      </p:cBhvr>
                                      <p:tavLst>
                                        <p:tav tm="0">
                                          <p:val>
                                            <p:strVal val="#ppt_x"/>
                                          </p:val>
                                        </p:tav>
                                        <p:tav tm="100000">
                                          <p:val>
                                            <p:strVal val="#ppt_x"/>
                                          </p:val>
                                        </p:tav>
                                      </p:tavLst>
                                    </p:anim>
                                    <p:anim calcmode="lin" valueType="num">
                                      <p:cBhvr additive="base">
                                        <p:cTn id="67"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additive="base">
                                        <p:cTn id="72" dur="500" fill="hold"/>
                                        <p:tgtEl>
                                          <p:spTgt spid="42"/>
                                        </p:tgtEl>
                                        <p:attrNameLst>
                                          <p:attrName>ppt_x</p:attrName>
                                        </p:attrNameLst>
                                      </p:cBhvr>
                                      <p:tavLst>
                                        <p:tav tm="0">
                                          <p:val>
                                            <p:strVal val="#ppt_x"/>
                                          </p:val>
                                        </p:tav>
                                        <p:tav tm="100000">
                                          <p:val>
                                            <p:strVal val="#ppt_x"/>
                                          </p:val>
                                        </p:tav>
                                      </p:tavLst>
                                    </p:anim>
                                    <p:anim calcmode="lin" valueType="num">
                                      <p:cBhvr additive="base">
                                        <p:cTn id="73"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43"/>
                                        </p:tgtEl>
                                        <p:attrNameLst>
                                          <p:attrName>style.visibility</p:attrName>
                                        </p:attrNameLst>
                                      </p:cBhvr>
                                      <p:to>
                                        <p:strVal val="visible"/>
                                      </p:to>
                                    </p:set>
                                    <p:anim calcmode="lin" valueType="num">
                                      <p:cBhvr additive="base">
                                        <p:cTn id="78" dur="500" fill="hold"/>
                                        <p:tgtEl>
                                          <p:spTgt spid="43"/>
                                        </p:tgtEl>
                                        <p:attrNameLst>
                                          <p:attrName>ppt_x</p:attrName>
                                        </p:attrNameLst>
                                      </p:cBhvr>
                                      <p:tavLst>
                                        <p:tav tm="0">
                                          <p:val>
                                            <p:strVal val="#ppt_x"/>
                                          </p:val>
                                        </p:tav>
                                        <p:tav tm="100000">
                                          <p:val>
                                            <p:strVal val="#ppt_x"/>
                                          </p:val>
                                        </p:tav>
                                      </p:tavLst>
                                    </p:anim>
                                    <p:anim calcmode="lin" valueType="num">
                                      <p:cBhvr additive="base">
                                        <p:cTn id="79"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44"/>
                                        </p:tgtEl>
                                        <p:attrNameLst>
                                          <p:attrName>style.visibility</p:attrName>
                                        </p:attrNameLst>
                                      </p:cBhvr>
                                      <p:to>
                                        <p:strVal val="visible"/>
                                      </p:to>
                                    </p:set>
                                    <p:anim calcmode="lin" valueType="num">
                                      <p:cBhvr additive="base">
                                        <p:cTn id="84" dur="500" fill="hold"/>
                                        <p:tgtEl>
                                          <p:spTgt spid="44"/>
                                        </p:tgtEl>
                                        <p:attrNameLst>
                                          <p:attrName>ppt_x</p:attrName>
                                        </p:attrNameLst>
                                      </p:cBhvr>
                                      <p:tavLst>
                                        <p:tav tm="0">
                                          <p:val>
                                            <p:strVal val="#ppt_x"/>
                                          </p:val>
                                        </p:tav>
                                        <p:tav tm="100000">
                                          <p:val>
                                            <p:strVal val="#ppt_x"/>
                                          </p:val>
                                        </p:tav>
                                      </p:tavLst>
                                    </p:anim>
                                    <p:anim calcmode="lin" valueType="num">
                                      <p:cBhvr additive="base">
                                        <p:cTn id="8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45"/>
                                        </p:tgtEl>
                                        <p:attrNameLst>
                                          <p:attrName>style.visibility</p:attrName>
                                        </p:attrNameLst>
                                      </p:cBhvr>
                                      <p:to>
                                        <p:strVal val="visible"/>
                                      </p:to>
                                    </p:set>
                                    <p:anim calcmode="lin" valueType="num">
                                      <p:cBhvr additive="base">
                                        <p:cTn id="90" dur="500" fill="hold"/>
                                        <p:tgtEl>
                                          <p:spTgt spid="45"/>
                                        </p:tgtEl>
                                        <p:attrNameLst>
                                          <p:attrName>ppt_x</p:attrName>
                                        </p:attrNameLst>
                                      </p:cBhvr>
                                      <p:tavLst>
                                        <p:tav tm="0">
                                          <p:val>
                                            <p:strVal val="#ppt_x"/>
                                          </p:val>
                                        </p:tav>
                                        <p:tav tm="100000">
                                          <p:val>
                                            <p:strVal val="#ppt_x"/>
                                          </p:val>
                                        </p:tav>
                                      </p:tavLst>
                                    </p:anim>
                                    <p:anim calcmode="lin" valueType="num">
                                      <p:cBhvr additive="base">
                                        <p:cTn id="91"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46"/>
                                        </p:tgtEl>
                                        <p:attrNameLst>
                                          <p:attrName>style.visibility</p:attrName>
                                        </p:attrNameLst>
                                      </p:cBhvr>
                                      <p:to>
                                        <p:strVal val="visible"/>
                                      </p:to>
                                    </p:set>
                                    <p:anim calcmode="lin" valueType="num">
                                      <p:cBhvr additive="base">
                                        <p:cTn id="96" dur="500" fill="hold"/>
                                        <p:tgtEl>
                                          <p:spTgt spid="46"/>
                                        </p:tgtEl>
                                        <p:attrNameLst>
                                          <p:attrName>ppt_x</p:attrName>
                                        </p:attrNameLst>
                                      </p:cBhvr>
                                      <p:tavLst>
                                        <p:tav tm="0">
                                          <p:val>
                                            <p:strVal val="#ppt_x"/>
                                          </p:val>
                                        </p:tav>
                                        <p:tav tm="100000">
                                          <p:val>
                                            <p:strVal val="#ppt_x"/>
                                          </p:val>
                                        </p:tav>
                                      </p:tavLst>
                                    </p:anim>
                                    <p:anim calcmode="lin" valueType="num">
                                      <p:cBhvr additive="base">
                                        <p:cTn id="97"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14" grpId="0"/>
      <p:bldP spid="20" grpId="0"/>
      <p:bldP spid="21" grpId="0"/>
      <p:bldP spid="22" grpId="0"/>
      <p:bldP spid="23" grpId="0"/>
      <p:bldP spid="28" grpId="0"/>
      <p:bldP spid="29" grpId="0"/>
      <p:bldP spid="35" grpId="0"/>
      <p:bldP spid="36" grpId="0"/>
      <p:bldP spid="37" grpId="0"/>
      <p:bldP spid="38" grpId="0"/>
      <p:bldP spid="39" grpId="0"/>
      <p:bldP spid="40" grpId="0"/>
      <p:bldP spid="41" grpId="0"/>
      <p:bldP spid="42" grpId="0"/>
      <p:bldP spid="43" grpId="0"/>
      <p:bldP spid="44" grpId="0"/>
      <p:bldP spid="45"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54455" y="339725"/>
            <a:ext cx="7042785" cy="5291455"/>
          </a:xfrm>
          <a:prstGeom prst="rect">
            <a:avLst/>
          </a:prstGeom>
          <a:noFill/>
        </p:spPr>
        <p:txBody>
          <a:bodyPr wrap="square" rtlCol="0">
            <a:spAutoFit/>
          </a:bodyPr>
          <a:lstStyle/>
          <a:p>
            <a:pPr fontAlgn="auto">
              <a:lnSpc>
                <a:spcPct val="130000"/>
              </a:lnSpc>
            </a:pPr>
            <a:r>
              <a:rPr lang="zh-CN" altLang="en-US" sz="2600">
                <a:sym typeface="+mn-ea"/>
              </a:rPr>
              <a:t>3.根据课文内容填空。</a:t>
            </a:r>
          </a:p>
          <a:p>
            <a:pPr fontAlgn="auto">
              <a:lnSpc>
                <a:spcPct val="130000"/>
              </a:lnSpc>
            </a:pPr>
            <a:r>
              <a:rPr lang="zh-CN" altLang="en-US" sz="2600">
                <a:sym typeface="+mn-ea"/>
              </a:rPr>
              <a:t>（</a:t>
            </a:r>
            <a:r>
              <a:rPr lang="en-US" altLang="zh-CN" sz="2600">
                <a:sym typeface="+mn-ea"/>
              </a:rPr>
              <a:t>1</a:t>
            </a:r>
            <a:r>
              <a:rPr lang="zh-CN" altLang="en-US" sz="2600">
                <a:sym typeface="+mn-ea"/>
              </a:rPr>
              <a:t>）《月夜》这首诗形象鲜明，意境</a:t>
            </a:r>
            <a:r>
              <a:rPr lang="zh-CN" altLang="en-US" sz="2600" u="sng">
                <a:sym typeface="+mn-ea"/>
              </a:rPr>
              <a:t>               </a:t>
            </a:r>
            <a:r>
              <a:rPr lang="zh-CN" altLang="en-US" sz="2600">
                <a:sym typeface="+mn-ea"/>
              </a:rPr>
              <a:t>，写的是</a:t>
            </a:r>
            <a:r>
              <a:rPr lang="zh-CN" altLang="en-US" sz="2600" u="sng">
                <a:sym typeface="+mn-ea"/>
              </a:rPr>
              <a:t>               </a:t>
            </a:r>
            <a:r>
              <a:rPr lang="zh-CN" altLang="en-US" sz="2600">
                <a:sym typeface="+mn-ea"/>
              </a:rPr>
              <a:t>季节的一个夜晚，北风呼啸，寒霜浓重，明月高照，寒气袭人。诗人在严寒中不妥协，在孤独中不退缩，显示出“五四”前夕一代青年</a:t>
            </a:r>
            <a:r>
              <a:rPr lang="zh-CN" altLang="en-US" sz="2600" u="sng">
                <a:sym typeface="+mn-ea"/>
              </a:rPr>
              <a:t>                 </a:t>
            </a:r>
            <a:r>
              <a:rPr lang="zh-CN" altLang="en-US" sz="2600">
                <a:sym typeface="+mn-ea"/>
              </a:rPr>
              <a:t>的精神和</a:t>
            </a:r>
            <a:r>
              <a:rPr lang="zh-CN" altLang="en-US" sz="2600" u="sng">
                <a:sym typeface="+mn-ea"/>
              </a:rPr>
              <a:t>                    </a:t>
            </a:r>
            <a:r>
              <a:rPr lang="zh-CN" altLang="en-US" sz="2600">
                <a:sym typeface="+mn-ea"/>
              </a:rPr>
              <a:t>的思想。</a:t>
            </a:r>
          </a:p>
          <a:p>
            <a:pPr fontAlgn="auto">
              <a:lnSpc>
                <a:spcPct val="130000"/>
              </a:lnSpc>
            </a:pPr>
            <a:r>
              <a:rPr lang="zh-CN" altLang="en-US" sz="2600">
                <a:sym typeface="+mn-ea"/>
              </a:rPr>
              <a:t>（</a:t>
            </a:r>
            <a:r>
              <a:rPr lang="en-US" altLang="zh-CN" sz="2600">
                <a:sym typeface="+mn-ea"/>
              </a:rPr>
              <a:t>2</a:t>
            </a:r>
            <a:r>
              <a:rPr lang="zh-CN" altLang="en-US" sz="2600">
                <a:sym typeface="+mn-ea"/>
              </a:rPr>
              <a:t>）《萧红墓畔口占》是一首</a:t>
            </a:r>
            <a:r>
              <a:rPr lang="zh-CN" altLang="en-US" sz="2600" u="sng">
                <a:sym typeface="+mn-ea"/>
              </a:rPr>
              <a:t>               </a:t>
            </a:r>
            <a:r>
              <a:rPr lang="zh-CN" altLang="en-US" sz="2600">
                <a:sym typeface="+mn-ea"/>
              </a:rPr>
              <a:t>之诗，作者是</a:t>
            </a:r>
            <a:r>
              <a:rPr lang="zh-CN" altLang="en-US" sz="2600" u="sng">
                <a:sym typeface="+mn-ea"/>
              </a:rPr>
              <a:t>               </a:t>
            </a:r>
            <a:r>
              <a:rPr lang="zh-CN" altLang="en-US" sz="2600">
                <a:sym typeface="+mn-ea"/>
              </a:rPr>
              <a:t>，被称为“</a:t>
            </a:r>
            <a:r>
              <a:rPr lang="zh-CN" altLang="en-US" sz="2600" u="sng">
                <a:sym typeface="+mn-ea"/>
              </a:rPr>
              <a:t>                    </a:t>
            </a:r>
            <a:r>
              <a:rPr lang="zh-CN" altLang="en-US" sz="2600">
                <a:sym typeface="+mn-ea"/>
              </a:rPr>
              <a:t>”。</a:t>
            </a:r>
          </a:p>
          <a:p>
            <a:pPr fontAlgn="auto">
              <a:lnSpc>
                <a:spcPct val="130000"/>
              </a:lnSpc>
            </a:pPr>
            <a:r>
              <a:rPr lang="zh-CN" altLang="en-US" sz="2600">
                <a:sym typeface="+mn-ea"/>
              </a:rPr>
              <a:t>（</a:t>
            </a:r>
            <a:r>
              <a:rPr lang="en-US" altLang="zh-CN" sz="2600">
                <a:sym typeface="+mn-ea"/>
              </a:rPr>
              <a:t>3</a:t>
            </a:r>
            <a:r>
              <a:rPr lang="zh-CN" altLang="en-US" sz="2600">
                <a:sym typeface="+mn-ea"/>
              </a:rPr>
              <a:t>）聂鲁达是</a:t>
            </a:r>
            <a:r>
              <a:rPr lang="zh-CN" altLang="en-US" sz="2600" u="sng">
                <a:sym typeface="+mn-ea"/>
              </a:rPr>
              <a:t>               </a:t>
            </a:r>
            <a:r>
              <a:rPr lang="zh-CN" altLang="en-US" sz="2600">
                <a:sym typeface="+mn-ea"/>
              </a:rPr>
              <a:t>著名诗人，其代表作品是《</a:t>
            </a:r>
            <a:r>
              <a:rPr lang="zh-CN" altLang="en-US" sz="2600" u="sng">
                <a:sym typeface="+mn-ea"/>
              </a:rPr>
              <a:t>                                                               </a:t>
            </a:r>
            <a:r>
              <a:rPr lang="zh-CN" altLang="en-US" sz="2600">
                <a:sym typeface="+mn-ea"/>
              </a:rPr>
              <a:t>》。</a:t>
            </a:r>
          </a:p>
        </p:txBody>
      </p:sp>
      <p:sp>
        <p:nvSpPr>
          <p:cNvPr id="14" name="文本框 13"/>
          <p:cNvSpPr txBox="1"/>
          <p:nvPr/>
        </p:nvSpPr>
        <p:spPr>
          <a:xfrm>
            <a:off x="6952615" y="962025"/>
            <a:ext cx="963930" cy="460375"/>
          </a:xfrm>
          <a:prstGeom prst="rect">
            <a:avLst/>
          </a:prstGeom>
          <a:noFill/>
        </p:spPr>
        <p:txBody>
          <a:bodyPr wrap="square" rtlCol="0">
            <a:spAutoFit/>
          </a:bodyPr>
          <a:lstStyle/>
          <a:p>
            <a:r>
              <a:rPr lang="zh-CN" altLang="en-US" sz="2400" b="1">
                <a:solidFill>
                  <a:srgbClr val="FF0000"/>
                </a:solidFill>
              </a:rPr>
              <a:t>含蓄</a:t>
            </a:r>
          </a:p>
        </p:txBody>
      </p:sp>
      <p:sp>
        <p:nvSpPr>
          <p:cNvPr id="18" name="文本框 17"/>
          <p:cNvSpPr txBox="1"/>
          <p:nvPr/>
        </p:nvSpPr>
        <p:spPr>
          <a:xfrm>
            <a:off x="2562225" y="1524635"/>
            <a:ext cx="963930" cy="460375"/>
          </a:xfrm>
          <a:prstGeom prst="rect">
            <a:avLst/>
          </a:prstGeom>
          <a:noFill/>
        </p:spPr>
        <p:txBody>
          <a:bodyPr wrap="square" rtlCol="0">
            <a:spAutoFit/>
          </a:bodyPr>
          <a:lstStyle/>
          <a:p>
            <a:r>
              <a:rPr lang="zh-CN" altLang="en-US" sz="2400" b="1">
                <a:solidFill>
                  <a:srgbClr val="FF0000"/>
                </a:solidFill>
              </a:rPr>
              <a:t>深秋</a:t>
            </a:r>
          </a:p>
        </p:txBody>
      </p:sp>
      <p:sp>
        <p:nvSpPr>
          <p:cNvPr id="19" name="文本框 18"/>
          <p:cNvSpPr txBox="1"/>
          <p:nvPr/>
        </p:nvSpPr>
        <p:spPr>
          <a:xfrm>
            <a:off x="3059430" y="3044825"/>
            <a:ext cx="1649730" cy="460375"/>
          </a:xfrm>
          <a:prstGeom prst="rect">
            <a:avLst/>
          </a:prstGeom>
          <a:noFill/>
        </p:spPr>
        <p:txBody>
          <a:bodyPr wrap="square" rtlCol="0">
            <a:spAutoFit/>
          </a:bodyPr>
          <a:lstStyle/>
          <a:p>
            <a:r>
              <a:rPr lang="zh-CN" altLang="en-US" sz="2400" b="1">
                <a:solidFill>
                  <a:srgbClr val="FF0000"/>
                </a:solidFill>
              </a:rPr>
              <a:t>独立奋进</a:t>
            </a:r>
          </a:p>
        </p:txBody>
      </p:sp>
      <p:sp>
        <p:nvSpPr>
          <p:cNvPr id="20" name="文本框 19"/>
          <p:cNvSpPr txBox="1"/>
          <p:nvPr/>
        </p:nvSpPr>
        <p:spPr>
          <a:xfrm>
            <a:off x="5798820" y="3044825"/>
            <a:ext cx="1649730" cy="460375"/>
          </a:xfrm>
          <a:prstGeom prst="rect">
            <a:avLst/>
          </a:prstGeom>
          <a:noFill/>
        </p:spPr>
        <p:txBody>
          <a:bodyPr wrap="square" rtlCol="0">
            <a:spAutoFit/>
          </a:bodyPr>
          <a:lstStyle/>
          <a:p>
            <a:r>
              <a:rPr lang="zh-CN" altLang="en-US" sz="2400" b="1">
                <a:solidFill>
                  <a:srgbClr val="FF0000"/>
                </a:solidFill>
              </a:rPr>
              <a:t>个性解放</a:t>
            </a:r>
          </a:p>
        </p:txBody>
      </p:sp>
      <p:sp>
        <p:nvSpPr>
          <p:cNvPr id="21" name="文本框 20"/>
          <p:cNvSpPr txBox="1"/>
          <p:nvPr/>
        </p:nvSpPr>
        <p:spPr>
          <a:xfrm>
            <a:off x="6141085" y="3570605"/>
            <a:ext cx="811530" cy="460375"/>
          </a:xfrm>
          <a:prstGeom prst="rect">
            <a:avLst/>
          </a:prstGeom>
          <a:noFill/>
        </p:spPr>
        <p:txBody>
          <a:bodyPr wrap="square" rtlCol="0">
            <a:spAutoFit/>
          </a:bodyPr>
          <a:lstStyle/>
          <a:p>
            <a:r>
              <a:rPr lang="zh-CN" altLang="en-US" sz="2400" b="1">
                <a:solidFill>
                  <a:srgbClr val="FF0000"/>
                </a:solidFill>
              </a:rPr>
              <a:t>哀悼</a:t>
            </a:r>
          </a:p>
        </p:txBody>
      </p:sp>
      <p:sp>
        <p:nvSpPr>
          <p:cNvPr id="22" name="文本框 21"/>
          <p:cNvSpPr txBox="1"/>
          <p:nvPr/>
        </p:nvSpPr>
        <p:spPr>
          <a:xfrm>
            <a:off x="2399030" y="4030980"/>
            <a:ext cx="1127125" cy="460375"/>
          </a:xfrm>
          <a:prstGeom prst="rect">
            <a:avLst/>
          </a:prstGeom>
          <a:noFill/>
        </p:spPr>
        <p:txBody>
          <a:bodyPr wrap="square" rtlCol="0">
            <a:spAutoFit/>
          </a:bodyPr>
          <a:lstStyle/>
          <a:p>
            <a:r>
              <a:rPr lang="zh-CN" altLang="en-US" sz="2400" b="1">
                <a:solidFill>
                  <a:srgbClr val="FF0000"/>
                </a:solidFill>
              </a:rPr>
              <a:t>戴望舒</a:t>
            </a:r>
          </a:p>
        </p:txBody>
      </p:sp>
      <p:sp>
        <p:nvSpPr>
          <p:cNvPr id="23" name="文本框 22"/>
          <p:cNvSpPr txBox="1"/>
          <p:nvPr/>
        </p:nvSpPr>
        <p:spPr>
          <a:xfrm>
            <a:off x="5280025" y="4030980"/>
            <a:ext cx="1551940" cy="460375"/>
          </a:xfrm>
          <a:prstGeom prst="rect">
            <a:avLst/>
          </a:prstGeom>
          <a:noFill/>
        </p:spPr>
        <p:txBody>
          <a:bodyPr wrap="square" rtlCol="0">
            <a:spAutoFit/>
          </a:bodyPr>
          <a:lstStyle/>
          <a:p>
            <a:r>
              <a:rPr lang="zh-CN" altLang="en-US" sz="2400" b="1">
                <a:solidFill>
                  <a:srgbClr val="FF0000"/>
                </a:solidFill>
              </a:rPr>
              <a:t>雨巷诗人</a:t>
            </a:r>
          </a:p>
        </p:txBody>
      </p:sp>
      <p:sp>
        <p:nvSpPr>
          <p:cNvPr id="24" name="文本框 23"/>
          <p:cNvSpPr txBox="1"/>
          <p:nvPr/>
        </p:nvSpPr>
        <p:spPr>
          <a:xfrm>
            <a:off x="3730625" y="4582160"/>
            <a:ext cx="848360" cy="460375"/>
          </a:xfrm>
          <a:prstGeom prst="rect">
            <a:avLst/>
          </a:prstGeom>
          <a:noFill/>
        </p:spPr>
        <p:txBody>
          <a:bodyPr wrap="square" rtlCol="0">
            <a:spAutoFit/>
          </a:bodyPr>
          <a:lstStyle/>
          <a:p>
            <a:r>
              <a:rPr lang="zh-CN" altLang="en-US" sz="2400" b="1">
                <a:solidFill>
                  <a:srgbClr val="FF0000"/>
                </a:solidFill>
              </a:rPr>
              <a:t>智利</a:t>
            </a:r>
          </a:p>
        </p:txBody>
      </p:sp>
      <p:sp>
        <p:nvSpPr>
          <p:cNvPr id="25" name="文本框 24"/>
          <p:cNvSpPr txBox="1"/>
          <p:nvPr/>
        </p:nvSpPr>
        <p:spPr>
          <a:xfrm>
            <a:off x="2399030" y="5042535"/>
            <a:ext cx="4742180" cy="460375"/>
          </a:xfrm>
          <a:prstGeom prst="rect">
            <a:avLst/>
          </a:prstGeom>
          <a:noFill/>
        </p:spPr>
        <p:txBody>
          <a:bodyPr wrap="square" rtlCol="0">
            <a:spAutoFit/>
          </a:bodyPr>
          <a:lstStyle/>
          <a:p>
            <a:r>
              <a:rPr lang="zh-CN" altLang="en-US" sz="2400" b="1">
                <a:solidFill>
                  <a:srgbClr val="FF0000"/>
                </a:solidFill>
              </a:rPr>
              <a:t>二十首情诗和一支绝望的歌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ppt_x"/>
                                          </p:val>
                                        </p:tav>
                                        <p:tav tm="100000">
                                          <p:val>
                                            <p:strVal val="#ppt_x"/>
                                          </p:val>
                                        </p:tav>
                                      </p:tavLst>
                                    </p:anim>
                                    <p:anim calcmode="lin" valueType="num">
                                      <p:cBhvr additive="base">
                                        <p:cTn id="4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ppt_x"/>
                                          </p:val>
                                        </p:tav>
                                        <p:tav tm="100000">
                                          <p:val>
                                            <p:strVal val="#ppt_x"/>
                                          </p:val>
                                        </p:tav>
                                      </p:tavLst>
                                    </p:anim>
                                    <p:anim calcmode="lin" valueType="num">
                                      <p:cBhvr additive="base">
                                        <p:cTn id="5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additive="base">
                                        <p:cTn id="59" dur="500" fill="hold"/>
                                        <p:tgtEl>
                                          <p:spTgt spid="25"/>
                                        </p:tgtEl>
                                        <p:attrNameLst>
                                          <p:attrName>ppt_x</p:attrName>
                                        </p:attrNameLst>
                                      </p:cBhvr>
                                      <p:tavLst>
                                        <p:tav tm="0">
                                          <p:val>
                                            <p:strVal val="#ppt_x"/>
                                          </p:val>
                                        </p:tav>
                                        <p:tav tm="100000">
                                          <p:val>
                                            <p:strVal val="#ppt_x"/>
                                          </p:val>
                                        </p:tav>
                                      </p:tavLst>
                                    </p:anim>
                                    <p:anim calcmode="lin" valueType="num">
                                      <p:cBhvr additive="base">
                                        <p:cTn id="6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18" grpId="0"/>
      <p:bldP spid="19" grpId="0"/>
      <p:bldP spid="20" grpId="0"/>
      <p:bldP spid="21" grpId="0"/>
      <p:bldP spid="22" grpId="0"/>
      <p:bldP spid="23" grpId="0"/>
      <p:bldP spid="24" grpId="0"/>
      <p:bldP spid="25"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1712</Words>
  <Application>WPS 演示</Application>
  <PresentationFormat>全屏显示(4:3)</PresentationFormat>
  <Paragraphs>140</Paragraphs>
  <Slides>31</Slides>
  <Notes>26</Notes>
  <HiddenSlides>0</HiddenSlides>
  <MMClips>0</MMClips>
  <ScaleCrop>false</ScaleCrop>
  <HeadingPairs>
    <vt:vector size="4" baseType="variant">
      <vt:variant>
        <vt:lpstr>主题</vt:lpstr>
      </vt:variant>
      <vt:variant>
        <vt:i4>2</vt:i4>
      </vt:variant>
      <vt:variant>
        <vt:lpstr>幻灯片标题</vt:lpstr>
      </vt:variant>
      <vt:variant>
        <vt:i4>31</vt:i4>
      </vt:variant>
    </vt:vector>
  </HeadingPairs>
  <TitlesOfParts>
    <vt:vector size="33" baseType="lpstr">
      <vt:lpstr>自定义设计方案</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2018-03-16T10:25:00Z</dcterms:created>
  <dcterms:modified xsi:type="dcterms:W3CDTF">2019-01-23T06:32:12Z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2052-10.1.0.7668</vt:lpwstr>
  </property>
</Properties>
</file>