
<file path=[Content_Types].xml><?xml version="1.0" encoding="utf-8"?>
<Types xmlns="http://schemas.openxmlformats.org/package/2006/content-types">
  <Default Extension="png" ContentType="image/png"/>
  <Default Extension="jpeg" ContentType="image/jpeg"/>
  <Default Extension="wmv" ContentType="video/x-ms-wmv"/>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11.fntdata" ContentType="application/x-fontdata"/>
  <Override PartName="/ppt/fonts/font12.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49"/>
  </p:handoutMasterIdLst>
  <p:sldIdLst>
    <p:sldId id="323" r:id="rId3"/>
    <p:sldId id="523" r:id="rId5"/>
    <p:sldId id="1012" r:id="rId6"/>
    <p:sldId id="1042" r:id="rId7"/>
    <p:sldId id="1043" r:id="rId8"/>
    <p:sldId id="1003" r:id="rId9"/>
    <p:sldId id="1087" r:id="rId10"/>
    <p:sldId id="634" r:id="rId11"/>
    <p:sldId id="1001" r:id="rId12"/>
    <p:sldId id="1077" r:id="rId13"/>
    <p:sldId id="748" r:id="rId14"/>
    <p:sldId id="586" r:id="rId15"/>
    <p:sldId id="1011" r:id="rId16"/>
    <p:sldId id="996" r:id="rId17"/>
    <p:sldId id="1080" r:id="rId18"/>
    <p:sldId id="1018" r:id="rId19"/>
    <p:sldId id="1019" r:id="rId20"/>
    <p:sldId id="1020" r:id="rId21"/>
    <p:sldId id="941" r:id="rId22"/>
    <p:sldId id="928" r:id="rId23"/>
    <p:sldId id="1104" r:id="rId24"/>
    <p:sldId id="1105" r:id="rId25"/>
    <p:sldId id="1090" r:id="rId26"/>
    <p:sldId id="1091" r:id="rId27"/>
    <p:sldId id="1092" r:id="rId28"/>
    <p:sldId id="1102" r:id="rId29"/>
    <p:sldId id="1107" r:id="rId30"/>
    <p:sldId id="1100" r:id="rId31"/>
    <p:sldId id="1093" r:id="rId32"/>
    <p:sldId id="257" r:id="rId33"/>
    <p:sldId id="1099" r:id="rId34"/>
    <p:sldId id="1108" r:id="rId35"/>
    <p:sldId id="1094" r:id="rId36"/>
    <p:sldId id="1101" r:id="rId37"/>
    <p:sldId id="1095" r:id="rId38"/>
    <p:sldId id="1096" r:id="rId39"/>
    <p:sldId id="1097" r:id="rId40"/>
    <p:sldId id="1109" r:id="rId41"/>
    <p:sldId id="1103" r:id="rId42"/>
    <p:sldId id="937" r:id="rId43"/>
    <p:sldId id="938" r:id="rId44"/>
    <p:sldId id="939" r:id="rId45"/>
    <p:sldId id="940" r:id="rId46"/>
    <p:sldId id="1024" r:id="rId47"/>
    <p:sldId id="1128" r:id="rId48"/>
  </p:sldIdLst>
  <p:sldSz cx="9144000" cy="5143500" type="screen16x9"/>
  <p:notesSz cx="6858000" cy="9144000"/>
  <p:embeddedFontLst>
    <p:embeddedFont>
      <p:font typeface="楷体" panose="02010609060101010101" pitchFamily="49" charset="-122"/>
      <p:regular r:id="rId53"/>
    </p:embeddedFont>
    <p:embeddedFont>
      <p:font typeface="Segoe UI" panose="020B0502040204020203" pitchFamily="34" charset="0"/>
      <p:regular r:id="rId54"/>
      <p:bold r:id="rId55"/>
      <p:italic r:id="rId56"/>
      <p:boldItalic r:id="rId57"/>
    </p:embeddedFont>
    <p:embeddedFont>
      <p:font typeface="Calibri" panose="020F0502020204030204" pitchFamily="34" charset="0"/>
      <p:regular r:id="rId58"/>
      <p:bold r:id="rId59"/>
      <p:italic r:id="rId60"/>
      <p:boldItalic r:id="rId61"/>
    </p:embeddedFont>
    <p:embeddedFont>
      <p:font typeface="黑体" panose="02010609060101010101" pitchFamily="49" charset="-122"/>
      <p:regular r:id="rId62"/>
    </p:embeddedFont>
    <p:embeddedFont>
      <p:font typeface="幼圆" panose="02010509060101010101" pitchFamily="49" charset="-122"/>
      <p:regular r:id="rId63"/>
    </p:embeddedFont>
    <p:embeddedFont>
      <p:font typeface="华文楷体" panose="02010600040101010101" pitchFamily="2" charset="-122"/>
      <p:regular r:id="rId64"/>
    </p:embeddedFont>
  </p:embeddedFont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FF0000"/>
    <a:srgbClr val="0066FF"/>
    <a:srgbClr val="A38302"/>
    <a:srgbClr val="FEFCDE"/>
    <a:srgbClr val="00B050"/>
    <a:srgbClr val="FF00FF"/>
    <a:srgbClr val="FFFFFF"/>
    <a:srgbClr val="FF66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479" autoAdjust="0"/>
    <p:restoredTop sz="94705" autoAdjust="0"/>
  </p:normalViewPr>
  <p:slideViewPr>
    <p:cSldViewPr>
      <p:cViewPr varScale="1">
        <p:scale>
          <a:sx n="113" d="100"/>
          <a:sy n="113" d="100"/>
        </p:scale>
        <p:origin x="390" y="90"/>
      </p:cViewPr>
      <p:guideLst>
        <p:guide orient="horz" pos="3162"/>
        <p:guide pos="5759"/>
      </p:guideLst>
    </p:cSldViewPr>
  </p:slideViewPr>
  <p:outlineViewPr>
    <p:cViewPr>
      <p:scale>
        <a:sx n="33" d="100"/>
        <a:sy n="33" d="100"/>
      </p:scale>
      <p:origin x="0" y="1122"/>
    </p:cViewPr>
  </p:outlineViewPr>
  <p:notesTextViewPr>
    <p:cViewPr>
      <p:scale>
        <a:sx n="1" d="1"/>
        <a:sy n="1" d="1"/>
      </p:scale>
      <p:origin x="0" y="0"/>
    </p:cViewPr>
  </p:notesTextViewPr>
  <p:sorterViewPr>
    <p:cViewPr>
      <p:scale>
        <a:sx n="66" d="100"/>
        <a:sy n="66" d="100"/>
      </p:scale>
      <p:origin x="0" y="4578"/>
    </p:cViewPr>
  </p:sorterViewPr>
  <p:notesViewPr>
    <p:cSldViewPr>
      <p:cViewPr varScale="1">
        <p:scale>
          <a:sx n="65" d="100"/>
          <a:sy n="65" d="100"/>
        </p:scale>
        <p:origin x="-2502" y="-114"/>
      </p:cViewPr>
      <p:guideLst>
        <p:guide orient="horz" pos="3076"/>
        <p:guide pos="2261"/>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4" Type="http://schemas.openxmlformats.org/officeDocument/2006/relationships/font" Target="fonts/font12.fntdata"/><Relationship Id="rId63" Type="http://schemas.openxmlformats.org/officeDocument/2006/relationships/font" Target="fonts/font11.fntdata"/><Relationship Id="rId62" Type="http://schemas.openxmlformats.org/officeDocument/2006/relationships/font" Target="fonts/font10.fntdata"/><Relationship Id="rId61" Type="http://schemas.openxmlformats.org/officeDocument/2006/relationships/font" Target="fonts/font9.fntdata"/><Relationship Id="rId60" Type="http://schemas.openxmlformats.org/officeDocument/2006/relationships/font" Target="fonts/font8.fntdata"/><Relationship Id="rId6" Type="http://schemas.openxmlformats.org/officeDocument/2006/relationships/slide" Target="slides/slide3.xml"/><Relationship Id="rId59" Type="http://schemas.openxmlformats.org/officeDocument/2006/relationships/font" Target="fonts/font7.fntdata"/><Relationship Id="rId58" Type="http://schemas.openxmlformats.org/officeDocument/2006/relationships/font" Target="fonts/font6.fntdata"/><Relationship Id="rId57" Type="http://schemas.openxmlformats.org/officeDocument/2006/relationships/font" Target="fonts/font5.fntdata"/><Relationship Id="rId56" Type="http://schemas.openxmlformats.org/officeDocument/2006/relationships/font" Target="fonts/font4.fntdata"/><Relationship Id="rId55" Type="http://schemas.openxmlformats.org/officeDocument/2006/relationships/font" Target="fonts/font3.fntdata"/><Relationship Id="rId54" Type="http://schemas.openxmlformats.org/officeDocument/2006/relationships/font" Target="fonts/font2.fntdata"/><Relationship Id="rId53" Type="http://schemas.openxmlformats.org/officeDocument/2006/relationships/font" Target="fonts/font1.fntdata"/><Relationship Id="rId52" Type="http://schemas.openxmlformats.org/officeDocument/2006/relationships/tableStyles" Target="tableStyles.xml"/><Relationship Id="rId51" Type="http://schemas.openxmlformats.org/officeDocument/2006/relationships/viewProps" Target="viewProps.xml"/><Relationship Id="rId50" Type="http://schemas.openxmlformats.org/officeDocument/2006/relationships/presProps" Target="presProps.xml"/><Relationship Id="rId5" Type="http://schemas.openxmlformats.org/officeDocument/2006/relationships/slide" Target="slides/slide2.xml"/><Relationship Id="rId49" Type="http://schemas.openxmlformats.org/officeDocument/2006/relationships/handoutMaster" Target="handoutMasters/handoutMaster1.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4.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8.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0.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1.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3.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4.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6.xml"/></Relationships>
</file>

<file path=ppt/notesSlides/_rels/notesSlide2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2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8.xml"/></Relationships>
</file>

<file path=ppt/notesSlides/_rels/notesSlide2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solidFill>
                  <a:prstClr val="black"/>
                </a:solidFill>
              </a:rPr>
            </a:fld>
            <a:endParaRPr lang="zh-CN" altLang="en-US">
              <a:solidFill>
                <a:prstClr val="black"/>
              </a:solidFil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1_标题幻灯片">
    <p:spTree>
      <p:nvGrpSpPr>
        <p:cNvPr id="1" name=""/>
        <p:cNvGrpSpPr/>
        <p:nvPr/>
      </p:nvGrpSpPr>
      <p:grpSpPr>
        <a:xfrm>
          <a:off x="0" y="0"/>
          <a:ext cx="0" cy="0"/>
          <a:chOff x="0" y="0"/>
          <a:chExt cx="0" cy="0"/>
        </a:xfrm>
      </p:grpSpPr>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3_标题幻灯片">
    <p:spTree>
      <p:nvGrpSpPr>
        <p:cNvPr id="1" name=""/>
        <p:cNvGrpSpPr/>
        <p:nvPr/>
      </p:nvGrpSpPr>
      <p:grpSpPr>
        <a:xfrm>
          <a:off x="0" y="0"/>
          <a:ext cx="0" cy="0"/>
          <a:chOff x="0" y="0"/>
          <a:chExt cx="0" cy="0"/>
        </a:xfrm>
      </p:grpSpPr>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4_内页">
    <p:spTree>
      <p:nvGrpSpPr>
        <p:cNvPr id="1" name=""/>
        <p:cNvGrpSpPr/>
        <p:nvPr/>
      </p:nvGrpSpPr>
      <p:grpSpPr>
        <a:xfrm>
          <a:off x="0" y="0"/>
          <a:ext cx="0" cy="0"/>
          <a:chOff x="0" y="0"/>
          <a:chExt cx="0" cy="0"/>
        </a:xfrm>
      </p:grpSpPr>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3_空白">
    <p:spTree>
      <p:nvGrpSpPr>
        <p:cNvPr id="1" name=""/>
        <p:cNvGrpSpPr/>
        <p:nvPr/>
      </p:nvGrpSpPr>
      <p:grpSpPr>
        <a:xfrm>
          <a:off x="0" y="0"/>
          <a:ext cx="0" cy="0"/>
          <a:chOff x="0" y="0"/>
          <a:chExt cx="0" cy="0"/>
        </a:xfrm>
      </p:grpSpPr>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8_内页">
    <p:spTree>
      <p:nvGrpSpPr>
        <p:cNvPr id="1" name=""/>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2_空白">
    <p:spTree>
      <p:nvGrpSpPr>
        <p:cNvPr id="1" name=""/>
        <p:cNvGrpSpPr/>
        <p:nvPr/>
      </p:nvGrpSpPr>
      <p:grpSpPr>
        <a:xfrm>
          <a:off x="0" y="0"/>
          <a:ext cx="0" cy="0"/>
          <a:chOff x="0" y="0"/>
          <a:chExt cx="0" cy="0"/>
        </a:xfrm>
      </p:grpSpPr>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9_内页">
    <p:spTree>
      <p:nvGrpSpPr>
        <p:cNvPr id="1" name=""/>
        <p:cNvGrpSpPr/>
        <p:nvPr/>
      </p:nvGrpSpPr>
      <p:grpSpPr>
        <a:xfrm>
          <a:off x="0" y="0"/>
          <a:ext cx="0" cy="0"/>
          <a:chOff x="0" y="0"/>
          <a:chExt cx="0" cy="0"/>
        </a:xfrm>
      </p:grpSpPr>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10_内页">
    <p:spTree>
      <p:nvGrpSpPr>
        <p:cNvPr id="1" name=""/>
        <p:cNvGrpSpPr/>
        <p:nvPr/>
      </p:nvGrpSpPr>
      <p:grpSpPr>
        <a:xfrm>
          <a:off x="0" y="0"/>
          <a:ext cx="0" cy="0"/>
          <a:chOff x="0" y="0"/>
          <a:chExt cx="0" cy="0"/>
        </a:xfrm>
      </p:grpSpPr>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4_标题幻灯片">
    <p:spTree>
      <p:nvGrpSpPr>
        <p:cNvPr id="1" name=""/>
        <p:cNvGrpSpPr/>
        <p:nvPr/>
      </p:nvGrpSpPr>
      <p:grpSpPr>
        <a:xfrm>
          <a:off x="0" y="0"/>
          <a:ext cx="0" cy="0"/>
          <a:chOff x="0" y="0"/>
          <a:chExt cx="0" cy="0"/>
        </a:xfrm>
      </p:grpSpPr>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5_内页">
    <p:spTree>
      <p:nvGrpSpPr>
        <p:cNvPr id="1" name=""/>
        <p:cNvGrpSpPr/>
        <p:nvPr/>
      </p:nvGrpSpPr>
      <p:grpSpPr>
        <a:xfrm>
          <a:off x="0" y="0"/>
          <a:ext cx="0" cy="0"/>
          <a:chOff x="0" y="0"/>
          <a:chExt cx="0" cy="0"/>
        </a:xfrm>
      </p:grpSpPr>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6_内页">
    <p:spTree>
      <p:nvGrpSpPr>
        <p:cNvPr id="1" name=""/>
        <p:cNvGrpSpPr/>
        <p:nvPr/>
      </p:nvGrpSpPr>
      <p:grpSpPr>
        <a:xfrm>
          <a:off x="0" y="0"/>
          <a:ext cx="0" cy="0"/>
          <a:chOff x="0" y="0"/>
          <a:chExt cx="0" cy="0"/>
        </a:xfrm>
      </p:grpSpPr>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7_内页">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3" name="副标题 2"/>
          <p:cNvSpPr>
            <a:spLocks noGrp="1"/>
          </p:cNvSpPr>
          <p:nvPr>
            <p:ph type="subTitle" idx="1"/>
          </p:nvPr>
        </p:nvSpPr>
        <p:spPr>
          <a:xfrm>
            <a:off x="1371781" y="2914650"/>
            <a:ext cx="6400443" cy="1314450"/>
          </a:xfrm>
          <a:prstGeom prst="rect">
            <a:avLst/>
          </a:prstGeo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zh-CN" altLang="en-US"/>
              <a:t>单击此处编辑母版副标题样式</a:t>
            </a:r>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3" name="内容占位符 2"/>
          <p:cNvSpPr>
            <a:spLocks noGrp="1"/>
          </p:cNvSpPr>
          <p:nvPr>
            <p:ph idx="1"/>
          </p:nvPr>
        </p:nvSpPr>
        <p:spPr>
          <a:xfrm>
            <a:off x="457262" y="1200151"/>
            <a:ext cx="8229481" cy="3394472"/>
          </a:xfrm>
          <a:prstGeom prst="rect">
            <a:avLst/>
          </a:prstGeo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6" Type="http://schemas.openxmlformats.org/officeDocument/2006/relationships/theme" Target="../theme/theme1.xml"/><Relationship Id="rId25" Type="http://schemas.openxmlformats.org/officeDocument/2006/relationships/image" Target="../media/image2.png"/><Relationship Id="rId24" Type="http://schemas.openxmlformats.org/officeDocument/2006/relationships/image" Target="../media/image1.png"/><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pSp>
        <p:nvGrpSpPr>
          <p:cNvPr id="8" name="组合 7"/>
          <p:cNvGrpSpPr/>
          <p:nvPr userDrawn="1"/>
        </p:nvGrpSpPr>
        <p:grpSpPr>
          <a:xfrm>
            <a:off x="0" y="-1"/>
            <a:ext cx="9144000" cy="5143499"/>
            <a:chOff x="0" y="-1"/>
            <a:chExt cx="9144000" cy="5143499"/>
          </a:xfrm>
        </p:grpSpPr>
        <p:pic>
          <p:nvPicPr>
            <p:cNvPr id="12" name="图片 11"/>
            <p:cNvPicPr>
              <a:picLocks noChangeAspect="1"/>
            </p:cNvPicPr>
            <p:nvPr userDrawn="1"/>
          </p:nvPicPr>
          <p:blipFill rotWithShape="1">
            <a:blip r:embed="rId24" cstate="print">
              <a:extLst>
                <a:ext uri="{28A0092B-C50C-407E-A947-70E740481C1C}">
                  <a14:useLocalDpi xmlns:a14="http://schemas.microsoft.com/office/drawing/2010/main" val="0"/>
                </a:ext>
              </a:extLst>
            </a:blip>
            <a:srcRect r="25422"/>
            <a:stretch>
              <a:fillRect/>
            </a:stretch>
          </p:blipFill>
          <p:spPr>
            <a:xfrm flipH="1" flipV="1">
              <a:off x="0" y="-1"/>
              <a:ext cx="9144000" cy="5143499"/>
            </a:xfrm>
            <a:prstGeom prst="rect">
              <a:avLst/>
            </a:prstGeom>
          </p:spPr>
        </p:pic>
        <p:pic>
          <p:nvPicPr>
            <p:cNvPr id="7" name="图片 6"/>
            <p:cNvPicPr>
              <a:picLocks noChangeAspect="1"/>
            </p:cNvPicPr>
            <p:nvPr userDrawn="1"/>
          </p:nvPicPr>
          <p:blipFill>
            <a:blip r:embed="rId25">
              <a:extLst>
                <a:ext uri="{28A0092B-C50C-407E-A947-70E740481C1C}">
                  <a14:useLocalDpi xmlns:a14="http://schemas.microsoft.com/office/drawing/2010/main" val="0"/>
                </a:ext>
              </a:extLst>
            </a:blip>
            <a:stretch>
              <a:fillRect/>
            </a:stretch>
          </p:blipFill>
          <p:spPr>
            <a:xfrm>
              <a:off x="0" y="4514192"/>
              <a:ext cx="9144000" cy="629306"/>
            </a:xfrm>
            <a:prstGeom prst="rect">
              <a:avLst/>
            </a:prstGeom>
          </p:spPr>
        </p:pic>
      </p:gr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Ls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5"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strVal val="#ppt_w*0.70"/>
                                          </p:val>
                                        </p:tav>
                                        <p:tav tm="100000">
                                          <p:val>
                                            <p:strVal val="#ppt_w"/>
                                          </p:val>
                                        </p:tav>
                                      </p:tavLst>
                                    </p:anim>
                                    <p:anim calcmode="lin" valueType="num">
                                      <p:cBhvr>
                                        <p:cTn id="8" dur="1000" fill="hold"/>
                                        <p:tgtEl>
                                          <p:spTgt spid="8"/>
                                        </p:tgtEl>
                                        <p:attrNameLst>
                                          <p:attrName>ppt_h</p:attrName>
                                        </p:attrNameLst>
                                      </p:cBhvr>
                                      <p:tavLst>
                                        <p:tav tm="0">
                                          <p:val>
                                            <p:strVal val="#ppt_h"/>
                                          </p:val>
                                        </p:tav>
                                        <p:tav tm="100000">
                                          <p:val>
                                            <p:strVal val="#ppt_h"/>
                                          </p:val>
                                        </p:tav>
                                      </p:tavLst>
                                    </p:anim>
                                    <p:animEffect transition="in" filter="fade">
                                      <p:cBhvr>
                                        <p:cTn id="9" dur="1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685165"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165"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6895" indent="-213995" algn="l" defTabSz="685165"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165"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165"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165" rtl="0" eaLnBrk="1" latinLnBrk="0" hangingPunct="1">
        <a:defRPr sz="1400" kern="1200">
          <a:solidFill>
            <a:schemeClr val="tx1"/>
          </a:solidFill>
          <a:latin typeface="+mn-lt"/>
          <a:ea typeface="+mn-ea"/>
          <a:cs typeface="+mn-cs"/>
        </a:defRPr>
      </a:lvl1pPr>
      <a:lvl2pPr marL="342900" algn="l" defTabSz="685165" rtl="0" eaLnBrk="1" latinLnBrk="0" hangingPunct="1">
        <a:defRPr sz="1400" kern="1200">
          <a:solidFill>
            <a:schemeClr val="tx1"/>
          </a:solidFill>
          <a:latin typeface="+mn-lt"/>
          <a:ea typeface="+mn-ea"/>
          <a:cs typeface="+mn-cs"/>
        </a:defRPr>
      </a:lvl2pPr>
      <a:lvl3pPr marL="685800" algn="l" defTabSz="685165" rtl="0" eaLnBrk="1" latinLnBrk="0" hangingPunct="1">
        <a:defRPr sz="1400" kern="1200">
          <a:solidFill>
            <a:schemeClr val="tx1"/>
          </a:solidFill>
          <a:latin typeface="+mn-lt"/>
          <a:ea typeface="+mn-ea"/>
          <a:cs typeface="+mn-cs"/>
        </a:defRPr>
      </a:lvl3pPr>
      <a:lvl4pPr marL="1028700" algn="l" defTabSz="685165" rtl="0" eaLnBrk="1" latinLnBrk="0" hangingPunct="1">
        <a:defRPr sz="1400" kern="1200">
          <a:solidFill>
            <a:schemeClr val="tx1"/>
          </a:solidFill>
          <a:latin typeface="+mn-lt"/>
          <a:ea typeface="+mn-ea"/>
          <a:cs typeface="+mn-cs"/>
        </a:defRPr>
      </a:lvl4pPr>
      <a:lvl5pPr marL="1371600" algn="l" defTabSz="685165" rtl="0" eaLnBrk="1" latinLnBrk="0" hangingPunct="1">
        <a:defRPr sz="1400" kern="1200">
          <a:solidFill>
            <a:schemeClr val="tx1"/>
          </a:solidFill>
          <a:latin typeface="+mn-lt"/>
          <a:ea typeface="+mn-ea"/>
          <a:cs typeface="+mn-cs"/>
        </a:defRPr>
      </a:lvl5pPr>
      <a:lvl6pPr marL="1714500" algn="l" defTabSz="685165" rtl="0" eaLnBrk="1" latinLnBrk="0" hangingPunct="1">
        <a:defRPr sz="1400" kern="1200">
          <a:solidFill>
            <a:schemeClr val="tx1"/>
          </a:solidFill>
          <a:latin typeface="+mn-lt"/>
          <a:ea typeface="+mn-ea"/>
          <a:cs typeface="+mn-cs"/>
        </a:defRPr>
      </a:lvl6pPr>
      <a:lvl7pPr marL="2057400" algn="l" defTabSz="685165" rtl="0" eaLnBrk="1" latinLnBrk="0" hangingPunct="1">
        <a:defRPr sz="1400" kern="1200">
          <a:solidFill>
            <a:schemeClr val="tx1"/>
          </a:solidFill>
          <a:latin typeface="+mn-lt"/>
          <a:ea typeface="+mn-ea"/>
          <a:cs typeface="+mn-cs"/>
        </a:defRPr>
      </a:lvl7pPr>
      <a:lvl8pPr marL="2400300" algn="l" defTabSz="685165" rtl="0" eaLnBrk="1" latinLnBrk="0" hangingPunct="1">
        <a:defRPr sz="1400" kern="1200">
          <a:solidFill>
            <a:schemeClr val="tx1"/>
          </a:solidFill>
          <a:latin typeface="+mn-lt"/>
          <a:ea typeface="+mn-ea"/>
          <a:cs typeface="+mn-cs"/>
        </a:defRPr>
      </a:lvl8pPr>
      <a:lvl9pPr marL="2743200" algn="l" defTabSz="685165"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3.xml"/><Relationship Id="rId1" Type="http://schemas.openxmlformats.org/officeDocument/2006/relationships/image" Target="../media/image3.png"/></Relationships>
</file>

<file path=ppt/slides/_rels/slide10.xml.rels><?xml version="1.0" encoding="UTF-8" standalone="yes"?>
<Relationships xmlns="http://schemas.openxmlformats.org/package/2006/relationships"><Relationship Id="rId4" Type="http://schemas.openxmlformats.org/officeDocument/2006/relationships/notesSlide" Target="../notesSlides/notesSlide6.xml"/><Relationship Id="rId3" Type="http://schemas.openxmlformats.org/officeDocument/2006/relationships/slideLayout" Target="../slideLayouts/slideLayout3.xml"/><Relationship Id="rId2" Type="http://schemas.openxmlformats.org/officeDocument/2006/relationships/image" Target="../media/image16.png"/><Relationship Id="rId1" Type="http://schemas.openxmlformats.org/officeDocument/2006/relationships/image" Target="../media/image15.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8.png"/><Relationship Id="rId1" Type="http://schemas.openxmlformats.org/officeDocument/2006/relationships/image" Target="../media/image17.pn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9.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0.png"/></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1.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image" Target="../media/image10.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5.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3.xml"/><Relationship Id="rId6" Type="http://schemas.openxmlformats.org/officeDocument/2006/relationships/slide" Target="slide19.xml"/><Relationship Id="rId5" Type="http://schemas.openxmlformats.org/officeDocument/2006/relationships/slide" Target="slide3.xml"/><Relationship Id="rId4" Type="http://schemas.openxmlformats.org/officeDocument/2006/relationships/image" Target="../media/image5.png"/><Relationship Id="rId3" Type="http://schemas.openxmlformats.org/officeDocument/2006/relationships/image" Target="../media/image4.png"/><Relationship Id="rId2" Type="http://schemas.microsoft.com/office/2007/relationships/media" Target="../media/media1.wmv"/><Relationship Id="rId1" Type="http://schemas.openxmlformats.org/officeDocument/2006/relationships/video" Target="../media/media1.wmv"/></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3.png"/><Relationship Id="rId1" Type="http://schemas.openxmlformats.org/officeDocument/2006/relationships/image" Target="../media/image22.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25.jpeg"/><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29.xml.rels><?xml version="1.0" encoding="UTF-8" standalone="yes"?>
<Relationships xmlns="http://schemas.openxmlformats.org/package/2006/relationships"><Relationship Id="rId4" Type="http://schemas.openxmlformats.org/officeDocument/2006/relationships/notesSlide" Target="../notesSlides/notesSlide14.xml"/><Relationship Id="rId3" Type="http://schemas.openxmlformats.org/officeDocument/2006/relationships/slideLayout" Target="../slideLayouts/slideLayout3.xml"/><Relationship Id="rId2" Type="http://schemas.openxmlformats.org/officeDocument/2006/relationships/image" Target="../media/image11.png"/><Relationship Id="rId1" Type="http://schemas.openxmlformats.org/officeDocument/2006/relationships/slide" Target="slide30.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image" Target="../media/image6.png"/><Relationship Id="rId1"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6.png"/></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2.png"/></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3.xml"/><Relationship Id="rId1" Type="http://schemas.openxmlformats.org/officeDocument/2006/relationships/image" Target="../media/image27.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39.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3.xml"/><Relationship Id="rId1" Type="http://schemas.openxmlformats.org/officeDocument/2006/relationships/image" Target="../media/image28.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29.pn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30.png"/></Relationships>
</file>

<file path=ppt/slides/_rels/slide4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2.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1.jpe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jpeg"/></Relationships>
</file>

<file path=ppt/slides/_rels/slide6.xml.rels><?xml version="1.0" encoding="UTF-8" standalone="yes"?>
<Relationships xmlns="http://schemas.openxmlformats.org/package/2006/relationships"><Relationship Id="rId5" Type="http://schemas.openxmlformats.org/officeDocument/2006/relationships/notesSlide" Target="../notesSlides/notesSlide3.xml"/><Relationship Id="rId4" Type="http://schemas.openxmlformats.org/officeDocument/2006/relationships/slideLayout" Target="../slideLayouts/slideLayout3.xml"/><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image" Target="../media/image10.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4" Type="http://schemas.openxmlformats.org/officeDocument/2006/relationships/notesSlide" Target="../notesSlides/notesSlide5.xml"/><Relationship Id="rId3" Type="http://schemas.openxmlformats.org/officeDocument/2006/relationships/slideLayout" Target="../slideLayouts/slideLayout3.xml"/><Relationship Id="rId2" Type="http://schemas.openxmlformats.org/officeDocument/2006/relationships/image" Target="../media/image14.png"/><Relationship Id="rId1"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5" name="Picture 1" descr="C:\Users\Administrator\AppData\Roaming\Tencent\Users\56229019\QQ\WinTemp\RichOle\Y}TJ@$SP[_H%QZQP]}0BWXO.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0"/>
            <a:ext cx="9144000" cy="5324475"/>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p:cNvSpPr txBox="1"/>
          <p:nvPr/>
        </p:nvSpPr>
        <p:spPr>
          <a:xfrm>
            <a:off x="6084168" y="195486"/>
            <a:ext cx="2952328" cy="4501232"/>
          </a:xfrm>
          <a:prstGeom prst="rect">
            <a:avLst/>
          </a:prstGeom>
          <a:solidFill>
            <a:schemeClr val="bg1"/>
          </a:solidFill>
          <a:effectLst>
            <a:softEdge rad="127000"/>
          </a:effectLst>
        </p:spPr>
        <p:txBody>
          <a:bodyPr wrap="square" lIns="68580" tIns="34290" rIns="68580" bIns="34290" rtlCol="0">
            <a:spAutoFit/>
          </a:bodyPr>
          <a:lstStyle/>
          <a:p>
            <a:pPr indent="457200" algn="just"/>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童年是一幅画，画里有我们五彩的生活，童年是一个梦，梦里有我们的想象和憧憬。今天我们就来学习《童年的水墨画》。</a:t>
            </a:r>
            <a:endParaRPr lang="zh-CN" altLang="en-US" sz="3200" dirty="0">
              <a:latin typeface="楷体" panose="02010609060101010101" pitchFamily="49" charset="-122"/>
              <a:ea typeface="楷体" panose="0201060906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识字方法</a:t>
            </a:r>
            <a:endParaRPr lang="zh-CN" altLang="en-US" sz="3300" b="1" dirty="0">
              <a:latin typeface="楷体" panose="02010609060101010101" pitchFamily="49" charset="-122"/>
              <a:ea typeface="楷体" panose="02010609060101010101" pitchFamily="49" charset="-122"/>
            </a:endParaRPr>
          </a:p>
        </p:txBody>
      </p:sp>
      <p:sp>
        <p:nvSpPr>
          <p:cNvPr id="38" name="TextBox 37"/>
          <p:cNvSpPr txBox="1"/>
          <p:nvPr/>
        </p:nvSpPr>
        <p:spPr>
          <a:xfrm>
            <a:off x="467544" y="1275606"/>
            <a:ext cx="4104456" cy="1260923"/>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加一加</a:t>
            </a:r>
            <a:r>
              <a:rPr lang="zh-CN" altLang="en-US" sz="2800" dirty="0">
                <a:latin typeface="黑体" panose="02010609060101010101" pitchFamily="49" charset="-122"/>
                <a:ea typeface="黑体" panose="02010609060101010101" pitchFamily="49" charset="-122"/>
              </a:rPr>
              <a:t>：艹</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磨</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蘑               </a:t>
            </a:r>
            <a:endParaRPr lang="en-US" altLang="zh-CN" sz="2800" dirty="0">
              <a:latin typeface="黑体" panose="02010609060101010101" pitchFamily="49" charset="-122"/>
              <a:ea typeface="黑体" panose="02010609060101010101" pitchFamily="49" charset="-122"/>
            </a:endParaRPr>
          </a:p>
          <a:p>
            <a:pPr>
              <a:lnSpc>
                <a:spcPct val="150000"/>
              </a:lnSpc>
            </a:pPr>
            <a:r>
              <a:rPr lang="en-US" altLang="zh-CN" sz="2800" dirty="0">
                <a:latin typeface="黑体" panose="02010609060101010101" pitchFamily="49" charset="-122"/>
                <a:ea typeface="黑体" panose="02010609060101010101" pitchFamily="49" charset="-122"/>
              </a:rPr>
              <a:t>        </a:t>
            </a:r>
            <a:r>
              <a:rPr lang="zh-CN" altLang="en-US" sz="2800" dirty="0">
                <a:latin typeface="黑体" panose="02010609060101010101" pitchFamily="49" charset="-122"/>
                <a:ea typeface="黑体" panose="02010609060101010101" pitchFamily="49" charset="-122"/>
              </a:rPr>
              <a:t>艹</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如</a:t>
            </a:r>
            <a:r>
              <a:rPr lang="en-US"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菇</a:t>
            </a:r>
            <a:endParaRPr lang="en-US" altLang="zh-CN" sz="2800" dirty="0">
              <a:latin typeface="黑体" panose="02010609060101010101" pitchFamily="49" charset="-122"/>
              <a:ea typeface="黑体" panose="02010609060101010101" pitchFamily="49" charset="-122"/>
            </a:endParaRPr>
          </a:p>
        </p:txBody>
      </p:sp>
      <p:sp>
        <p:nvSpPr>
          <p:cNvPr id="40" name="TextBox 39"/>
          <p:cNvSpPr txBox="1"/>
          <p:nvPr/>
        </p:nvSpPr>
        <p:spPr>
          <a:xfrm>
            <a:off x="432685" y="2843883"/>
            <a:ext cx="1763051" cy="715581"/>
          </a:xfrm>
          <a:prstGeom prst="rect">
            <a:avLst/>
          </a:prstGeom>
          <a:noFill/>
        </p:spPr>
        <p:txBody>
          <a:bodyPr wrap="square" lIns="68580" tIns="34290" rIns="68580" bIns="34290" rtlCol="0">
            <a:spAutoFit/>
          </a:bodyPr>
          <a:lstStyle/>
          <a:p>
            <a:pPr>
              <a:lnSpc>
                <a:spcPct val="150000"/>
              </a:lnSpc>
            </a:pPr>
            <a:r>
              <a:rPr lang="zh-CN" altLang="en-US" sz="2800" dirty="0">
                <a:solidFill>
                  <a:srgbClr val="FF0000"/>
                </a:solidFill>
                <a:latin typeface="黑体" panose="02010609060101010101" pitchFamily="49" charset="-122"/>
                <a:ea typeface="黑体" panose="02010609060101010101" pitchFamily="49" charset="-122"/>
              </a:rPr>
              <a:t>字理识字</a:t>
            </a:r>
            <a:r>
              <a:rPr lang="zh-CN" altLang="en-US" sz="2800" dirty="0">
                <a:latin typeface="黑体" panose="02010609060101010101" pitchFamily="49" charset="-122"/>
                <a:ea typeface="黑体" panose="02010609060101010101" pitchFamily="49" charset="-122"/>
              </a:rPr>
              <a:t>：</a:t>
            </a:r>
            <a:r>
              <a:rPr lang="en-US" altLang="zh-CN" sz="2800" dirty="0">
                <a:latin typeface="黑体" panose="02010609060101010101" pitchFamily="49" charset="-122"/>
                <a:ea typeface="黑体" panose="02010609060101010101" pitchFamily="49" charset="-122"/>
              </a:rPr>
              <a:t>       </a:t>
            </a:r>
            <a:endParaRPr lang="en-US" altLang="zh-CN" sz="2800" dirty="0">
              <a:latin typeface="黑体" panose="02010609060101010101" pitchFamily="49" charset="-122"/>
              <a:ea typeface="黑体" panose="02010609060101010101" pitchFamily="49" charset="-122"/>
            </a:endParaRPr>
          </a:p>
        </p:txBody>
      </p:sp>
      <p:sp>
        <p:nvSpPr>
          <p:cNvPr id="42" name="TextBox 41"/>
          <p:cNvSpPr txBox="1"/>
          <p:nvPr/>
        </p:nvSpPr>
        <p:spPr>
          <a:xfrm>
            <a:off x="2508072" y="2987519"/>
            <a:ext cx="530531" cy="614592"/>
          </a:xfrm>
          <a:prstGeom prst="rect">
            <a:avLst/>
          </a:prstGeom>
          <a:noFill/>
        </p:spPr>
        <p:txBody>
          <a:bodyPr wrap="square" lIns="68580" tIns="34290" rIns="68580" bIns="34290" rtlCol="0">
            <a:spAutoFit/>
          </a:bodyPr>
          <a:lstStyle/>
          <a:p>
            <a:pPr>
              <a:lnSpc>
                <a:spcPct val="150000"/>
              </a:lnSpc>
            </a:pPr>
            <a:r>
              <a:rPr lang="zh-CN" altLang="en-US" sz="2800" dirty="0">
                <a:latin typeface="黑体" panose="02010609060101010101" pitchFamily="49" charset="-122"/>
                <a:ea typeface="黑体" panose="02010609060101010101" pitchFamily="49" charset="-122"/>
              </a:rPr>
              <a:t>爽</a:t>
            </a:r>
            <a:endParaRPr lang="en-US" altLang="zh-CN" sz="2800" dirty="0">
              <a:latin typeface="黑体" panose="02010609060101010101" pitchFamily="49" charset="-122"/>
              <a:ea typeface="黑体" panose="02010609060101010101" pitchFamily="49" charset="-122"/>
            </a:endParaRPr>
          </a:p>
        </p:txBody>
      </p:sp>
      <p:sp>
        <p:nvSpPr>
          <p:cNvPr id="43" name="TextBox 42"/>
          <p:cNvSpPr txBox="1"/>
          <p:nvPr/>
        </p:nvSpPr>
        <p:spPr>
          <a:xfrm>
            <a:off x="2519772" y="3939901"/>
            <a:ext cx="6624228" cy="715581"/>
          </a:xfrm>
          <a:prstGeom prst="rect">
            <a:avLst/>
          </a:prstGeom>
          <a:noFill/>
        </p:spPr>
        <p:txBody>
          <a:bodyPr wrap="square" lIns="68580" tIns="34290" rIns="68580" bIns="34290" rtlCol="0">
            <a:spAutoFit/>
          </a:bodyPr>
          <a:lstStyle/>
          <a:p>
            <a:pPr>
              <a:lnSpc>
                <a:spcPct val="150000"/>
              </a:lnSpc>
            </a:pPr>
            <a:r>
              <a:rPr lang="zh-CN" altLang="en-US" sz="2800" dirty="0">
                <a:latin typeface="+mn-ea"/>
              </a:rPr>
              <a:t>会意字。像人左右腋下有火，表示明亮。</a:t>
            </a:r>
            <a:r>
              <a:rPr lang="en-US" altLang="zh-CN" sz="2800" dirty="0">
                <a:latin typeface="+mn-ea"/>
              </a:rPr>
              <a:t>        </a:t>
            </a:r>
            <a:endParaRPr lang="en-US" altLang="zh-CN" sz="2800" dirty="0">
              <a:latin typeface="+mn-ea"/>
            </a:endParaRPr>
          </a:p>
        </p:txBody>
      </p:sp>
      <p:pic>
        <p:nvPicPr>
          <p:cNvPr id="6145" name="Picture 1" descr="C:\Users\Administrator\AppData\Roaming\Tencent\Users\56229019\QQ\WinTemp\RichOle\YO)EL]~UJSN84]ONM6D1IYP.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4041650" y="1275606"/>
            <a:ext cx="1979712" cy="1337604"/>
          </a:xfrm>
          <a:prstGeom prst="rect">
            <a:avLst/>
          </a:prstGeom>
          <a:noFill/>
          <a:extLst>
            <a:ext uri="{909E8E84-426E-40DD-AFC4-6F175D3DCCD1}">
              <a14:hiddenFill xmlns:a14="http://schemas.microsoft.com/office/drawing/2010/main">
                <a:solidFill>
                  <a:srgbClr val="FFFFFF"/>
                </a:solidFill>
              </a14:hiddenFill>
            </a:ext>
          </a:extLst>
        </p:spPr>
      </p:pic>
      <p:pic>
        <p:nvPicPr>
          <p:cNvPr id="6146" name="Picture 2" descr="C:\Users\Administrator\AppData\Roaming\Tencent\Users\56229019\QQ\WinTemp\RichOle\Z2MQR_I6HK@}Q%2]GA@VCDQ.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88248" y="3007766"/>
            <a:ext cx="4877659" cy="644487"/>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6145"/>
                                        </p:tgtEl>
                                        <p:attrNameLst>
                                          <p:attrName>style.visibility</p:attrName>
                                        </p:attrNameLst>
                                      </p:cBhvr>
                                      <p:to>
                                        <p:strVal val="visible"/>
                                      </p:to>
                                    </p:set>
                                    <p:animEffect transition="in" filter="fade">
                                      <p:cBhvr>
                                        <p:cTn id="12" dur="500"/>
                                        <p:tgtEl>
                                          <p:spTgt spid="614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wipe(left)">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42"/>
                                        </p:tgtEl>
                                        <p:attrNameLst>
                                          <p:attrName>style.visibility</p:attrName>
                                        </p:attrNameLst>
                                      </p:cBhvr>
                                      <p:to>
                                        <p:strVal val="visible"/>
                                      </p:to>
                                    </p:set>
                                    <p:animEffect transition="in" filter="barn(inVertical)">
                                      <p:cBhvr>
                                        <p:cTn id="22" dur="500"/>
                                        <p:tgtEl>
                                          <p:spTgt spid="42"/>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6146"/>
                                        </p:tgtEl>
                                        <p:attrNameLst>
                                          <p:attrName>style.visibility</p:attrName>
                                        </p:attrNameLst>
                                      </p:cBhvr>
                                      <p:to>
                                        <p:strVal val="visible"/>
                                      </p:to>
                                    </p:set>
                                    <p:animEffect transition="in" filter="fade">
                                      <p:cBhvr>
                                        <p:cTn id="27" dur="500"/>
                                        <p:tgtEl>
                                          <p:spTgt spid="6146"/>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43"/>
                                        </p:tgtEl>
                                        <p:attrNameLst>
                                          <p:attrName>style.visibility</p:attrName>
                                        </p:attrNameLst>
                                      </p:cBhvr>
                                      <p:to>
                                        <p:strVal val="visible"/>
                                      </p:to>
                                    </p:set>
                                    <p:animEffect transition="in" filter="barn(inVertical)">
                                      <p:cBhvr>
                                        <p:cTn id="32"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40" grpId="0"/>
      <p:bldP spid="42" grpId="0"/>
      <p:bldP spid="43"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210786"/>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2112076"/>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墨</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507731" y="1243436"/>
            <a:ext cx="1245290" cy="830997"/>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a:solidFill>
                  <a:prstClr val="black"/>
                </a:solidFill>
                <a:latin typeface="宋体" panose="02010600030101010101" pitchFamily="2" charset="-122"/>
                <a:ea typeface="宋体" panose="02010600030101010101" pitchFamily="2" charset="-122"/>
                <a:cs typeface="汉语拼音" panose="020B0604020202020204" pitchFamily="34" charset="0"/>
              </a:rPr>
              <a:t>mò</a:t>
            </a:r>
            <a:endParaRPr lang="zh-CN" altLang="en-US" sz="5000" dirty="0">
              <a:solidFill>
                <a:prstClr val="black"/>
              </a:solidFill>
              <a:latin typeface="宋体" panose="02010600030101010101" pitchFamily="2" charset="-122"/>
              <a:ea typeface="宋体" panose="02010600030101010101" pitchFamily="2" charset="-122"/>
              <a:cs typeface="汉语拼音" panose="020B0604020202020204" pitchFamily="34" charset="0"/>
            </a:endParaRPr>
          </a:p>
        </p:txBody>
      </p:sp>
      <p:sp>
        <p:nvSpPr>
          <p:cNvPr id="24" name="TextBox 23"/>
          <p:cNvSpPr txBox="1"/>
          <p:nvPr/>
        </p:nvSpPr>
        <p:spPr>
          <a:xfrm>
            <a:off x="4283968" y="2280667"/>
            <a:ext cx="4104456" cy="715581"/>
          </a:xfrm>
          <a:prstGeom prst="rect">
            <a:avLst/>
          </a:prstGeom>
          <a:noFill/>
        </p:spPr>
        <p:txBody>
          <a:bodyPr wrap="square" lIns="68580" tIns="34290" rIns="68580" bIns="34290" rtlCol="0">
            <a:spAutoFit/>
          </a:bodyPr>
          <a:lstStyle/>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巧记</a:t>
            </a:r>
            <a:r>
              <a:rPr lang="zh-CN" altLang="en-US" sz="2800" dirty="0">
                <a:latin typeface="黑体" panose="02010609060101010101" pitchFamily="49" charset="-122"/>
                <a:ea typeface="黑体" panose="02010609060101010101" pitchFamily="49" charset="-122"/>
              </a:rPr>
              <a:t>：黑土地。</a:t>
            </a:r>
            <a:endParaRPr lang="en-US" altLang="zh-CN" sz="2800" dirty="0">
              <a:latin typeface="黑体" panose="02010609060101010101" pitchFamily="49" charset="-122"/>
              <a:ea typeface="黑体" panose="02010609060101010101" pitchFamily="49" charset="-122"/>
            </a:endParaRPr>
          </a:p>
        </p:txBody>
      </p:sp>
      <p:sp>
        <p:nvSpPr>
          <p:cNvPr id="2" name="矩形 1"/>
          <p:cNvSpPr/>
          <p:nvPr/>
        </p:nvSpPr>
        <p:spPr>
          <a:xfrm>
            <a:off x="2155240" y="3015338"/>
            <a:ext cx="1390512" cy="348500"/>
          </a:xfrm>
          <a:prstGeom prst="rect">
            <a:avLst/>
          </a:prstGeom>
          <a:noFill/>
          <a:ln w="34925">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线形标注 2 3"/>
          <p:cNvSpPr/>
          <p:nvPr/>
        </p:nvSpPr>
        <p:spPr>
          <a:xfrm>
            <a:off x="4463973" y="1312593"/>
            <a:ext cx="4068467" cy="611085"/>
          </a:xfrm>
          <a:prstGeom prst="borderCallout2">
            <a:avLst>
              <a:gd name="adj1" fmla="val 18750"/>
              <a:gd name="adj2" fmla="val -8333"/>
              <a:gd name="adj3" fmla="val 18750"/>
              <a:gd name="adj4" fmla="val -16667"/>
              <a:gd name="adj5" fmla="val 199333"/>
              <a:gd name="adj6" fmla="val -31994"/>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两边点大，重点两点小</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51" name="TextBox 11"/>
          <p:cNvSpPr txBox="1">
            <a:spLocks noChangeArrowheads="1"/>
          </p:cNvSpPr>
          <p:nvPr/>
        </p:nvSpPr>
        <p:spPr bwMode="auto">
          <a:xfrm>
            <a:off x="4125341" y="554509"/>
            <a:ext cx="145477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易写错</a:t>
            </a:r>
            <a:endParaRPr lang="zh-CN" altLang="en-US" sz="33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dissolve">
                                      <p:cBhvr>
                                        <p:cTn id="20" dur="500"/>
                                        <p:tgtEl>
                                          <p:spTgt spid="2"/>
                                        </p:tgtEl>
                                      </p:cBhvr>
                                    </p:animEffect>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4"/>
                                        </p:tgtEl>
                                        <p:attrNameLst>
                                          <p:attrName>style.visibility</p:attrName>
                                        </p:attrNameLst>
                                      </p:cBhvr>
                                      <p:to>
                                        <p:strVal val="visible"/>
                                      </p:to>
                                    </p:set>
                                    <p:anim calcmode="lin" valueType="num">
                                      <p:cBhvr additive="base">
                                        <p:cTn id="25" dur="500" fill="hold"/>
                                        <p:tgtEl>
                                          <p:spTgt spid="4"/>
                                        </p:tgtEl>
                                        <p:attrNameLst>
                                          <p:attrName>ppt_x</p:attrName>
                                        </p:attrNameLst>
                                      </p:cBhvr>
                                      <p:tavLst>
                                        <p:tav tm="0">
                                          <p:val>
                                            <p:strVal val="#ppt_x"/>
                                          </p:val>
                                        </p:tav>
                                        <p:tav tm="100000">
                                          <p:val>
                                            <p:strVal val="#ppt_x"/>
                                          </p:val>
                                        </p:tav>
                                      </p:tavLst>
                                    </p:anim>
                                    <p:anim calcmode="lin" valueType="num">
                                      <p:cBhvr additive="base">
                                        <p:cTn id="26"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16" presetClass="entr" presetSubtype="21" fill="hold" grpId="0" nodeType="clickEffect">
                                  <p:stCondLst>
                                    <p:cond delay="0"/>
                                  </p:stCondLst>
                                  <p:childTnLst>
                                    <p:set>
                                      <p:cBhvr>
                                        <p:cTn id="30" dur="1" fill="hold">
                                          <p:stCondLst>
                                            <p:cond delay="0"/>
                                          </p:stCondLst>
                                        </p:cTn>
                                        <p:tgtEl>
                                          <p:spTgt spid="24"/>
                                        </p:tgtEl>
                                        <p:attrNameLst>
                                          <p:attrName>style.visibility</p:attrName>
                                        </p:attrNameLst>
                                      </p:cBhvr>
                                      <p:to>
                                        <p:strVal val="visible"/>
                                      </p:to>
                                    </p:set>
                                    <p:animEffect transition="in" filter="barn(inVertical)">
                                      <p:cBhvr>
                                        <p:cTn id="3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24" grpId="0"/>
      <p:bldP spid="2" grpId="0" animBg="1"/>
      <p:bldP spid="4"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Group 12"/>
          <p:cNvGraphicFramePr>
            <a:graphicFrameLocks noGrp="1"/>
          </p:cNvGraphicFramePr>
          <p:nvPr/>
        </p:nvGraphicFramePr>
        <p:xfrm>
          <a:off x="2087400" y="2073241"/>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22" name="TextBox 23"/>
          <p:cNvSpPr txBox="1"/>
          <p:nvPr/>
        </p:nvSpPr>
        <p:spPr>
          <a:xfrm>
            <a:off x="2125235" y="1974531"/>
            <a:ext cx="1420517" cy="1661993"/>
          </a:xfrm>
          <a:prstGeom prst="rect">
            <a:avLst/>
          </a:prstGeom>
          <a:noFill/>
        </p:spPr>
        <p:txBody>
          <a:bodyPr wrap="square" lIns="68580" tIns="34290" rIns="68580" bIns="34290" rtlCol="0">
            <a:spAutoFit/>
          </a:bodyPr>
          <a:lstStyle/>
          <a:p>
            <a:pPr fontAlgn="base">
              <a:spcBef>
                <a:spcPct val="0"/>
              </a:spcBef>
              <a:spcAft>
                <a:spcPct val="0"/>
              </a:spcAft>
            </a:pPr>
            <a:r>
              <a:rPr lang="zh-CN" altLang="en-US" sz="10400" dirty="0">
                <a:solidFill>
                  <a:prstClr val="black"/>
                </a:solidFill>
                <a:latin typeface="楷体" panose="02010609060101010101" pitchFamily="49" charset="-122"/>
                <a:ea typeface="楷体" panose="02010609060101010101" pitchFamily="49" charset="-122"/>
              </a:rPr>
              <a:t>腾</a:t>
            </a:r>
            <a:endParaRPr lang="zh-CN" altLang="en-US" sz="10400" dirty="0">
              <a:solidFill>
                <a:prstClr val="black"/>
              </a:solidFill>
              <a:latin typeface="楷体" panose="02010609060101010101" pitchFamily="49" charset="-122"/>
              <a:ea typeface="楷体" panose="02010609060101010101" pitchFamily="49" charset="-122"/>
            </a:endParaRPr>
          </a:p>
        </p:txBody>
      </p:sp>
      <p:sp>
        <p:nvSpPr>
          <p:cNvPr id="23" name="TextBox 24"/>
          <p:cNvSpPr txBox="1"/>
          <p:nvPr/>
        </p:nvSpPr>
        <p:spPr>
          <a:xfrm>
            <a:off x="2125235" y="1091266"/>
            <a:ext cx="1638048" cy="838691"/>
          </a:xfrm>
          <a:prstGeom prst="rect">
            <a:avLst/>
          </a:prstGeom>
          <a:noFill/>
        </p:spPr>
        <p:txBody>
          <a:bodyPr wrap="square" lIns="68580" tIns="34290" rIns="68580" bIns="34290" rtlCol="0">
            <a:spAutoFit/>
          </a:bodyPr>
          <a:lstStyle/>
          <a:p>
            <a:pPr fontAlgn="base">
              <a:spcBef>
                <a:spcPct val="0"/>
              </a:spcBef>
              <a:spcAft>
                <a:spcPct val="0"/>
              </a:spcAft>
            </a:pPr>
            <a:r>
              <a:rPr lang="en-US" altLang="zh-CN" sz="5000" dirty="0" err="1">
                <a:solidFill>
                  <a:prstClr val="black"/>
                </a:solidFill>
                <a:latin typeface="黑体" panose="02010609060101010101" pitchFamily="49" charset="-122"/>
                <a:ea typeface="黑体" panose="02010609060101010101" pitchFamily="49" charset="-122"/>
                <a:cs typeface="汉语拼音" panose="020B0604020202020204" pitchFamily="34" charset="0"/>
              </a:rPr>
              <a:t>téng</a:t>
            </a:r>
            <a:endParaRPr lang="zh-CN" altLang="en-US" sz="5000" dirty="0">
              <a:solidFill>
                <a:prstClr val="black"/>
              </a:solidFill>
              <a:latin typeface="黑体" panose="02010609060101010101" pitchFamily="49" charset="-122"/>
              <a:ea typeface="黑体" panose="02010609060101010101" pitchFamily="49" charset="-122"/>
              <a:cs typeface="汉语拼音" panose="020B0604020202020204" pitchFamily="34" charset="0"/>
            </a:endParaRPr>
          </a:p>
        </p:txBody>
      </p:sp>
      <p:sp>
        <p:nvSpPr>
          <p:cNvPr id="4" name="线形标注 2 3"/>
          <p:cNvSpPr/>
          <p:nvPr/>
        </p:nvSpPr>
        <p:spPr>
          <a:xfrm>
            <a:off x="3707905" y="1091267"/>
            <a:ext cx="3160876" cy="540419"/>
          </a:xfrm>
          <a:prstGeom prst="borderCallout2">
            <a:avLst>
              <a:gd name="adj1" fmla="val 96561"/>
              <a:gd name="adj2" fmla="val 49860"/>
              <a:gd name="adj3" fmla="val 96896"/>
              <a:gd name="adj4" fmla="val 50822"/>
              <a:gd name="adj5" fmla="val 370718"/>
              <a:gd name="adj6" fmla="val -18402"/>
            </a:avLst>
          </a:prstGeom>
          <a:grpFill/>
          <a:ln w="31750">
            <a:solidFill>
              <a:srgbClr val="FF0000"/>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zh-CN" altLang="en-US" sz="2800" dirty="0">
                <a:solidFill>
                  <a:srgbClr val="FF0000"/>
                </a:solidFill>
                <a:latin typeface="黑体" panose="02010609060101010101" pitchFamily="49" charset="-122"/>
                <a:ea typeface="黑体" panose="02010609060101010101" pitchFamily="49" charset="-122"/>
              </a:rPr>
              <a:t>不要写成“⺋”。</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8" name="TextBox 7"/>
          <p:cNvSpPr txBox="1"/>
          <p:nvPr/>
        </p:nvSpPr>
        <p:spPr>
          <a:xfrm>
            <a:off x="3995936" y="2964129"/>
            <a:ext cx="4104456" cy="715581"/>
          </a:xfrm>
          <a:prstGeom prst="rect">
            <a:avLst/>
          </a:prstGeom>
          <a:noFill/>
        </p:spPr>
        <p:txBody>
          <a:bodyPr wrap="square" lIns="68580" tIns="34290" rIns="68580" bIns="34290" rtlCol="0">
            <a:spAutoFit/>
          </a:bodyPr>
          <a:lstStyle/>
          <a:p>
            <a:pPr>
              <a:lnSpc>
                <a:spcPct val="150000"/>
              </a:lnSpc>
            </a:pPr>
            <a:r>
              <a:rPr lang="zh-CN" altLang="en-US" sz="2800" b="1" dirty="0">
                <a:solidFill>
                  <a:srgbClr val="0000FF"/>
                </a:solidFill>
                <a:latin typeface="黑体" panose="02010609060101010101" pitchFamily="49" charset="-122"/>
                <a:ea typeface="黑体" panose="02010609060101010101" pitchFamily="49" charset="-122"/>
              </a:rPr>
              <a:t>巧记</a:t>
            </a:r>
            <a:r>
              <a:rPr lang="zh-CN" altLang="en-US" sz="2800" dirty="0">
                <a:latin typeface="黑体" panose="02010609060101010101" pitchFamily="49" charset="-122"/>
                <a:ea typeface="黑体" panose="02010609060101010101" pitchFamily="49" charset="-122"/>
              </a:rPr>
              <a:t>：月站边，卷下有马。</a:t>
            </a:r>
            <a:endParaRPr lang="en-US" altLang="zh-CN" sz="28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500"/>
                                        <p:tgtEl>
                                          <p:spTgt spid="2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3"/>
                                        </p:tgtEl>
                                        <p:attrNameLst>
                                          <p:attrName>style.visibility</p:attrName>
                                        </p:attrNameLst>
                                      </p:cBhvr>
                                      <p:to>
                                        <p:strVal val="visible"/>
                                      </p:to>
                                    </p:set>
                                    <p:animEffect transition="in" filter="fade">
                                      <p:cBhvr>
                                        <p:cTn id="10" dur="1000"/>
                                        <p:tgtEl>
                                          <p:spTgt spid="23"/>
                                        </p:tgtEl>
                                      </p:cBhvr>
                                    </p:animEffect>
                                    <p:anim calcmode="lin" valueType="num">
                                      <p:cBhvr>
                                        <p:cTn id="11" dur="1000" fill="hold"/>
                                        <p:tgtEl>
                                          <p:spTgt spid="23"/>
                                        </p:tgtEl>
                                        <p:attrNameLst>
                                          <p:attrName>ppt_x</p:attrName>
                                        </p:attrNameLst>
                                      </p:cBhvr>
                                      <p:tavLst>
                                        <p:tav tm="0">
                                          <p:val>
                                            <p:strVal val="#ppt_x"/>
                                          </p:val>
                                        </p:tav>
                                        <p:tav tm="100000">
                                          <p:val>
                                            <p:strVal val="#ppt_x"/>
                                          </p:val>
                                        </p:tav>
                                      </p:tavLst>
                                    </p:anim>
                                    <p:anim calcmode="lin" valueType="num">
                                      <p:cBhvr>
                                        <p:cTn id="12" dur="1000" fill="hold"/>
                                        <p:tgtEl>
                                          <p:spTgt spid="23"/>
                                        </p:tgtEl>
                                        <p:attrNameLst>
                                          <p:attrName>ppt_y</p:attrName>
                                        </p:attrNameLst>
                                      </p:cBhvr>
                                      <p:tavLst>
                                        <p:tav tm="0">
                                          <p:val>
                                            <p:strVal val="#ppt_y+.1"/>
                                          </p:val>
                                        </p:tav>
                                        <p:tav tm="100000">
                                          <p:val>
                                            <p:strVal val="#ppt_y"/>
                                          </p:val>
                                        </p:tav>
                                      </p:tavLst>
                                    </p:anim>
                                  </p:childTnLst>
                                </p:cTn>
                              </p:par>
                              <p:par>
                                <p:cTn id="13" presetID="10" presetClass="entr" presetSubtype="0" fill="hold" nodeType="withEffect">
                                  <p:stCondLst>
                                    <p:cond delay="0"/>
                                  </p:stCondLst>
                                  <p:childTnLst>
                                    <p:set>
                                      <p:cBhvr>
                                        <p:cTn id="14" dur="1" fill="hold">
                                          <p:stCondLst>
                                            <p:cond delay="0"/>
                                          </p:stCondLst>
                                        </p:cTn>
                                        <p:tgtEl>
                                          <p:spTgt spid="20"/>
                                        </p:tgtEl>
                                        <p:attrNameLst>
                                          <p:attrName>style.visibility</p:attrName>
                                        </p:attrNameLst>
                                      </p:cBhvr>
                                      <p:to>
                                        <p:strVal val="visible"/>
                                      </p:to>
                                    </p:set>
                                    <p:animEffect transition="in" filter="fade">
                                      <p:cBhvr>
                                        <p:cTn id="15" dur="500"/>
                                        <p:tgtEl>
                                          <p:spTgt spid="20"/>
                                        </p:tgtEl>
                                      </p:cBhvr>
                                    </p:animEffect>
                                  </p:childTnLst>
                                </p:cTn>
                              </p:par>
                            </p:childTnLst>
                          </p:cTn>
                        </p:par>
                      </p:childTnLst>
                    </p:cTn>
                  </p:par>
                  <p:par>
                    <p:cTn id="16" fill="hold">
                      <p:stCondLst>
                        <p:cond delay="indefinite"/>
                      </p:stCondLst>
                      <p:childTnLst>
                        <p:par>
                          <p:cTn id="17" fill="hold">
                            <p:stCondLst>
                              <p:cond delay="0"/>
                            </p:stCondLst>
                            <p:childTnLst>
                              <p:par>
                                <p:cTn id="18" presetID="2" presetClass="entr" presetSubtype="4" fill="hold" grpId="0" nodeType="click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additive="base">
                                        <p:cTn id="20" dur="500" fill="hold"/>
                                        <p:tgtEl>
                                          <p:spTgt spid="4"/>
                                        </p:tgtEl>
                                        <p:attrNameLst>
                                          <p:attrName>ppt_x</p:attrName>
                                        </p:attrNameLst>
                                      </p:cBhvr>
                                      <p:tavLst>
                                        <p:tav tm="0">
                                          <p:val>
                                            <p:strVal val="#ppt_x"/>
                                          </p:val>
                                        </p:tav>
                                        <p:tav tm="100000">
                                          <p:val>
                                            <p:strVal val="#ppt_x"/>
                                          </p:val>
                                        </p:tav>
                                      </p:tavLst>
                                    </p:anim>
                                    <p:anim calcmode="lin" valueType="num">
                                      <p:cBhvr additive="base">
                                        <p:cTn id="21"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16" presetClass="entr" presetSubtype="21"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3" grpId="0"/>
      <p:bldP spid="4" grpId="0" bldLvl="0" animBg="1"/>
      <p:bldP spid="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69" name="Picture 1" descr="C:\Users\Administrator\AppData\Roaming\Tencent\Users\56229019\QQ\WinTemp\RichOle\9G85AWCB$M4KX_]C[65S918.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0" y="-38876"/>
            <a:ext cx="9144000" cy="5182375"/>
          </a:xfrm>
          <a:prstGeom prst="rect">
            <a:avLst/>
          </a:prstGeom>
          <a:noFill/>
          <a:extLst>
            <a:ext uri="{909E8E84-426E-40DD-AFC4-6F175D3DCCD1}">
              <a14:hiddenFill xmlns:a14="http://schemas.microsoft.com/office/drawing/2010/main">
                <a:solidFill>
                  <a:srgbClr val="FFFFFF"/>
                </a:solidFill>
              </a14:hiddenFill>
            </a:ext>
          </a:extLst>
        </p:spPr>
      </p:pic>
      <p:sp>
        <p:nvSpPr>
          <p:cNvPr id="6" name="AutoShape 1" descr="C:\Users\duyanlin\Documents\Tencent Files\593489595\Image\C2C\@@9%0UC%MEQ4T69SC}C2N.jpg"/>
          <p:cNvSpPr>
            <a:spLocks noChangeAspect="1" noChangeArrowheads="1"/>
          </p:cNvSpPr>
          <p:nvPr/>
        </p:nvSpPr>
        <p:spPr bwMode="auto">
          <a:xfrm>
            <a:off x="0" y="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7"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8" name="AutoShape 3" descr="C:\Users\duyanlin\Documents\Tencent Files\593489595\Image\C2C\@@9%0UC%MEQ4T69SC}C2N.jpg"/>
          <p:cNvSpPr>
            <a:spLocks noChangeAspect="1" noChangeArrowheads="1"/>
          </p:cNvSpPr>
          <p:nvPr/>
        </p:nvSpPr>
        <p:spPr bwMode="auto">
          <a:xfrm>
            <a:off x="152400" y="1524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10" name="Rectangle 4"/>
          <p:cNvSpPr>
            <a:spLocks noChangeArrowheads="1"/>
          </p:cNvSpPr>
          <p:nvPr/>
        </p:nvSpPr>
        <p:spPr bwMode="auto">
          <a:xfrm>
            <a:off x="152400" y="1524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pPr defTabSz="914400" fontAlgn="base">
              <a:spcBef>
                <a:spcPct val="0"/>
              </a:spcBef>
              <a:spcAft>
                <a:spcPct val="0"/>
              </a:spcAft>
            </a:pPr>
            <a:br>
              <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rPr>
            </a:br>
            <a:endParaRPr lang="zh-CN" altLang="zh-CN" sz="1800">
              <a:solidFill>
                <a:prstClr val="black"/>
              </a:solidFill>
              <a:latin typeface="Arial" panose="020B0604020202020204" pitchFamily="34" charset="0"/>
              <a:ea typeface="宋体" panose="02010600030101010101" pitchFamily="2" charset="-122"/>
              <a:cs typeface="宋体" panose="02010600030101010101" pitchFamily="2" charset="-122"/>
            </a:endParaRPr>
          </a:p>
        </p:txBody>
      </p:sp>
      <p:sp>
        <p:nvSpPr>
          <p:cNvPr id="12" name="AutoShape 5" descr="C:\Users\duyanlin\Documents\Tencent Files\593489595\Image\C2C\@@9%0UC%MEQ4T69SC}C2N.jpg"/>
          <p:cNvSpPr>
            <a:spLocks noChangeAspect="1" noChangeArrowheads="1"/>
          </p:cNvSpPr>
          <p:nvPr/>
        </p:nvSpPr>
        <p:spPr bwMode="auto">
          <a:xfrm>
            <a:off x="304800" y="304800"/>
            <a:ext cx="304800" cy="304800"/>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lstStyle/>
          <a:p>
            <a:endParaRPr lang="zh-CN" altLang="en-US">
              <a:solidFill>
                <a:prstClr val="black"/>
              </a:solidFill>
            </a:endParaRPr>
          </a:p>
        </p:txBody>
      </p:sp>
      <p:sp>
        <p:nvSpPr>
          <p:cNvPr id="46" name="TextBox 11"/>
          <p:cNvSpPr txBox="1">
            <a:spLocks noChangeArrowheads="1"/>
          </p:cNvSpPr>
          <p:nvPr/>
        </p:nvSpPr>
        <p:spPr bwMode="auto">
          <a:xfrm>
            <a:off x="3876705" y="127038"/>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solidFill>
                  <a:srgbClr val="FF0000"/>
                </a:solidFill>
                <a:latin typeface="楷体" panose="02010609060101010101" pitchFamily="49" charset="-122"/>
                <a:ea typeface="楷体" panose="02010609060101010101" pitchFamily="49" charset="-122"/>
              </a:rPr>
              <a:t>识字游戏</a:t>
            </a:r>
            <a:endParaRPr lang="zh-CN" altLang="en-US" sz="3300" b="1" dirty="0">
              <a:solidFill>
                <a:srgbClr val="FF0000"/>
              </a:solidFill>
              <a:latin typeface="楷体" panose="02010609060101010101" pitchFamily="49" charset="-122"/>
              <a:ea typeface="楷体" panose="02010609060101010101" pitchFamily="49" charset="-122"/>
            </a:endParaRPr>
          </a:p>
        </p:txBody>
      </p:sp>
      <p:pic>
        <p:nvPicPr>
          <p:cNvPr id="2050"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771299" y="1045660"/>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3" name="矩形 48"/>
          <p:cNvSpPr>
            <a:spLocks noChangeArrowheads="1"/>
          </p:cNvSpPr>
          <p:nvPr/>
        </p:nvSpPr>
        <p:spPr bwMode="auto">
          <a:xfrm>
            <a:off x="3854031" y="1696528"/>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清爽</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600995" y="670826"/>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5" name="矩形 48"/>
          <p:cNvSpPr>
            <a:spLocks noChangeArrowheads="1"/>
          </p:cNvSpPr>
          <p:nvPr/>
        </p:nvSpPr>
        <p:spPr bwMode="auto">
          <a:xfrm>
            <a:off x="2683727" y="1321694"/>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溅起</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7"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1324328" y="868635"/>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8" name="矩形 48"/>
          <p:cNvSpPr>
            <a:spLocks noChangeArrowheads="1"/>
          </p:cNvSpPr>
          <p:nvPr/>
        </p:nvSpPr>
        <p:spPr bwMode="auto">
          <a:xfrm>
            <a:off x="1407060" y="1519503"/>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墨水</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49"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44579" y="716235"/>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7" name="矩形 48"/>
          <p:cNvSpPr>
            <a:spLocks noChangeArrowheads="1"/>
          </p:cNvSpPr>
          <p:nvPr/>
        </p:nvSpPr>
        <p:spPr bwMode="auto">
          <a:xfrm>
            <a:off x="127311" y="1367103"/>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染绿</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84" name="Picture 2"/>
          <p:cNvPicPr>
            <a:picLocks noChangeAspect="1" noChangeArrowheads="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2069024" y="1597319"/>
            <a:ext cx="1276667" cy="148681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5" name="矩形 48"/>
          <p:cNvSpPr>
            <a:spLocks noChangeArrowheads="1"/>
          </p:cNvSpPr>
          <p:nvPr/>
        </p:nvSpPr>
        <p:spPr bwMode="auto">
          <a:xfrm>
            <a:off x="2151756" y="2248187"/>
            <a:ext cx="1111202" cy="646331"/>
          </a:xfrm>
          <a:prstGeom prst="rect">
            <a:avLst/>
          </a:prstGeom>
          <a:solidFill>
            <a:schemeClr val="bg1">
              <a:alpha val="28000"/>
            </a:schemeClr>
          </a:solidFill>
          <a:ln>
            <a:noFill/>
          </a:ln>
        </p:spPr>
        <p:txBody>
          <a:bodyPr wrap="none">
            <a:spAutoFit/>
          </a:bodyPr>
          <a:lstStyle/>
          <a:p>
            <a:pPr eaLnBrk="1" hangingPunct="1"/>
            <a:r>
              <a:rPr lang="zh-CN" altLang="en-US" sz="3600" b="1" dirty="0">
                <a:solidFill>
                  <a:srgbClr val="FF0000"/>
                </a:solidFill>
                <a:latin typeface="楷体" panose="02010609060101010101" pitchFamily="49" charset="-122"/>
                <a:ea typeface="楷体" panose="02010609060101010101" pitchFamily="49" charset="-122"/>
              </a:rPr>
              <a:t>浪花</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6" name="矩形 3"/>
          <p:cNvSpPr>
            <a:spLocks noChangeArrowheads="1"/>
          </p:cNvSpPr>
          <p:nvPr/>
        </p:nvSpPr>
        <p:spPr bwMode="auto">
          <a:xfrm>
            <a:off x="153587" y="486361"/>
            <a:ext cx="223651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eaLnBrk="1" hangingPunct="1"/>
            <a:r>
              <a:rPr lang="zh-CN" altLang="en-US" sz="3200" b="1" dirty="0">
                <a:solidFill>
                  <a:srgbClr val="FF0000"/>
                </a:solidFill>
              </a:rPr>
              <a:t>小船溪水行</a:t>
            </a:r>
            <a:endParaRPr lang="zh-CN" altLang="en-US" sz="3200" b="1" dirty="0">
              <a:solidFill>
                <a:srgbClr val="FF0000"/>
              </a:solidFill>
            </a:endParaRPr>
          </a:p>
        </p:txBody>
      </p: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0" presetClass="path" presetSubtype="0" accel="50000" decel="50000" fill="hold" grpId="0" nodeType="clickEffect">
                                  <p:stCondLst>
                                    <p:cond delay="0"/>
                                  </p:stCondLst>
                                  <p:childTnLst>
                                    <p:animMotion origin="layout" path="M -1.66667E-6 -3.80056E-6 L 0.17031 -3.80056E-6 C 0.2467 -3.80056E-6 0.34063 0.11794 0.34063 0.21458 L 0.34063 0.42946 " pathEditMode="relative" rAng="0" ptsTypes="FfFF">
                                      <p:cBhvr>
                                        <p:cTn id="6" dur="2000" fill="hold"/>
                                        <p:tgtEl>
                                          <p:spTgt spid="43"/>
                                        </p:tgtEl>
                                        <p:attrNameLst>
                                          <p:attrName>ppt_x</p:attrName>
                                          <p:attrName>ppt_y</p:attrName>
                                        </p:attrNameLst>
                                      </p:cBhvr>
                                      <p:rCtr x="17031" y="21457"/>
                                    </p:animMotion>
                                  </p:childTnLst>
                                </p:cTn>
                              </p:par>
                              <p:par>
                                <p:cTn id="7" presetID="50" presetClass="path" presetSubtype="0" accel="50000" decel="50000" fill="hold" nodeType="withEffect">
                                  <p:stCondLst>
                                    <p:cond delay="0"/>
                                  </p:stCondLst>
                                  <p:childTnLst>
                                    <p:animMotion origin="layout" path="M -1.66667E-6 3.10281E-6 L 0.17413 3.10281E-6 C 0.25226 3.10281E-6 0.34844 0.13028 0.34844 0.23711 L 0.34844 0.47422 " pathEditMode="relative" rAng="0" ptsTypes="FfFF">
                                      <p:cBhvr>
                                        <p:cTn id="8" dur="2000" fill="hold"/>
                                        <p:tgtEl>
                                          <p:spTgt spid="2050"/>
                                        </p:tgtEl>
                                        <p:attrNameLst>
                                          <p:attrName>ppt_x</p:attrName>
                                          <p:attrName>ppt_y</p:attrName>
                                        </p:attrNameLst>
                                      </p:cBhvr>
                                      <p:rCtr x="17413" y="23711"/>
                                    </p:animMotion>
                                  </p:childTnLst>
                                </p:cTn>
                              </p:par>
                            </p:childTnLst>
                          </p:cTn>
                        </p:par>
                      </p:childTnLst>
                    </p:cTn>
                  </p:par>
                  <p:par>
                    <p:cTn id="9" fill="hold">
                      <p:stCondLst>
                        <p:cond delay="indefinite"/>
                      </p:stCondLst>
                      <p:childTnLst>
                        <p:par>
                          <p:cTn id="10" fill="hold">
                            <p:stCondLst>
                              <p:cond delay="0"/>
                            </p:stCondLst>
                            <p:childTnLst>
                              <p:par>
                                <p:cTn id="11" presetID="50" presetClass="path" presetSubtype="0" accel="50000" decel="50000" fill="hold" grpId="0" nodeType="clickEffect">
                                  <p:stCondLst>
                                    <p:cond delay="0"/>
                                  </p:stCondLst>
                                  <p:childTnLst>
                                    <p:animMotion origin="layout" path="M -2.77778E-7 -1.80611E-6 L 0.19879 -1.80611E-6 C 0.28802 -1.80611E-6 0.39774 0.1343 0.39774 0.24421 L 0.39774 0.48842 " pathEditMode="relative" rAng="0" ptsTypes="FfFF">
                                      <p:cBhvr>
                                        <p:cTn id="12" dur="2000" fill="hold"/>
                                        <p:tgtEl>
                                          <p:spTgt spid="45"/>
                                        </p:tgtEl>
                                        <p:attrNameLst>
                                          <p:attrName>ppt_x</p:attrName>
                                          <p:attrName>ppt_y</p:attrName>
                                        </p:attrNameLst>
                                      </p:cBhvr>
                                      <p:rCtr x="19878" y="24421"/>
                                    </p:animMotion>
                                  </p:childTnLst>
                                </p:cTn>
                              </p:par>
                              <p:par>
                                <p:cTn id="13" presetID="50" presetClass="path" presetSubtype="0" accel="50000" decel="50000" fill="hold" nodeType="withEffect">
                                  <p:stCondLst>
                                    <p:cond delay="0"/>
                                  </p:stCondLst>
                                  <p:childTnLst>
                                    <p:animMotion origin="layout" path="M 3.33333E-6 -4.90275E-6 L 0.19896 -4.90275E-6 C 0.28819 -4.90275E-6 0.39791 0.15437 0.39791 0.28065 L 0.39791 0.56129 " pathEditMode="relative" rAng="0" ptsTypes="FfFF">
                                      <p:cBhvr>
                                        <p:cTn id="14" dur="2000" fill="hold"/>
                                        <p:tgtEl>
                                          <p:spTgt spid="44"/>
                                        </p:tgtEl>
                                        <p:attrNameLst>
                                          <p:attrName>ppt_x</p:attrName>
                                          <p:attrName>ppt_y</p:attrName>
                                        </p:attrNameLst>
                                      </p:cBhvr>
                                      <p:rCtr x="19896" y="28064"/>
                                    </p:animMotion>
                                  </p:childTnLst>
                                </p:cTn>
                              </p:par>
                            </p:childTnLst>
                          </p:cTn>
                        </p:par>
                      </p:childTnLst>
                    </p:cTn>
                  </p:par>
                  <p:par>
                    <p:cTn id="15" fill="hold">
                      <p:stCondLst>
                        <p:cond delay="indefinite"/>
                      </p:stCondLst>
                      <p:childTnLst>
                        <p:par>
                          <p:cTn id="16" fill="hold">
                            <p:stCondLst>
                              <p:cond delay="0"/>
                            </p:stCondLst>
                            <p:childTnLst>
                              <p:par>
                                <p:cTn id="17" presetID="50" presetClass="path" presetSubtype="0" accel="50000" decel="50000" fill="hold" grpId="0" nodeType="clickEffect">
                                  <p:stCondLst>
                                    <p:cond delay="0"/>
                                  </p:stCondLst>
                                  <p:childTnLst>
                                    <p:animMotion origin="layout" path="M -3.33333E-6 4.77308E-6 L 0.27657 4.77308E-6 C 0.40052 4.77308E-6 0.55313 0.15467 0.55313 0.28095 L 0.55313 0.56221 " pathEditMode="relative" rAng="0" ptsTypes="FfFF">
                                      <p:cBhvr>
                                        <p:cTn id="18" dur="2000" fill="hold"/>
                                        <p:tgtEl>
                                          <p:spTgt spid="48"/>
                                        </p:tgtEl>
                                        <p:attrNameLst>
                                          <p:attrName>ppt_x</p:attrName>
                                          <p:attrName>ppt_y</p:attrName>
                                        </p:attrNameLst>
                                      </p:cBhvr>
                                      <p:rCtr x="27656" y="28095"/>
                                    </p:animMotion>
                                  </p:childTnLst>
                                </p:cTn>
                              </p:par>
                              <p:par>
                                <p:cTn id="19" presetID="50" presetClass="path" presetSubtype="0" accel="50000" decel="50000" fill="hold" nodeType="withEffect">
                                  <p:stCondLst>
                                    <p:cond delay="0"/>
                                  </p:stCondLst>
                                  <p:childTnLst>
                                    <p:animMotion origin="layout" path="M -3.33333E-6 1.67644E-6 L 0.26476 1.67644E-6 C 0.38351 1.67644E-6 0.52952 0.15931 0.52952 0.28929 L 0.52952 0.57888 " pathEditMode="relative" rAng="0" ptsTypes="FfFF">
                                      <p:cBhvr>
                                        <p:cTn id="20" dur="2000" fill="hold"/>
                                        <p:tgtEl>
                                          <p:spTgt spid="47"/>
                                        </p:tgtEl>
                                        <p:attrNameLst>
                                          <p:attrName>ppt_x</p:attrName>
                                          <p:attrName>ppt_y</p:attrName>
                                        </p:attrNameLst>
                                      </p:cBhvr>
                                      <p:rCtr x="26476" y="28929"/>
                                    </p:animMotion>
                                  </p:childTnLst>
                                </p:cTn>
                              </p:par>
                            </p:childTnLst>
                          </p:cTn>
                        </p:par>
                      </p:childTnLst>
                    </p:cTn>
                  </p:par>
                  <p:par>
                    <p:cTn id="21" fill="hold">
                      <p:stCondLst>
                        <p:cond delay="indefinite"/>
                      </p:stCondLst>
                      <p:childTnLst>
                        <p:par>
                          <p:cTn id="22" fill="hold">
                            <p:stCondLst>
                              <p:cond delay="0"/>
                            </p:stCondLst>
                            <p:childTnLst>
                              <p:par>
                                <p:cTn id="23" presetID="50" presetClass="path" presetSubtype="0" accel="50000" decel="50000" fill="hold" grpId="0" nodeType="clickEffect">
                                  <p:stCondLst>
                                    <p:cond delay="0"/>
                                  </p:stCondLst>
                                  <p:childTnLst>
                                    <p:animMotion origin="layout" path="M 0.06302 0.01759 L 0.37709 0.01759 C 0.51788 0.01759 0.69115 0.15961 0.69115 0.2757 L 0.69115 0.5338 " pathEditMode="relative" rAng="0" ptsTypes="FfFF">
                                      <p:cBhvr>
                                        <p:cTn id="24" dur="2000" fill="hold"/>
                                        <p:tgtEl>
                                          <p:spTgt spid="57"/>
                                        </p:tgtEl>
                                        <p:attrNameLst>
                                          <p:attrName>ppt_x</p:attrName>
                                          <p:attrName>ppt_y</p:attrName>
                                        </p:attrNameLst>
                                      </p:cBhvr>
                                      <p:rCtr x="31406" y="25810"/>
                                    </p:animMotion>
                                  </p:childTnLst>
                                </p:cTn>
                              </p:par>
                              <p:par>
                                <p:cTn id="25" presetID="50" presetClass="path" presetSubtype="0" accel="50000" decel="50000" fill="hold" nodeType="withEffect">
                                  <p:stCondLst>
                                    <p:cond delay="0"/>
                                  </p:stCondLst>
                                  <p:childTnLst>
                                    <p:animMotion origin="layout" path="M 1.38889E-6 4.3532E-7 L 0.32969 4.3532E-7 C 0.47743 4.3532E-7 0.65937 0.1343 0.65937 0.2439 L 0.65937 0.48811 " pathEditMode="relative" rAng="0" ptsTypes="FfFF">
                                      <p:cBhvr>
                                        <p:cTn id="26" dur="2000" fill="hold"/>
                                        <p:tgtEl>
                                          <p:spTgt spid="49"/>
                                        </p:tgtEl>
                                        <p:attrNameLst>
                                          <p:attrName>ppt_x</p:attrName>
                                          <p:attrName>ppt_y</p:attrName>
                                        </p:attrNameLst>
                                      </p:cBhvr>
                                      <p:rCtr x="32969" y="24390"/>
                                    </p:animMotion>
                                  </p:childTnLst>
                                </p:cTn>
                              </p:par>
                            </p:childTnLst>
                          </p:cTn>
                        </p:par>
                      </p:childTnLst>
                    </p:cTn>
                  </p:par>
                  <p:par>
                    <p:cTn id="27" fill="hold">
                      <p:stCondLst>
                        <p:cond delay="indefinite"/>
                      </p:stCondLst>
                      <p:childTnLst>
                        <p:par>
                          <p:cTn id="28" fill="hold">
                            <p:stCondLst>
                              <p:cond delay="0"/>
                            </p:stCondLst>
                            <p:childTnLst>
                              <p:par>
                                <p:cTn id="29" presetID="50" presetClass="path" presetSubtype="0" accel="50000" decel="50000" fill="hold" grpId="0" nodeType="clickEffect">
                                  <p:stCondLst>
                                    <p:cond delay="0"/>
                                  </p:stCondLst>
                                  <p:childTnLst>
                                    <p:animMotion origin="layout" path="M 3.05556E-6 4.36863E-6 L 0.25937 4.36863E-6 C 0.37569 4.36863E-6 0.51892 0.10373 0.51892 0.18925 L 0.51892 0.37851 " pathEditMode="relative" rAng="0" ptsTypes="FfFF">
                                      <p:cBhvr>
                                        <p:cTn id="30" dur="2000" fill="hold"/>
                                        <p:tgtEl>
                                          <p:spTgt spid="85"/>
                                        </p:tgtEl>
                                        <p:attrNameLst>
                                          <p:attrName>ppt_x</p:attrName>
                                          <p:attrName>ppt_y</p:attrName>
                                        </p:attrNameLst>
                                      </p:cBhvr>
                                      <p:rCtr x="25938" y="18926"/>
                                    </p:animMotion>
                                  </p:childTnLst>
                                </p:cTn>
                              </p:par>
                              <p:par>
                                <p:cTn id="31" presetID="50" presetClass="path" presetSubtype="0" accel="50000" decel="50000" fill="hold" nodeType="withEffect">
                                  <p:stCondLst>
                                    <p:cond delay="0"/>
                                  </p:stCondLst>
                                  <p:childTnLst>
                                    <p:animMotion origin="layout" path="M 3.05556E-6 1.272E-6 L 0.24757 1.272E-6 C 0.35868 1.272E-6 0.49531 0.10497 0.49531 0.19049 L 0.49531 0.38129 " pathEditMode="relative" rAng="0" ptsTypes="FfFF">
                                      <p:cBhvr>
                                        <p:cTn id="32" dur="2000" fill="hold"/>
                                        <p:tgtEl>
                                          <p:spTgt spid="84"/>
                                        </p:tgtEl>
                                        <p:attrNameLst>
                                          <p:attrName>ppt_x</p:attrName>
                                          <p:attrName>ppt_y</p:attrName>
                                        </p:attrNameLst>
                                      </p:cBhvr>
                                      <p:rCtr x="24757" y="190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45" grpId="0" animBg="1"/>
      <p:bldP spid="48" grpId="0" animBg="1"/>
      <p:bldP spid="57" grpId="0" animBg="1"/>
      <p:bldP spid="85"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TextBox 11"/>
          <p:cNvSpPr txBox="1">
            <a:spLocks noChangeArrowheads="1"/>
          </p:cNvSpPr>
          <p:nvPr/>
        </p:nvSpPr>
        <p:spPr bwMode="auto">
          <a:xfrm>
            <a:off x="882216" y="641906"/>
            <a:ext cx="194421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词语解释</a:t>
            </a:r>
            <a:endParaRPr lang="zh-CN" altLang="en-US" sz="28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9" name="矩形 8"/>
          <p:cNvSpPr/>
          <p:nvPr/>
        </p:nvSpPr>
        <p:spPr>
          <a:xfrm>
            <a:off x="2627784" y="760752"/>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0" name="矩形 9"/>
          <p:cNvSpPr/>
          <p:nvPr/>
        </p:nvSpPr>
        <p:spPr>
          <a:xfrm>
            <a:off x="891326" y="7579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1" name="矩形 10"/>
          <p:cNvSpPr/>
          <p:nvPr/>
        </p:nvSpPr>
        <p:spPr>
          <a:xfrm>
            <a:off x="561349" y="1214932"/>
            <a:ext cx="3434587" cy="1569660"/>
          </a:xfrm>
          <a:prstGeom prst="rect">
            <a:avLst/>
          </a:prstGeom>
        </p:spPr>
        <p:txBody>
          <a:bodyPr wrap="square">
            <a:spAutoFit/>
          </a:bodyPr>
          <a:lstStyle/>
          <a:p>
            <a:r>
              <a:rPr lang="zh-CN" altLang="en-US" sz="2200" b="1" dirty="0">
                <a:solidFill>
                  <a:srgbClr val="FF0000"/>
                </a:solidFill>
                <a:latin typeface="黑体" panose="02010609060101010101" pitchFamily="49" charset="-122"/>
                <a:ea typeface="黑体" panose="02010609060101010101" pitchFamily="49" charset="-122"/>
                <a:cs typeface="Times New Roman" panose="02020603050405020304" pitchFamily="18" charset="0"/>
              </a:rPr>
              <a:t>斗笠</a:t>
            </a:r>
            <a:r>
              <a:rPr lang="zh-CN" altLang="en-US" sz="2200" b="1" dirty="0">
                <a:solidFill>
                  <a:srgbClr val="FF0000"/>
                </a:solidFill>
                <a:latin typeface="楷体" panose="02010609060101010101" pitchFamily="49" charset="-122"/>
                <a:ea typeface="楷体" panose="02010609060101010101" pitchFamily="49" charset="-122"/>
                <a:cs typeface="Times New Roman" panose="02020603050405020304" pitchFamily="18" charset="0"/>
              </a:rPr>
              <a:t>：</a:t>
            </a:r>
            <a:r>
              <a:rPr lang="zh-CN" altLang="zh-CN" sz="2400" b="1" dirty="0">
                <a:latin typeface="楷体" panose="02010609060101010101" pitchFamily="49" charset="-122"/>
                <a:ea typeface="楷体" panose="02010609060101010101" pitchFamily="49" charset="-122"/>
              </a:rPr>
              <a:t>遮阳光和雨的帽子、有很宽的边、用竹篾夹油纸或箬竹的叶子等制成。</a:t>
            </a:r>
            <a:endParaRPr lang="zh-CN" altLang="zh-CN" sz="2400" b="1" dirty="0">
              <a:latin typeface="楷体" panose="02010609060101010101" pitchFamily="49" charset="-122"/>
              <a:ea typeface="楷体" panose="02010609060101010101" pitchFamily="49" charset="-122"/>
            </a:endParaRPr>
          </a:p>
        </p:txBody>
      </p:sp>
      <p:sp>
        <p:nvSpPr>
          <p:cNvPr id="13" name="TextBox 12"/>
          <p:cNvSpPr txBox="1"/>
          <p:nvPr/>
        </p:nvSpPr>
        <p:spPr>
          <a:xfrm>
            <a:off x="552420" y="2859782"/>
            <a:ext cx="3443516" cy="893258"/>
          </a:xfrm>
          <a:prstGeom prst="rect">
            <a:avLst/>
          </a:prstGeom>
          <a:solidFill>
            <a:schemeClr val="bg2">
              <a:alpha val="13000"/>
            </a:schemeClr>
          </a:solidFill>
        </p:spPr>
        <p:txBody>
          <a:bodyPr wrap="square" rtlCol="0">
            <a:spAutoFit/>
          </a:bodyPr>
          <a:lstStyle/>
          <a:p>
            <a:pPr>
              <a:lnSpc>
                <a:spcPct val="110000"/>
              </a:lnSpc>
            </a:pPr>
            <a:r>
              <a:rPr lang="zh-CN" altLang="en-US" sz="2200" b="1" dirty="0">
                <a:latin typeface="楷体" panose="02010609060101010101" pitchFamily="49" charset="-122"/>
                <a:ea typeface="楷体" panose="02010609060101010101" pitchFamily="49" charset="-122"/>
              </a:rPr>
              <a:t>爸爸穿着雨衣，戴着</a:t>
            </a:r>
            <a:r>
              <a:rPr lang="zh-CN" altLang="en-US" sz="2800" b="1" dirty="0">
                <a:solidFill>
                  <a:srgbClr val="FF0000"/>
                </a:solidFill>
                <a:latin typeface="楷体" panose="02010609060101010101" pitchFamily="49" charset="-122"/>
                <a:ea typeface="楷体" panose="02010609060101010101" pitchFamily="49" charset="-122"/>
              </a:rPr>
              <a:t>斗笠</a:t>
            </a:r>
            <a:r>
              <a:rPr lang="zh-CN" altLang="en-US" sz="2200" b="1" dirty="0">
                <a:latin typeface="楷体" panose="02010609060101010101" pitchFamily="49" charset="-122"/>
                <a:ea typeface="楷体" panose="02010609060101010101" pitchFamily="49" charset="-122"/>
              </a:rPr>
              <a:t>出门了。</a:t>
            </a:r>
            <a:endParaRPr lang="zh-CN" altLang="en-US" sz="2200" b="1" dirty="0">
              <a:latin typeface="楷体" panose="02010609060101010101" pitchFamily="49" charset="-122"/>
              <a:ea typeface="楷体" panose="02010609060101010101" pitchFamily="49" charset="-122"/>
            </a:endParaRPr>
          </a:p>
        </p:txBody>
      </p:sp>
      <p:pic>
        <p:nvPicPr>
          <p:cNvPr id="1026" name="Picture 2" descr="http://pic82.huitu.com/res/20160722/332361_20160722181110035600_1.jpg"/>
          <p:cNvPicPr>
            <a:picLocks noChangeAspect="1" noChangeArrowheads="1"/>
          </p:cNvPicPr>
          <p:nvPr/>
        </p:nvPicPr>
        <p:blipFill rotWithShape="1">
          <a:blip r:embed="rId1">
            <a:extLst>
              <a:ext uri="{28A0092B-C50C-407E-A947-70E740481C1C}">
                <a14:useLocalDpi xmlns:a14="http://schemas.microsoft.com/office/drawing/2010/main" val="0"/>
              </a:ext>
            </a:extLst>
          </a:blip>
          <a:srcRect l="1873" t="9825" r="520" b="4408"/>
          <a:stretch>
            <a:fillRect/>
          </a:stretch>
        </p:blipFill>
        <p:spPr bwMode="auto">
          <a:xfrm>
            <a:off x="4355976" y="987574"/>
            <a:ext cx="4323097" cy="298195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500" fill="hold"/>
                                        <p:tgtEl>
                                          <p:spTgt spid="11"/>
                                        </p:tgtEl>
                                        <p:attrNameLst>
                                          <p:attrName>ppt_w</p:attrName>
                                        </p:attrNameLst>
                                      </p:cBhvr>
                                      <p:tavLst>
                                        <p:tav tm="0">
                                          <p:val>
                                            <p:fltVal val="0"/>
                                          </p:val>
                                        </p:tav>
                                        <p:tav tm="100000">
                                          <p:val>
                                            <p:strVal val="#ppt_w"/>
                                          </p:val>
                                        </p:tav>
                                      </p:tavLst>
                                    </p:anim>
                                    <p:anim calcmode="lin" valueType="num">
                                      <p:cBhvr>
                                        <p:cTn id="8" dur="500" fill="hold"/>
                                        <p:tgtEl>
                                          <p:spTgt spid="11"/>
                                        </p:tgtEl>
                                        <p:attrNameLst>
                                          <p:attrName>ppt_h</p:attrName>
                                        </p:attrNameLst>
                                      </p:cBhvr>
                                      <p:tavLst>
                                        <p:tav tm="0">
                                          <p:val>
                                            <p:fltVal val="0"/>
                                          </p:val>
                                        </p:tav>
                                        <p:tav tm="100000">
                                          <p:val>
                                            <p:strVal val="#ppt_h"/>
                                          </p:val>
                                        </p:tav>
                                      </p:tavLst>
                                    </p:anim>
                                    <p:animEffect transition="in" filter="fade">
                                      <p:cBhvr>
                                        <p:cTn id="9" dur="500"/>
                                        <p:tgtEl>
                                          <p:spTgt spid="11"/>
                                        </p:tgtEl>
                                      </p:cBhvr>
                                    </p:animEffect>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fade">
                                      <p:cBhvr>
                                        <p:cTn id="14" dur="1000"/>
                                        <p:tgtEl>
                                          <p:spTgt spid="13"/>
                                        </p:tgtEl>
                                      </p:cBhvr>
                                    </p:animEffect>
                                    <p:anim calcmode="lin" valueType="num">
                                      <p:cBhvr>
                                        <p:cTn id="15" dur="1000" fill="hold"/>
                                        <p:tgtEl>
                                          <p:spTgt spid="13"/>
                                        </p:tgtEl>
                                        <p:attrNameLst>
                                          <p:attrName>ppt_x</p:attrName>
                                        </p:attrNameLst>
                                      </p:cBhvr>
                                      <p:tavLst>
                                        <p:tav tm="0">
                                          <p:val>
                                            <p:strVal val="#ppt_x"/>
                                          </p:val>
                                        </p:tav>
                                        <p:tav tm="100000">
                                          <p:val>
                                            <p:strVal val="#ppt_x"/>
                                          </p:val>
                                        </p:tav>
                                      </p:tavLst>
                                    </p:anim>
                                    <p:anim calcmode="lin" valueType="num">
                                      <p:cBhvr>
                                        <p:cTn id="16"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圆角矩形 22"/>
          <p:cNvSpPr/>
          <p:nvPr/>
        </p:nvSpPr>
        <p:spPr>
          <a:xfrm>
            <a:off x="521350" y="2859782"/>
            <a:ext cx="7911686" cy="720725"/>
          </a:xfrm>
          <a:prstGeom prst="roundRect">
            <a:avLst/>
          </a:prstGeom>
        </p:spPr>
        <p:style>
          <a:lnRef idx="1">
            <a:schemeClr val="accent3"/>
          </a:lnRef>
          <a:fillRef idx="2">
            <a:schemeClr val="accent3"/>
          </a:fillRef>
          <a:effectRef idx="1">
            <a:schemeClr val="accent3"/>
          </a:effectRef>
          <a:fontRef idx="minor">
            <a:schemeClr val="dk1"/>
          </a:fontRef>
        </p:style>
        <p:txBody>
          <a:bodyPr anchor="ctr"/>
          <a:lstStyle/>
          <a:p>
            <a:pPr algn="ctr">
              <a:defRPr/>
            </a:pPr>
            <a:r>
              <a:rPr lang="zh-CN" altLang="zh-CN" sz="3200" b="1" dirty="0">
                <a:solidFill>
                  <a:srgbClr val="FF0000"/>
                </a:solidFill>
                <a:latin typeface="楷体" panose="02010609060101010101" pitchFamily="49" charset="-122"/>
                <a:ea typeface="楷体" panose="02010609060101010101" pitchFamily="49" charset="-122"/>
              </a:rPr>
              <a:t>溪边钓鱼、江上戏水、林中采蘑菇</a:t>
            </a:r>
            <a:endParaRPr lang="zh-CN" altLang="en-US" sz="3200" b="1" kern="0" dirty="0">
              <a:solidFill>
                <a:srgbClr val="FF0000"/>
              </a:solidFill>
              <a:latin typeface="楷体" panose="02010609060101010101" pitchFamily="49" charset="-122"/>
              <a:ea typeface="楷体" panose="02010609060101010101" pitchFamily="49" charset="-122"/>
            </a:endParaRPr>
          </a:p>
        </p:txBody>
      </p:sp>
      <p:sp>
        <p:nvSpPr>
          <p:cNvPr id="2" name="文本框 6"/>
          <p:cNvSpPr txBox="1"/>
          <p:nvPr/>
        </p:nvSpPr>
        <p:spPr>
          <a:xfrm>
            <a:off x="251298" y="1492139"/>
            <a:ext cx="8641687" cy="652486"/>
          </a:xfrm>
          <a:prstGeom prst="rect">
            <a:avLst/>
          </a:prstGeom>
          <a:noFill/>
        </p:spPr>
        <p:txBody>
          <a:bodyPr wrap="square" rtlCol="0" anchor="t">
            <a:spAutoFit/>
          </a:bodyPr>
          <a:lstStyle/>
          <a:p>
            <a:pPr indent="457200">
              <a:lnSpc>
                <a:spcPct val="130000"/>
              </a:lnSpc>
            </a:pPr>
            <a:r>
              <a:rPr lang="zh-CN" altLang="zh-CN" sz="2800" dirty="0">
                <a:latin typeface="黑体" panose="02010609060101010101" pitchFamily="49" charset="-122"/>
                <a:ea typeface="黑体" panose="02010609060101010101" pitchFamily="49" charset="-122"/>
              </a:rPr>
              <a:t>轻声朗读课文，说说</a:t>
            </a:r>
            <a:r>
              <a:rPr lang="zh-CN" altLang="en-US" sz="2800" dirty="0">
                <a:latin typeface="黑体" panose="02010609060101010101" pitchFamily="49" charset="-122"/>
                <a:ea typeface="黑体" panose="02010609060101010101" pitchFamily="49" charset="-122"/>
              </a:rPr>
              <a:t>这</a:t>
            </a:r>
            <a:r>
              <a:rPr lang="zh-CN" altLang="zh-CN" sz="2800" dirty="0">
                <a:latin typeface="黑体" panose="02010609060101010101" pitchFamily="49" charset="-122"/>
                <a:ea typeface="黑体" panose="02010609060101010101" pitchFamily="49" charset="-122"/>
              </a:rPr>
              <a:t>首儿童诗</a:t>
            </a:r>
            <a:r>
              <a:rPr lang="zh-CN" altLang="en-US" sz="2800" dirty="0">
                <a:latin typeface="黑体" panose="02010609060101010101" pitchFamily="49" charset="-122"/>
                <a:ea typeface="黑体" panose="02010609060101010101" pitchFamily="49" charset="-122"/>
              </a:rPr>
              <a:t>主要写了那几件事？</a:t>
            </a:r>
            <a:endParaRPr lang="zh-CN" altLang="en-US" sz="2800" b="1" dirty="0">
              <a:latin typeface="黑体" panose="02010609060101010101" pitchFamily="49" charset="-122"/>
              <a:ea typeface="黑体" panose="02010609060101010101" pitchFamily="49" charset="-122"/>
            </a:endParaRPr>
          </a:p>
        </p:txBody>
      </p:sp>
      <p:sp>
        <p:nvSpPr>
          <p:cNvPr id="19" name="文本框 14"/>
          <p:cNvSpPr txBox="1"/>
          <p:nvPr/>
        </p:nvSpPr>
        <p:spPr>
          <a:xfrm>
            <a:off x="536936" y="436158"/>
            <a:ext cx="2147372"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整体感知</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20" name="图片 19"/>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4490" y="488835"/>
            <a:ext cx="366860" cy="4563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inVertical)">
                                      <p:cBhvr>
                                        <p:cTn id="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文本框 14"/>
          <p:cNvSpPr txBox="1"/>
          <p:nvPr/>
        </p:nvSpPr>
        <p:spPr>
          <a:xfrm>
            <a:off x="696436" y="569898"/>
            <a:ext cx="2003356"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课堂演练</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96628" y="622574"/>
            <a:ext cx="366860" cy="456339"/>
          </a:xfrm>
          <a:prstGeom prst="rect">
            <a:avLst/>
          </a:prstGeom>
        </p:spPr>
      </p:pic>
      <p:sp>
        <p:nvSpPr>
          <p:cNvPr id="2" name="矩形 1"/>
          <p:cNvSpPr/>
          <p:nvPr/>
        </p:nvSpPr>
        <p:spPr>
          <a:xfrm>
            <a:off x="404132" y="1275606"/>
            <a:ext cx="8739868" cy="2677656"/>
          </a:xfrm>
          <a:prstGeom prst="rect">
            <a:avLst/>
          </a:prstGeom>
        </p:spPr>
        <p:txBody>
          <a:bodyPr wrap="square">
            <a:spAutoFit/>
          </a:bodyPr>
          <a:lstStyle/>
          <a:p>
            <a:pPr>
              <a:lnSpc>
                <a:spcPct val="200000"/>
              </a:lnSpc>
            </a:pPr>
            <a:r>
              <a:rPr lang="zh-CN" altLang="zh-CN" sz="2800" b="1" dirty="0">
                <a:latin typeface="宋体" panose="02010600030101010101" pitchFamily="2" charset="-122"/>
                <a:ea typeface="宋体" panose="02010600030101010101" pitchFamily="2" charset="-122"/>
              </a:rPr>
              <a:t>一、用“√”给带点的字选择正确的读音。</a:t>
            </a:r>
            <a:endParaRPr lang="zh-CN" altLang="zh-CN" sz="2800" b="1" dirty="0">
              <a:latin typeface="宋体" panose="02010600030101010101" pitchFamily="2" charset="-122"/>
              <a:ea typeface="宋体" panose="02010600030101010101" pitchFamily="2" charset="-122"/>
            </a:endParaRPr>
          </a:p>
          <a:p>
            <a:pPr>
              <a:lnSpc>
                <a:spcPct val="200000"/>
              </a:lnSpc>
            </a:pPr>
            <a:r>
              <a:rPr lang="zh-CN" altLang="zh-CN" sz="2800" dirty="0">
                <a:latin typeface="楷体" panose="02010609060101010101" pitchFamily="49" charset="-122"/>
                <a:ea typeface="楷体" panose="02010609060101010101" pitchFamily="49" charset="-122"/>
              </a:rPr>
              <a:t>水墨画</a:t>
            </a:r>
            <a:r>
              <a:rPr lang="en-US" altLang="zh-CN" sz="2800" dirty="0"/>
              <a:t>(m</a:t>
            </a:r>
            <a:r>
              <a:rPr lang="zh-CN" altLang="zh-CN" sz="2800" dirty="0"/>
              <a:t>ò</a:t>
            </a:r>
            <a:r>
              <a:rPr lang="en-US" altLang="zh-CN" sz="2800" dirty="0"/>
              <a:t> n</a:t>
            </a:r>
            <a:r>
              <a:rPr lang="zh-CN" altLang="zh-CN" sz="2800" dirty="0"/>
              <a:t>ò</a:t>
            </a:r>
            <a:r>
              <a:rPr lang="en-US" altLang="zh-CN" sz="2800" dirty="0"/>
              <a:t>)   </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染绿</a:t>
            </a:r>
            <a:r>
              <a:rPr lang="en-US" altLang="zh-CN" sz="2800" dirty="0"/>
              <a:t>(l</a:t>
            </a:r>
            <a:r>
              <a:rPr lang="zh-CN" altLang="zh-CN" sz="2800" dirty="0"/>
              <a:t>ǎ</a:t>
            </a:r>
            <a:r>
              <a:rPr lang="en-US" altLang="zh-CN" sz="2800" dirty="0"/>
              <a:t>n  r</a:t>
            </a:r>
            <a:r>
              <a:rPr lang="zh-CN" altLang="zh-CN" sz="2800" dirty="0"/>
              <a:t>ǎ</a:t>
            </a:r>
            <a:r>
              <a:rPr lang="en-US" altLang="zh-CN" sz="2800" dirty="0"/>
              <a:t>n)      </a:t>
            </a:r>
            <a:r>
              <a:rPr lang="zh-CN" altLang="zh-CN" sz="2800" dirty="0">
                <a:latin typeface="楷体" panose="02010609060101010101" pitchFamily="49" charset="-122"/>
                <a:ea typeface="楷体" panose="02010609060101010101" pitchFamily="49" charset="-122"/>
              </a:rPr>
              <a:t>破碎</a:t>
            </a:r>
            <a:r>
              <a:rPr lang="en-US" altLang="zh-CN" sz="2800" dirty="0"/>
              <a:t>(</a:t>
            </a:r>
            <a:r>
              <a:rPr lang="en-US" altLang="zh-CN" sz="2800" dirty="0" err="1"/>
              <a:t>su</a:t>
            </a:r>
            <a:r>
              <a:rPr lang="zh-CN" altLang="zh-CN" sz="2800" dirty="0"/>
              <a:t>ì</a:t>
            </a:r>
            <a:r>
              <a:rPr lang="en-US" altLang="zh-CN" sz="2800" dirty="0"/>
              <a:t> </a:t>
            </a:r>
            <a:r>
              <a:rPr lang="en-US" altLang="zh-CN" sz="2800" dirty="0" err="1"/>
              <a:t>shu</a:t>
            </a:r>
            <a:r>
              <a:rPr lang="zh-CN" altLang="zh-CN" sz="2800" dirty="0"/>
              <a:t>ì</a:t>
            </a:r>
            <a:r>
              <a:rPr lang="en-US" altLang="zh-CN" sz="2800" dirty="0"/>
              <a:t>) </a:t>
            </a:r>
            <a:endParaRPr lang="zh-CN" altLang="zh-CN" sz="2800" dirty="0"/>
          </a:p>
          <a:p>
            <a:pPr>
              <a:lnSpc>
                <a:spcPct val="200000"/>
              </a:lnSpc>
            </a:pPr>
            <a:r>
              <a:rPr lang="zh-CN" altLang="zh-CN" sz="2800" dirty="0">
                <a:latin typeface="楷体" panose="02010609060101010101" pitchFamily="49" charset="-122"/>
                <a:ea typeface="楷体" panose="02010609060101010101" pitchFamily="49" charset="-122"/>
              </a:rPr>
              <a:t>浪花</a:t>
            </a:r>
            <a:r>
              <a:rPr lang="en-US" altLang="zh-CN" sz="2800" dirty="0"/>
              <a:t>(n</a:t>
            </a:r>
            <a:r>
              <a:rPr lang="zh-CN" altLang="zh-CN" sz="2800" dirty="0"/>
              <a:t>à</a:t>
            </a:r>
            <a:r>
              <a:rPr lang="en-US" altLang="zh-CN" sz="2800" dirty="0"/>
              <a:t>n</a:t>
            </a:r>
            <a:r>
              <a:rPr lang="zh-CN" altLang="zh-CN" sz="2800" dirty="0"/>
              <a:t>ɡ</a:t>
            </a:r>
            <a:r>
              <a:rPr lang="en-US" altLang="zh-CN" sz="2800" dirty="0"/>
              <a:t>  l</a:t>
            </a:r>
            <a:r>
              <a:rPr lang="zh-CN" altLang="zh-CN" sz="2800" dirty="0"/>
              <a:t>à</a:t>
            </a:r>
            <a:r>
              <a:rPr lang="en-US" altLang="zh-CN" sz="2800" dirty="0"/>
              <a:t>n</a:t>
            </a:r>
            <a:r>
              <a:rPr lang="zh-CN" altLang="zh-CN" sz="2800" dirty="0"/>
              <a:t>ɡ</a:t>
            </a:r>
            <a:r>
              <a:rPr lang="en-US" altLang="zh-CN" sz="2800" dirty="0"/>
              <a:t>)     </a:t>
            </a:r>
            <a:r>
              <a:rPr lang="zh-CN" altLang="zh-CN" sz="2800" dirty="0">
                <a:latin typeface="楷体" panose="02010609060101010101" pitchFamily="49" charset="-122"/>
                <a:ea typeface="楷体" panose="02010609060101010101" pitchFamily="49" charset="-122"/>
              </a:rPr>
              <a:t>飞溅</a:t>
            </a:r>
            <a:r>
              <a:rPr lang="en-US" altLang="zh-CN" sz="2800" dirty="0"/>
              <a:t>(</a:t>
            </a:r>
            <a:r>
              <a:rPr lang="en-US" altLang="zh-CN" sz="2800" dirty="0" err="1"/>
              <a:t>ji</a:t>
            </a:r>
            <a:r>
              <a:rPr lang="zh-CN" altLang="zh-CN" sz="2800" dirty="0"/>
              <a:t>à</a:t>
            </a:r>
            <a:r>
              <a:rPr lang="en-US" altLang="zh-CN" sz="2800" dirty="0"/>
              <a:t>n j</a:t>
            </a:r>
            <a:r>
              <a:rPr lang="zh-CN" altLang="zh-CN" sz="2800" dirty="0"/>
              <a:t>à</a:t>
            </a:r>
            <a:r>
              <a:rPr lang="en-US" altLang="zh-CN" sz="2800" dirty="0"/>
              <a:t>n)       </a:t>
            </a:r>
            <a:r>
              <a:rPr lang="zh-CN" altLang="zh-CN" sz="2800" dirty="0">
                <a:latin typeface="楷体" panose="02010609060101010101" pitchFamily="49" charset="-122"/>
                <a:ea typeface="楷体" panose="02010609060101010101" pitchFamily="49" charset="-122"/>
              </a:rPr>
              <a:t>清爽</a:t>
            </a:r>
            <a:r>
              <a:rPr lang="en-US" altLang="zh-CN" sz="2800" dirty="0"/>
              <a:t>(</a:t>
            </a:r>
            <a:r>
              <a:rPr lang="en-US" altLang="zh-CN" sz="2800" dirty="0" err="1"/>
              <a:t>sh</a:t>
            </a:r>
            <a:r>
              <a:rPr lang="zh-CN" altLang="zh-CN" sz="2800" dirty="0"/>
              <a:t>ǎ</a:t>
            </a:r>
            <a:r>
              <a:rPr lang="en-US" altLang="zh-CN" sz="2800" dirty="0"/>
              <a:t>n</a:t>
            </a:r>
            <a:r>
              <a:rPr lang="zh-CN" altLang="zh-CN" sz="2800" dirty="0"/>
              <a:t>ɡ</a:t>
            </a:r>
            <a:r>
              <a:rPr lang="en-US" altLang="zh-CN" sz="2800" dirty="0"/>
              <a:t>  </a:t>
            </a:r>
            <a:r>
              <a:rPr lang="en-US" altLang="zh-CN" sz="2800" dirty="0" err="1"/>
              <a:t>shu</a:t>
            </a:r>
            <a:r>
              <a:rPr lang="zh-CN" altLang="zh-CN" sz="2800" dirty="0"/>
              <a:t>ǎ</a:t>
            </a:r>
            <a:r>
              <a:rPr lang="en-US" altLang="zh-CN" sz="2800" dirty="0"/>
              <a:t>n</a:t>
            </a:r>
            <a:r>
              <a:rPr lang="zh-CN" altLang="zh-CN" sz="2800" dirty="0"/>
              <a:t>ɡ</a:t>
            </a:r>
            <a:r>
              <a:rPr lang="en-US" altLang="zh-CN" sz="2800" dirty="0"/>
              <a:t>) </a:t>
            </a:r>
            <a:endParaRPr lang="zh-CN" altLang="zh-CN" sz="2800" dirty="0"/>
          </a:p>
        </p:txBody>
      </p:sp>
      <p:sp>
        <p:nvSpPr>
          <p:cNvPr id="7" name="矩形 6"/>
          <p:cNvSpPr/>
          <p:nvPr/>
        </p:nvSpPr>
        <p:spPr>
          <a:xfrm>
            <a:off x="1626106" y="2427734"/>
            <a:ext cx="601768" cy="623248"/>
          </a:xfrm>
          <a:prstGeom prst="rect">
            <a:avLst/>
          </a:prstGeom>
          <a:noFill/>
          <a:ln w="9525">
            <a:noFill/>
          </a:ln>
        </p:spPr>
        <p:txBody>
          <a:bodyPr wrap="none" lIns="68580" tIns="34290" rIns="68580" bIns="34290">
            <a:spAutoFit/>
          </a:bodyPr>
          <a:lstStyle/>
          <a:p>
            <a:r>
              <a:rPr lang="zh-CN" altLang="en-US" sz="3600" b="1" dirty="0">
                <a:solidFill>
                  <a:srgbClr val="FF0000"/>
                </a:solidFill>
                <a:latin typeface="黑体" panose="02010609060101010101" pitchFamily="49" charset="-122"/>
                <a:ea typeface="黑体" panose="02010609060101010101" pitchFamily="49" charset="-122"/>
              </a:rPr>
              <a:t>√</a:t>
            </a:r>
            <a:endParaRPr lang="zh-CN" altLang="en-US" sz="3600" b="1" dirty="0">
              <a:solidFill>
                <a:srgbClr val="FF0000"/>
              </a:solidFill>
              <a:latin typeface="黑体" panose="02010609060101010101" pitchFamily="49" charset="-122"/>
              <a:ea typeface="黑体" panose="02010609060101010101" pitchFamily="49" charset="-122"/>
            </a:endParaRPr>
          </a:p>
        </p:txBody>
      </p:sp>
      <p:sp>
        <p:nvSpPr>
          <p:cNvPr id="8" name="矩形 7"/>
          <p:cNvSpPr/>
          <p:nvPr/>
        </p:nvSpPr>
        <p:spPr>
          <a:xfrm>
            <a:off x="4868361" y="2447237"/>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9" name="矩形 8"/>
          <p:cNvSpPr/>
          <p:nvPr/>
        </p:nvSpPr>
        <p:spPr>
          <a:xfrm>
            <a:off x="6804248" y="2447237"/>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0" name="矩形 9"/>
          <p:cNvSpPr/>
          <p:nvPr/>
        </p:nvSpPr>
        <p:spPr>
          <a:xfrm>
            <a:off x="2227874" y="3291830"/>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1" name="矩形 10"/>
          <p:cNvSpPr/>
          <p:nvPr/>
        </p:nvSpPr>
        <p:spPr>
          <a:xfrm>
            <a:off x="4139952" y="3291829"/>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
        <p:nvSpPr>
          <p:cNvPr id="13" name="矩形 12"/>
          <p:cNvSpPr/>
          <p:nvPr/>
        </p:nvSpPr>
        <p:spPr>
          <a:xfrm>
            <a:off x="8100392" y="3291828"/>
            <a:ext cx="499176" cy="500137"/>
          </a:xfrm>
          <a:prstGeom prst="rect">
            <a:avLst/>
          </a:prstGeom>
          <a:noFill/>
          <a:ln w="9525">
            <a:noFill/>
          </a:ln>
        </p:spPr>
        <p:txBody>
          <a:bodyPr wrap="none" lIns="68580" tIns="34290" rIns="68580" bIns="34290">
            <a:spAutoFit/>
          </a:bodyPr>
          <a:lstStyle/>
          <a:p>
            <a:r>
              <a:rPr lang="zh-CN" altLang="en-US" sz="2800" b="1" dirty="0">
                <a:solidFill>
                  <a:srgbClr val="FF0000"/>
                </a:solidFill>
                <a:latin typeface="黑体" panose="02010609060101010101" pitchFamily="49" charset="-122"/>
                <a:ea typeface="黑体" panose="02010609060101010101" pitchFamily="49" charset="-122"/>
              </a:rPr>
              <a:t>√</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3"/>
                                        </p:tgtEl>
                                        <p:attrNameLst>
                                          <p:attrName>style.visibility</p:attrName>
                                        </p:attrNameLst>
                                      </p:cBhvr>
                                      <p:to>
                                        <p:strVal val="visible"/>
                                      </p:to>
                                    </p:set>
                                    <p:animEffect transition="in" filter="barn(inVertical)">
                                      <p:cBhvr>
                                        <p:cTn id="32"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p:bldP spid="11" grpId="0"/>
      <p:bldP spid="13"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2007757" y="1786964"/>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个</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499363" y="1559570"/>
            <a:ext cx="7776864" cy="2308324"/>
          </a:xfrm>
          <a:prstGeom prst="rect">
            <a:avLst/>
          </a:prstGeom>
        </p:spPr>
        <p:txBody>
          <a:bodyPr wrap="square">
            <a:spAutoFit/>
          </a:bodyPr>
          <a:lstStyle/>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）水葫芦</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）山花</a:t>
            </a:r>
            <a:r>
              <a:rPr lang="en-US" altLang="zh-CN"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）红蜻蜓</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）斗笠</a:t>
            </a:r>
            <a:r>
              <a:rPr lang="en-US" altLang="zh-CN" sz="3200" dirty="0">
                <a:latin typeface="楷体" panose="02010609060101010101" pitchFamily="49" charset="-122"/>
                <a:ea typeface="楷体" panose="02010609060101010101" pitchFamily="49" charset="-122"/>
              </a:rPr>
              <a:t>     </a:t>
            </a:r>
            <a:endParaRPr lang="en-US" altLang="zh-CN" sz="3200" dirty="0">
              <a:latin typeface="楷体" panose="02010609060101010101" pitchFamily="49" charset="-122"/>
              <a:ea typeface="楷体" panose="02010609060101010101" pitchFamily="49" charset="-122"/>
            </a:endParaRPr>
          </a:p>
          <a:p>
            <a:pPr>
              <a:lnSpc>
                <a:spcPct val="150000"/>
              </a:lnSpc>
            </a:pP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）雨珠</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一（</a:t>
            </a:r>
            <a:r>
              <a:rPr lang="en-US" altLang="zh-CN" sz="3200" dirty="0">
                <a:latin typeface="楷体" panose="02010609060101010101" pitchFamily="49" charset="-122"/>
                <a:ea typeface="楷体" panose="02010609060101010101" pitchFamily="49" charset="-122"/>
              </a:rPr>
              <a:t>    </a:t>
            </a:r>
            <a:r>
              <a:rPr lang="zh-CN" altLang="zh-CN" sz="3200" dirty="0">
                <a:latin typeface="楷体" panose="02010609060101010101" pitchFamily="49" charset="-122"/>
                <a:ea typeface="楷体" panose="02010609060101010101" pitchFamily="49" charset="-122"/>
              </a:rPr>
              <a:t>）小手</a:t>
            </a:r>
            <a:endParaRPr lang="zh-CN" altLang="zh-CN" sz="3200" dirty="0">
              <a:latin typeface="楷体" panose="02010609060101010101" pitchFamily="49" charset="-122"/>
              <a:ea typeface="楷体" panose="02010609060101010101" pitchFamily="49" charset="-122"/>
            </a:endParaRPr>
          </a:p>
        </p:txBody>
      </p:sp>
      <p:sp>
        <p:nvSpPr>
          <p:cNvPr id="8" name="矩形 7"/>
          <p:cNvSpPr/>
          <p:nvPr/>
        </p:nvSpPr>
        <p:spPr>
          <a:xfrm>
            <a:off x="6228184" y="1758075"/>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朵</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9" name="矩形 8"/>
          <p:cNvSpPr/>
          <p:nvPr/>
        </p:nvSpPr>
        <p:spPr>
          <a:xfrm>
            <a:off x="2024127" y="2578936"/>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只</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6225873" y="2578936"/>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顶</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1" name="矩形 10"/>
          <p:cNvSpPr/>
          <p:nvPr/>
        </p:nvSpPr>
        <p:spPr>
          <a:xfrm>
            <a:off x="2023575" y="3261115"/>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串</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2" name="矩形 11"/>
          <p:cNvSpPr/>
          <p:nvPr/>
        </p:nvSpPr>
        <p:spPr>
          <a:xfrm>
            <a:off x="6225873" y="3218642"/>
            <a:ext cx="550472"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双</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323528" y="608950"/>
            <a:ext cx="5234125" cy="738664"/>
          </a:xfrm>
          <a:prstGeom prst="rect">
            <a:avLst/>
          </a:prstGeom>
        </p:spPr>
        <p:txBody>
          <a:bodyPr wrap="none">
            <a:spAutoFit/>
          </a:bodyPr>
          <a:lstStyle/>
          <a:p>
            <a:pPr>
              <a:lnSpc>
                <a:spcPct val="150000"/>
              </a:lnSpc>
            </a:pPr>
            <a:r>
              <a:rPr lang="zh-CN" altLang="zh-CN" sz="2800" b="1" dirty="0">
                <a:latin typeface="宋体" panose="02010600030101010101" pitchFamily="2" charset="-122"/>
                <a:ea typeface="宋体" panose="02010600030101010101" pitchFamily="2" charset="-122"/>
              </a:rPr>
              <a:t>二、在括号里填上适当的量词。</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animEffect transition="in" filter="barn(inVertical)">
                                      <p:cBhvr>
                                        <p:cTn id="17" dur="500"/>
                                        <p:tgtEl>
                                          <p:spTgt spid="9"/>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barn(inVertical)">
                                      <p:cBhvr>
                                        <p:cTn id="22" dur="500"/>
                                        <p:tgtEl>
                                          <p:spTgt spid="10"/>
                                        </p:tgtEl>
                                      </p:cBhvr>
                                    </p:animEffect>
                                  </p:childTnLst>
                                </p:cTn>
                              </p:par>
                            </p:childTnLst>
                          </p:cTn>
                        </p:par>
                      </p:childTnLst>
                    </p:cTn>
                  </p:par>
                  <p:par>
                    <p:cTn id="23" fill="hold">
                      <p:stCondLst>
                        <p:cond delay="indefinite"/>
                      </p:stCondLst>
                      <p:childTnLst>
                        <p:par>
                          <p:cTn id="24" fill="hold">
                            <p:stCondLst>
                              <p:cond delay="0"/>
                            </p:stCondLst>
                            <p:childTnLst>
                              <p:par>
                                <p:cTn id="25" presetID="16" presetClass="entr" presetSubtype="21" fill="hold" grpId="0" nodeType="clickEffect">
                                  <p:stCondLst>
                                    <p:cond delay="0"/>
                                  </p:stCondLst>
                                  <p:childTnLst>
                                    <p:set>
                                      <p:cBhvr>
                                        <p:cTn id="26" dur="1" fill="hold">
                                          <p:stCondLst>
                                            <p:cond delay="0"/>
                                          </p:stCondLst>
                                        </p:cTn>
                                        <p:tgtEl>
                                          <p:spTgt spid="11"/>
                                        </p:tgtEl>
                                        <p:attrNameLst>
                                          <p:attrName>style.visibility</p:attrName>
                                        </p:attrNameLst>
                                      </p:cBhvr>
                                      <p:to>
                                        <p:strVal val="visible"/>
                                      </p:to>
                                    </p:set>
                                    <p:animEffect transition="in" filter="barn(inVertical)">
                                      <p:cBhvr>
                                        <p:cTn id="27" dur="500"/>
                                        <p:tgtEl>
                                          <p:spTgt spid="11"/>
                                        </p:tgtEl>
                                      </p:cBhvr>
                                    </p:animEffect>
                                  </p:childTnLst>
                                </p:cTn>
                              </p:par>
                            </p:childTnLst>
                          </p:cTn>
                        </p:par>
                      </p:childTnLst>
                    </p:cTn>
                  </p:par>
                  <p:par>
                    <p:cTn id="28" fill="hold">
                      <p:stCondLst>
                        <p:cond delay="indefinite"/>
                      </p:stCondLst>
                      <p:childTnLst>
                        <p:par>
                          <p:cTn id="29" fill="hold">
                            <p:stCondLst>
                              <p:cond delay="0"/>
                            </p:stCondLst>
                            <p:childTnLst>
                              <p:par>
                                <p:cTn id="30" presetID="16" presetClass="entr" presetSubtype="21" fill="hold" grpId="0"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barn(inVertical)">
                                      <p:cBhvr>
                                        <p:cTn id="32"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8" grpId="0"/>
      <p:bldP spid="9" grpId="0"/>
      <p:bldP spid="10" grpId="0"/>
      <p:bldP spid="11" grpId="0"/>
      <p:bldP spid="12"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1"/>
          <p:cNvSpPr txBox="1">
            <a:spLocks noChangeArrowheads="1"/>
          </p:cNvSpPr>
          <p:nvPr/>
        </p:nvSpPr>
        <p:spPr bwMode="auto">
          <a:xfrm>
            <a:off x="5727624" y="4261300"/>
            <a:ext cx="1398053"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latin typeface="Kaiti SC" panose="02010600040101010101" pitchFamily="2" charset="-122"/>
                <a:ea typeface="Kaiti SC" panose="02010600040101010101" pitchFamily="2" charset="-122"/>
              </a:rPr>
              <a:t>字词听写</a:t>
            </a:r>
            <a:endParaRPr lang="zh-CN" altLang="en-US" sz="2400" b="1" dirty="0">
              <a:latin typeface="Kaiti SC" panose="02010600040101010101" pitchFamily="2" charset="-122"/>
              <a:ea typeface="Kaiti SC" panose="02010600040101010101" pitchFamily="2" charset="-122"/>
            </a:endParaRPr>
          </a:p>
        </p:txBody>
      </p:sp>
      <p:pic>
        <p:nvPicPr>
          <p:cNvPr id="18" name="图片 1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749322" y="4345198"/>
            <a:ext cx="351070" cy="380165"/>
          </a:xfrm>
          <a:prstGeom prst="rect">
            <a:avLst/>
          </a:prstGeom>
        </p:spPr>
      </p:pic>
      <p:pic>
        <p:nvPicPr>
          <p:cNvPr id="19" name="图片 18"/>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7275280" y="4279174"/>
            <a:ext cx="335134" cy="472337"/>
          </a:xfrm>
          <a:prstGeom prst="rect">
            <a:avLst/>
          </a:prstGeom>
        </p:spPr>
      </p:pic>
      <p:sp>
        <p:nvSpPr>
          <p:cNvPr id="9" name="矩形 8"/>
          <p:cNvSpPr/>
          <p:nvPr/>
        </p:nvSpPr>
        <p:spPr>
          <a:xfrm>
            <a:off x="359338" y="358605"/>
            <a:ext cx="7683089" cy="3970318"/>
          </a:xfrm>
          <a:prstGeom prst="rect">
            <a:avLst/>
          </a:prstGeom>
        </p:spPr>
        <p:txBody>
          <a:bodyPr wrap="square">
            <a:spAutoFit/>
          </a:bodyPr>
          <a:lstStyle/>
          <a:p>
            <a:pPr lvl="0">
              <a:lnSpc>
                <a:spcPct val="150000"/>
              </a:lnSpc>
            </a:pPr>
            <a:r>
              <a:rPr lang="zh-CN" altLang="en-US" sz="2800" b="1" dirty="0">
                <a:latin typeface="宋体" panose="02010600030101010101" pitchFamily="2" charset="-122"/>
                <a:ea typeface="宋体" panose="02010600030101010101" pitchFamily="2" charset="-122"/>
              </a:rPr>
              <a:t>三、</a:t>
            </a:r>
            <a:r>
              <a:rPr lang="zh-CN" altLang="zh-CN" sz="2800" b="1" dirty="0">
                <a:latin typeface="宋体" panose="02010600030101010101" pitchFamily="2" charset="-122"/>
                <a:ea typeface="宋体" panose="02010600030101010101" pitchFamily="2" charset="-122"/>
              </a:rPr>
              <a:t>根据意思写词语。</a:t>
            </a:r>
            <a:endParaRPr lang="zh-CN" altLang="zh-CN" sz="2800" b="1" dirty="0">
              <a:latin typeface="宋体" panose="02010600030101010101" pitchFamily="2" charset="-122"/>
              <a:ea typeface="宋体" panose="02010600030101010101" pitchFamily="2" charset="-122"/>
            </a:endParaRPr>
          </a:p>
          <a:p>
            <a:pPr>
              <a:lnSpc>
                <a:spcPct val="150000"/>
              </a:lnSpc>
            </a:pPr>
            <a:r>
              <a:rPr lang="en-US" altLang="zh-CN" sz="2800" dirty="0">
                <a:latin typeface="楷体" panose="02010609060101010101" pitchFamily="49" charset="-122"/>
                <a:ea typeface="楷体" panose="02010609060101010101" pitchFamily="49" charset="-122"/>
              </a:rPr>
              <a:t>1.</a:t>
            </a:r>
            <a:r>
              <a:rPr lang="zh-CN" altLang="zh-CN" sz="2800" dirty="0">
                <a:latin typeface="楷体" panose="02010609060101010101" pitchFamily="49" charset="-122"/>
                <a:ea typeface="楷体" panose="02010609060101010101" pitchFamily="49" charset="-122"/>
              </a:rPr>
              <a:t>中国画的一种。用水墨或以水墨为主略施淡彩的绘画。（</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a:p>
            <a:pPr>
              <a:lnSpc>
                <a:spcPct val="150000"/>
              </a:lnSpc>
            </a:pPr>
            <a:r>
              <a:rPr lang="en-US" altLang="zh-CN" sz="2800" dirty="0">
                <a:latin typeface="楷体" panose="02010609060101010101" pitchFamily="49" charset="-122"/>
                <a:ea typeface="楷体" panose="02010609060101010101" pitchFamily="49" charset="-122"/>
              </a:rPr>
              <a:t>2.</a:t>
            </a:r>
            <a:r>
              <a:rPr lang="zh-CN" altLang="zh-CN" sz="2800" dirty="0">
                <a:latin typeface="楷体" panose="02010609060101010101" pitchFamily="49" charset="-122"/>
                <a:ea typeface="楷体" panose="02010609060101010101" pitchFamily="49" charset="-122"/>
              </a:rPr>
              <a:t>遮阳光和雨的帽子、有很宽的边、用竹篾夹油纸或箬竹的叶子等制成。（</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a:p>
            <a:pPr>
              <a:lnSpc>
                <a:spcPct val="150000"/>
              </a:lnSpc>
            </a:pPr>
            <a:r>
              <a:rPr lang="en-US" altLang="zh-CN" sz="2800" dirty="0">
                <a:latin typeface="楷体" panose="02010609060101010101" pitchFamily="49" charset="-122"/>
                <a:ea typeface="楷体" panose="02010609060101010101" pitchFamily="49" charset="-122"/>
              </a:rPr>
              <a:t>3.</a:t>
            </a:r>
            <a:r>
              <a:rPr lang="zh-CN" altLang="zh-CN" sz="2800" dirty="0">
                <a:latin typeface="楷体" panose="02010609060101010101" pitchFamily="49" charset="-122"/>
                <a:ea typeface="楷体" panose="02010609060101010101" pitchFamily="49" charset="-122"/>
              </a:rPr>
              <a:t>古代官员所用的玉饰腰带。（</a:t>
            </a:r>
            <a:r>
              <a:rPr lang="en-US" altLang="zh-CN" sz="2800" dirty="0">
                <a:latin typeface="楷体" panose="02010609060101010101" pitchFamily="49" charset="-122"/>
                <a:ea typeface="楷体" panose="02010609060101010101" pitchFamily="49" charset="-122"/>
              </a:rPr>
              <a:t>      </a:t>
            </a:r>
            <a:r>
              <a:rPr lang="zh-CN" altLang="zh-CN" sz="2800" dirty="0">
                <a:latin typeface="楷体" panose="02010609060101010101" pitchFamily="49" charset="-122"/>
                <a:ea typeface="楷体" panose="02010609060101010101" pitchFamily="49" charset="-122"/>
              </a:rPr>
              <a:t>）</a:t>
            </a:r>
            <a:endParaRPr lang="zh-CN" altLang="zh-CN" sz="2800" dirty="0">
              <a:latin typeface="楷体" panose="02010609060101010101" pitchFamily="49" charset="-122"/>
              <a:ea typeface="楷体" panose="02010609060101010101" pitchFamily="49" charset="-122"/>
            </a:endParaRPr>
          </a:p>
        </p:txBody>
      </p:sp>
      <p:sp>
        <p:nvSpPr>
          <p:cNvPr id="16" name="矩形 15"/>
          <p:cNvSpPr/>
          <p:nvPr/>
        </p:nvSpPr>
        <p:spPr>
          <a:xfrm>
            <a:off x="2195736" y="1635646"/>
            <a:ext cx="1374415"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水墨画</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0" name="矩形 19"/>
          <p:cNvSpPr/>
          <p:nvPr/>
        </p:nvSpPr>
        <p:spPr>
          <a:xfrm>
            <a:off x="4788024" y="3003798"/>
            <a:ext cx="962443"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斗笠</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21" name="矩形 20"/>
          <p:cNvSpPr/>
          <p:nvPr/>
        </p:nvSpPr>
        <p:spPr>
          <a:xfrm>
            <a:off x="5508104" y="3630482"/>
            <a:ext cx="962443" cy="561692"/>
          </a:xfrm>
          <a:prstGeom prst="rect">
            <a:avLst/>
          </a:prstGeom>
          <a:noFill/>
          <a:ln w="9525">
            <a:noFill/>
          </a:ln>
        </p:spPr>
        <p:txBody>
          <a:bodyPr wrap="none" lIns="68580" tIns="34290" rIns="68580" bIns="34290">
            <a:spAutoFit/>
          </a:bodyPr>
          <a:lstStyle/>
          <a:p>
            <a:r>
              <a:rPr lang="zh-CN" altLang="en-US" sz="3200" b="1" dirty="0">
                <a:solidFill>
                  <a:srgbClr val="FF0000"/>
                </a:solidFill>
                <a:latin typeface="楷体" panose="02010609060101010101" pitchFamily="49" charset="-122"/>
                <a:ea typeface="楷体" panose="02010609060101010101" pitchFamily="49" charset="-122"/>
              </a:rPr>
              <a:t>玉带</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barn(inVertical)">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arn(inVertical)">
                                      <p:cBhvr>
                                        <p:cTn id="12" dur="500"/>
                                        <p:tgtEl>
                                          <p:spTgt spid="20"/>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barn(inVertical)">
                                      <p:cBhvr>
                                        <p:cTn id="1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P spid="20" grpId="0"/>
      <p:bldP spid="2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42255" y="1691732"/>
            <a:ext cx="7632849" cy="1842043"/>
          </a:xfrm>
          <a:prstGeom prst="rect">
            <a:avLst/>
          </a:prstGeom>
        </p:spPr>
        <p:txBody>
          <a:bodyPr wrap="square" lIns="68580" tIns="34290" rIns="68580" bIns="34290">
            <a:spAutoFit/>
          </a:bodyPr>
          <a:lstStyle/>
          <a:p>
            <a:pPr indent="457200" algn="just">
              <a:lnSpc>
                <a:spcPct val="120000"/>
              </a:lnSpc>
            </a:pPr>
            <a:r>
              <a:rPr lang="zh-CN" altLang="en-US" sz="3200" b="1" dirty="0">
                <a:latin typeface="楷体" panose="02010609060101010101" pitchFamily="49" charset="-122"/>
                <a:ea typeface="楷体" panose="02010609060101010101" pitchFamily="49" charset="-122"/>
              </a:rPr>
              <a:t>  上节课我们学习了生字，熟读了这首儿童诗，这节课</a:t>
            </a:r>
            <a:r>
              <a:rPr lang="zh-CN" altLang="zh-CN" sz="3200" b="1" dirty="0">
                <a:latin typeface="楷体" panose="02010609060101010101" pitchFamily="49" charset="-122"/>
                <a:ea typeface="楷体" panose="02010609060101010101" pitchFamily="49" charset="-122"/>
              </a:rPr>
              <a:t>我们就来看看这三首儿童诗都写了什么内容？</a:t>
            </a:r>
            <a:endParaRPr lang="zh-CN" altLang="zh-CN" sz="3200" b="1" dirty="0">
              <a:latin typeface="楷体" panose="02010609060101010101" pitchFamily="49" charset="-122"/>
              <a:ea typeface="楷体" panose="02010609060101010101" pitchFamily="49" charset="-122"/>
            </a:endParaRPr>
          </a:p>
        </p:txBody>
      </p:sp>
      <p:pic>
        <p:nvPicPr>
          <p:cNvPr id="4" name="图片 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321077" y="546963"/>
            <a:ext cx="1629583" cy="378638"/>
          </a:xfrm>
          <a:prstGeom prst="rect">
            <a:avLst/>
          </a:prstGeom>
          <a:ln>
            <a:noFill/>
          </a:ln>
          <a:effectLst>
            <a:outerShdw blurRad="292100" dist="139700" dir="2700000" algn="tl" rotWithShape="0">
              <a:srgbClr val="333333">
                <a:alpha val="65000"/>
              </a:srgbClr>
            </a:outerShdw>
          </a:effectLst>
        </p:spPr>
      </p:pic>
      <p:sp>
        <p:nvSpPr>
          <p:cNvPr id="6" name="文本框 11"/>
          <p:cNvSpPr txBox="1"/>
          <p:nvPr/>
        </p:nvSpPr>
        <p:spPr>
          <a:xfrm>
            <a:off x="333190" y="536227"/>
            <a:ext cx="1231486" cy="400110"/>
          </a:xfrm>
          <a:prstGeom prst="rect">
            <a:avLst/>
          </a:prstGeom>
          <a:noFill/>
        </p:spPr>
        <p:txBody>
          <a:bodyPr wrap="square" rtlCol="0">
            <a:spAutoFit/>
          </a:bodyPr>
          <a:lstStyle/>
          <a:p>
            <a:pPr algn="ctr"/>
            <a:r>
              <a:rPr kumimoji="1" lang="zh-CN" altLang="en-US" sz="2000" dirty="0">
                <a:solidFill>
                  <a:schemeClr val="bg1"/>
                </a:solidFill>
              </a:rPr>
              <a:t>第二课时</a:t>
            </a:r>
            <a:endParaRPr kumimoji="1" lang="zh-CN" altLang="en-US" sz="2000" dirty="0">
              <a:solidFill>
                <a:schemeClr val="bg1"/>
              </a:solidFill>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童男水墨画.swf.wmv">
            <a:hlinkClick r:id="" action="ppaction://media"/>
          </p:cNvPr>
          <p:cNvPicPr>
            <a:picLocks noChangeAspect="1"/>
          </p:cNvPicPr>
          <p:nvPr>
            <a:videoFile r:link="rId1"/>
            <p:extLst>
              <p:ext uri="{DAA4B4D4-6D71-4841-9C94-3DE7FCFB9230}">
                <p14:media xmlns:p14="http://schemas.microsoft.com/office/powerpoint/2010/main" r:embed="rId2"/>
              </p:ext>
            </p:extLst>
          </p:nvPr>
        </p:nvPicPr>
        <p:blipFill>
          <a:blip r:embed="rId3"/>
          <a:stretch>
            <a:fillRect/>
          </a:stretch>
        </p:blipFill>
        <p:spPr>
          <a:xfrm>
            <a:off x="0" y="0"/>
            <a:ext cx="9144000" cy="5143500"/>
          </a:xfrm>
          <a:prstGeom prst="rect">
            <a:avLst/>
          </a:prstGeom>
        </p:spPr>
      </p:pic>
      <p:sp>
        <p:nvSpPr>
          <p:cNvPr id="9" name="矩形 8"/>
          <p:cNvSpPr/>
          <p:nvPr/>
        </p:nvSpPr>
        <p:spPr>
          <a:xfrm flipH="1">
            <a:off x="0" y="123478"/>
            <a:ext cx="2771800" cy="252000"/>
          </a:xfrm>
          <a:prstGeom prst="rect">
            <a:avLst/>
          </a:prstGeom>
          <a:gradFill flip="none" rotWithShape="1">
            <a:gsLst>
              <a:gs pos="40000">
                <a:schemeClr val="bg1"/>
              </a:gs>
              <a:gs pos="99000">
                <a:schemeClr val="bg1">
                  <a:alpha val="0"/>
                </a:schemeClr>
              </a:gs>
              <a:gs pos="77000">
                <a:schemeClr val="bg1">
                  <a:alpha val="59000"/>
                </a:schemeClr>
              </a:gs>
            </a:gsLst>
            <a:lin ang="108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12" name="文本框 1"/>
          <p:cNvSpPr txBox="1"/>
          <p:nvPr/>
        </p:nvSpPr>
        <p:spPr>
          <a:xfrm>
            <a:off x="161281" y="110686"/>
            <a:ext cx="2050561" cy="276999"/>
          </a:xfrm>
          <a:prstGeom prst="rect">
            <a:avLst/>
          </a:prstGeom>
          <a:noFill/>
        </p:spPr>
        <p:txBody>
          <a:bodyPr wrap="none" rtlCol="0">
            <a:spAutoFit/>
          </a:bodyPr>
          <a:lstStyle/>
          <a:p>
            <a:r>
              <a:rPr kumimoji="1" lang="zh-CN" altLang="en-US" sz="1200" dirty="0">
                <a:latin typeface="Heiti SC Light" panose="02000000000000000000" pitchFamily="2" charset="-128"/>
                <a:ea typeface="Heiti SC Light" panose="02000000000000000000" pitchFamily="2" charset="-128"/>
              </a:rPr>
              <a:t>人教版  语文  三年级  下册</a:t>
            </a:r>
            <a:endParaRPr kumimoji="1" lang="zh-CN" altLang="en-US" sz="1200" dirty="0">
              <a:latin typeface="Heiti SC Light" panose="02000000000000000000" pitchFamily="2" charset="-128"/>
              <a:ea typeface="Heiti SC Light" panose="02000000000000000000" pitchFamily="2" charset="-128"/>
            </a:endParaRPr>
          </a:p>
        </p:txBody>
      </p:sp>
      <p:pic>
        <p:nvPicPr>
          <p:cNvPr id="13" name="图片 1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2897" y="4238670"/>
            <a:ext cx="1629583" cy="378638"/>
          </a:xfrm>
          <a:prstGeom prst="rect">
            <a:avLst/>
          </a:prstGeom>
          <a:ln>
            <a:noFill/>
          </a:ln>
          <a:effectLst>
            <a:outerShdw blurRad="292100" dist="139700" dir="2700000" algn="tl" rotWithShape="0">
              <a:srgbClr val="333333">
                <a:alpha val="65000"/>
              </a:srgbClr>
            </a:outerShdw>
          </a:effectLst>
        </p:spPr>
      </p:pic>
      <p:pic>
        <p:nvPicPr>
          <p:cNvPr id="15" name="图片 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262897" y="4630648"/>
            <a:ext cx="1629583" cy="378638"/>
          </a:xfrm>
          <a:prstGeom prst="rect">
            <a:avLst/>
          </a:prstGeom>
          <a:ln>
            <a:noFill/>
          </a:ln>
          <a:effectLst>
            <a:outerShdw blurRad="292100" dist="139700" dir="2700000" algn="tl" rotWithShape="0">
              <a:srgbClr val="333333">
                <a:alpha val="65000"/>
              </a:srgbClr>
            </a:outerShdw>
          </a:effectLst>
        </p:spPr>
      </p:pic>
      <p:sp>
        <p:nvSpPr>
          <p:cNvPr id="16" name="文本框 15"/>
          <p:cNvSpPr txBox="1"/>
          <p:nvPr/>
        </p:nvSpPr>
        <p:spPr>
          <a:xfrm>
            <a:off x="7275010" y="4227934"/>
            <a:ext cx="1231486" cy="400110"/>
          </a:xfrm>
          <a:prstGeom prst="rect">
            <a:avLst/>
          </a:prstGeom>
          <a:noFill/>
        </p:spPr>
        <p:txBody>
          <a:bodyPr wrap="square" rtlCol="0">
            <a:spAutoFit/>
          </a:bodyPr>
          <a:lstStyle/>
          <a:p>
            <a:pPr algn="ctr"/>
            <a:r>
              <a:rPr kumimoji="1" lang="zh-CN" altLang="en-US" sz="2000" dirty="0">
                <a:solidFill>
                  <a:schemeClr val="bg1"/>
                </a:solidFill>
                <a:hlinkClick r:id="rId5" action="ppaction://hlinksldjump"/>
              </a:rPr>
              <a:t>第一课时</a:t>
            </a:r>
            <a:endParaRPr kumimoji="1" lang="zh-CN" altLang="en-US" sz="2000" dirty="0">
              <a:solidFill>
                <a:schemeClr val="bg1"/>
              </a:solidFill>
            </a:endParaRPr>
          </a:p>
        </p:txBody>
      </p:sp>
      <p:sp>
        <p:nvSpPr>
          <p:cNvPr id="17" name="文本框 14"/>
          <p:cNvSpPr txBox="1"/>
          <p:nvPr/>
        </p:nvSpPr>
        <p:spPr>
          <a:xfrm>
            <a:off x="7275010" y="4619912"/>
            <a:ext cx="1231486" cy="400110"/>
          </a:xfrm>
          <a:prstGeom prst="rect">
            <a:avLst/>
          </a:prstGeom>
          <a:noFill/>
        </p:spPr>
        <p:txBody>
          <a:bodyPr wrap="square" rtlCol="0">
            <a:spAutoFit/>
          </a:bodyPr>
          <a:lstStyle/>
          <a:p>
            <a:pPr algn="ctr"/>
            <a:r>
              <a:rPr kumimoji="1" lang="zh-CN" altLang="en-US" sz="2000" dirty="0">
                <a:solidFill>
                  <a:schemeClr val="bg1"/>
                </a:solidFill>
                <a:hlinkClick r:id="rId6" action="ppaction://hlinksldjump"/>
              </a:rPr>
              <a:t>第二课时</a:t>
            </a:r>
            <a:endParaRPr kumimoji="1" lang="zh-CN" altLang="en-US" sz="2000" dirty="0">
              <a:solidFill>
                <a:schemeClr val="bg1"/>
              </a:solidFill>
            </a:endParaRPr>
          </a:p>
        </p:txBody>
      </p:sp>
      <p:sp>
        <p:nvSpPr>
          <p:cNvPr id="14" name="TextBox 48"/>
          <p:cNvSpPr txBox="1"/>
          <p:nvPr/>
        </p:nvSpPr>
        <p:spPr>
          <a:xfrm>
            <a:off x="1729571" y="1059582"/>
            <a:ext cx="5569724" cy="854080"/>
          </a:xfrm>
          <a:prstGeom prst="rect">
            <a:avLst/>
          </a:prstGeom>
          <a:noFill/>
          <a:ln w="19050">
            <a:solidFill>
              <a:schemeClr val="tx1"/>
            </a:solidFill>
          </a:ln>
          <a:effectLst>
            <a:softEdge rad="31750"/>
          </a:effectLst>
        </p:spPr>
        <p:txBody>
          <a:bodyPr wrap="square" lIns="68580" tIns="34290" rIns="68580" bIns="34290" rtlCol="0">
            <a:spAutoFit/>
          </a:bodyPr>
          <a:lstStyle/>
          <a:p>
            <a:r>
              <a:rPr lang="en-US" altLang="zh-CN"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18  </a:t>
            </a:r>
            <a:r>
              <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rPr>
              <a:t>童年的水墨画</a:t>
            </a:r>
            <a:endParaRPr lang="zh-CN" altLang="en-US" sz="5100" b="1" dirty="0">
              <a:ln w="0"/>
              <a:solidFill>
                <a:srgbClr val="FF0000"/>
              </a:solidFill>
              <a:effectLst>
                <a:outerShdw blurRad="38100" dist="19050" dir="2700000" algn="tl" rotWithShape="0">
                  <a:schemeClr val="dk1">
                    <a:alpha val="40000"/>
                  </a:schemeClr>
                </a:outerShdw>
              </a:effectLst>
              <a:latin typeface="Kaiti SC" panose="02010600040101010101" pitchFamily="2" charset="-122"/>
              <a:ea typeface="Kaiti SC" panose="020106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spd="slow" p14:dur="1500" advTm="0">
        <p14:window dir="vert"/>
      </p:transition>
    </mc:Choice>
    <mc:Fallback>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video>
              <p:cMediaNode vol="80000">
                <p:cTn id="13" fill="hold" display="0">
                  <p:stCondLst>
                    <p:cond delay="indefinite"/>
                  </p:stCondLst>
                </p:cTn>
                <p:tgtEl>
                  <p:spTgt spid="2"/>
                </p:tgtEl>
              </p:cMediaNode>
            </p:video>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6"/>
          <p:cNvSpPr txBox="1"/>
          <p:nvPr/>
        </p:nvSpPr>
        <p:spPr>
          <a:xfrm>
            <a:off x="1907704" y="1407151"/>
            <a:ext cx="6768752" cy="2172711"/>
          </a:xfrm>
          <a:prstGeom prst="rect">
            <a:avLst/>
          </a:prstGeom>
          <a:noFill/>
        </p:spPr>
        <p:txBody>
          <a:bodyPr wrap="square" rtlCol="0" anchor="t">
            <a:spAutoFit/>
          </a:bodyPr>
          <a:lstStyle/>
          <a:p>
            <a:pPr>
              <a:lnSpc>
                <a:spcPct val="125000"/>
              </a:lnSpc>
            </a:pPr>
            <a:r>
              <a:rPr lang="en-US" altLang="zh-CN" sz="2800" dirty="0">
                <a:latin typeface="黑体" panose="02010609060101010101" pitchFamily="49" charset="-122"/>
                <a:ea typeface="黑体" panose="02010609060101010101" pitchFamily="49" charset="-122"/>
              </a:rPr>
              <a:t>1.</a:t>
            </a:r>
            <a:r>
              <a:rPr lang="zh-CN" altLang="zh-CN" sz="2800" dirty="0">
                <a:latin typeface="黑体" panose="02010609060101010101" pitchFamily="49" charset="-122"/>
                <a:ea typeface="黑体" panose="02010609060101010101" pitchFamily="49" charset="-122"/>
              </a:rPr>
              <a:t> 自由朗读全诗，理解诗歌大意，在不理解的地方的打上“？”。</a:t>
            </a:r>
            <a:endParaRPr lang="en-US" altLang="zh-CN" sz="2800" dirty="0">
              <a:latin typeface="黑体" panose="02010609060101010101" pitchFamily="49" charset="-122"/>
              <a:ea typeface="黑体" panose="02010609060101010101" pitchFamily="49" charset="-122"/>
            </a:endParaRPr>
          </a:p>
          <a:p>
            <a:pPr>
              <a:lnSpc>
                <a:spcPct val="125000"/>
              </a:lnSpc>
            </a:pPr>
            <a:r>
              <a:rPr lang="en-US" altLang="zh-CN" sz="2800" dirty="0">
                <a:latin typeface="黑体" panose="02010609060101010101" pitchFamily="49" charset="-122"/>
                <a:ea typeface="黑体" panose="02010609060101010101" pitchFamily="49" charset="-122"/>
              </a:rPr>
              <a:t>2.</a:t>
            </a:r>
            <a:r>
              <a:rPr lang="zh-CN" altLang="zh-CN" sz="2800" dirty="0">
                <a:latin typeface="黑体" panose="02010609060101010101" pitchFamily="49" charset="-122"/>
                <a:ea typeface="黑体" panose="02010609060101010101" pitchFamily="49" charset="-122"/>
              </a:rPr>
              <a:t>理解大意</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边</a:t>
            </a:r>
            <a:r>
              <a:rPr lang="zh-CN" altLang="en-US" sz="2800" dirty="0">
                <a:latin typeface="黑体" panose="02010609060101010101" pitchFamily="49" charset="-122"/>
                <a:ea typeface="黑体" panose="02010609060101010101" pitchFamily="49" charset="-122"/>
              </a:rPr>
              <a:t>读</a:t>
            </a:r>
            <a:r>
              <a:rPr lang="zh-CN" altLang="zh-CN" sz="2800" dirty="0">
                <a:latin typeface="黑体" panose="02010609060101010101" pitchFamily="49" charset="-122"/>
                <a:ea typeface="黑体" panose="02010609060101010101" pitchFamily="49" charset="-122"/>
              </a:rPr>
              <a:t>边试着在每节的标题后加上动词，概括主要内容</a:t>
            </a:r>
            <a:endParaRPr lang="zh-CN" altLang="zh-CN" sz="2800" dirty="0">
              <a:latin typeface="黑体" panose="02010609060101010101" pitchFamily="49" charset="-122"/>
              <a:ea typeface="黑体" panose="02010609060101010101" pitchFamily="49" charset="-122"/>
            </a:endParaRPr>
          </a:p>
        </p:txBody>
      </p:sp>
      <p:pic>
        <p:nvPicPr>
          <p:cNvPr id="13" name="图片 1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699654" y="1923678"/>
            <a:ext cx="1104039" cy="1582166"/>
          </a:xfrm>
          <a:prstGeom prst="rect">
            <a:avLst/>
          </a:prstGeom>
        </p:spPr>
      </p:pic>
      <p:sp>
        <p:nvSpPr>
          <p:cNvPr id="6" name="文本框 14"/>
          <p:cNvSpPr txBox="1"/>
          <p:nvPr/>
        </p:nvSpPr>
        <p:spPr>
          <a:xfrm>
            <a:off x="768444" y="569898"/>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互动课堂</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0210" y="622574"/>
            <a:ext cx="366861" cy="456339"/>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403648" y="1131590"/>
            <a:ext cx="5400600" cy="2192908"/>
          </a:xfrm>
          <a:prstGeom prst="rect">
            <a:avLst/>
          </a:prstGeom>
          <a:noFill/>
        </p:spPr>
        <p:txBody>
          <a:bodyPr wrap="square" rtlCol="0">
            <a:spAutoFit/>
          </a:bodyPr>
          <a:lstStyle/>
          <a:p>
            <a:pPr>
              <a:lnSpc>
                <a:spcPct val="150000"/>
              </a:lnSpc>
            </a:pPr>
            <a:r>
              <a:rPr lang="zh-CN" altLang="en-US" sz="3200" dirty="0">
                <a:latin typeface="楷体" panose="02010609060101010101" pitchFamily="49" charset="-122"/>
                <a:ea typeface="楷体" panose="02010609060101010101" pitchFamily="49" charset="-122"/>
              </a:rPr>
              <a:t>第一节：溪边（     ）</a:t>
            </a:r>
            <a:endParaRPr lang="en-US"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第二节：江上（     ）</a:t>
            </a:r>
            <a:endParaRPr lang="en-US"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第三节：林中（     ）</a:t>
            </a:r>
            <a:endParaRPr lang="zh-CN" altLang="en-US" sz="3200" dirty="0">
              <a:latin typeface="楷体" panose="02010609060101010101" pitchFamily="49" charset="-122"/>
              <a:ea typeface="楷体" panose="02010609060101010101" pitchFamily="49" charset="-122"/>
            </a:endParaRPr>
          </a:p>
        </p:txBody>
      </p:sp>
      <p:sp>
        <p:nvSpPr>
          <p:cNvPr id="3" name="TextBox 2"/>
          <p:cNvSpPr txBox="1"/>
          <p:nvPr/>
        </p:nvSpPr>
        <p:spPr>
          <a:xfrm>
            <a:off x="4355976" y="1275606"/>
            <a:ext cx="108012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钓鱼</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4355976" y="1995686"/>
            <a:ext cx="1008112"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戏水</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4211960" y="2715766"/>
            <a:ext cx="1266693" cy="523220"/>
          </a:xfrm>
          <a:prstGeom prst="rect">
            <a:avLst/>
          </a:prstGeom>
        </p:spPr>
        <p:txBody>
          <a:bodyPr wrap="none">
            <a:spAutoFit/>
          </a:bodyPr>
          <a:lstStyle/>
          <a:p>
            <a:r>
              <a:rPr lang="zh-CN" altLang="en-US" sz="2800" b="1" dirty="0">
                <a:solidFill>
                  <a:srgbClr val="FF0000"/>
                </a:solidFill>
                <a:latin typeface="楷体" panose="02010609060101010101" pitchFamily="49" charset="-122"/>
                <a:ea typeface="楷体" panose="02010609060101010101" pitchFamily="49" charset="-122"/>
              </a:rPr>
              <a:t>采蘑菇</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fill="hold"/>
                                        <p:tgtEl>
                                          <p:spTgt spid="5"/>
                                        </p:tgtEl>
                                        <p:attrNameLst>
                                          <p:attrName>ppt_x</p:attrName>
                                        </p:attrNameLst>
                                      </p:cBhvr>
                                      <p:tavLst>
                                        <p:tav tm="0">
                                          <p:val>
                                            <p:strVal val="#ppt_x"/>
                                          </p:val>
                                        </p:tav>
                                        <p:tav tm="100000">
                                          <p:val>
                                            <p:strVal val="#ppt_x"/>
                                          </p:val>
                                        </p:tav>
                                      </p:tavLst>
                                    </p:anim>
                                    <p:anim calcmode="lin" valueType="num">
                                      <p:cBhvr additive="base">
                                        <p:cTn id="14"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6"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03848" y="915566"/>
            <a:ext cx="5112568" cy="2608984"/>
          </a:xfrm>
          <a:prstGeom prst="rect">
            <a:avLst/>
          </a:prstGeom>
          <a:noFill/>
        </p:spPr>
        <p:txBody>
          <a:bodyPr wrap="square" rtlCol="0">
            <a:spAutoFit/>
          </a:bodyPr>
          <a:lstStyle/>
          <a:p>
            <a:pPr>
              <a:lnSpc>
                <a:spcPct val="120000"/>
              </a:lnSpc>
            </a:pPr>
            <a:r>
              <a:rPr lang="zh-CN" altLang="en-US" sz="2800" dirty="0">
                <a:latin typeface="黑体" panose="02010609060101010101" pitchFamily="49" charset="-122"/>
                <a:ea typeface="黑体" panose="02010609060101010101" pitchFamily="49" charset="-122"/>
              </a:rPr>
              <a:t>大声朗读第一节：</a:t>
            </a:r>
            <a:endParaRPr lang="en-US" altLang="zh-CN" sz="2800" dirty="0">
              <a:latin typeface="黑体" panose="02010609060101010101" pitchFamily="49" charset="-122"/>
              <a:ea typeface="黑体" panose="02010609060101010101" pitchFamily="49" charset="-122"/>
            </a:endParaRPr>
          </a:p>
          <a:p>
            <a:pPr>
              <a:lnSpc>
                <a:spcPct val="120000"/>
              </a:lnSpc>
            </a:pPr>
            <a:r>
              <a:rPr lang="en-US" altLang="zh-CN" sz="2800" dirty="0">
                <a:latin typeface="黑体" panose="02010609060101010101" pitchFamily="49" charset="-122"/>
                <a:ea typeface="黑体" panose="02010609060101010101" pitchFamily="49" charset="-122"/>
              </a:rPr>
              <a:t>1.</a:t>
            </a:r>
            <a:r>
              <a:rPr lang="zh-CN" altLang="en-US" sz="2800" dirty="0">
                <a:latin typeface="黑体" panose="02010609060101010101" pitchFamily="49" charset="-122"/>
                <a:ea typeface="黑体" panose="02010609060101010101" pitchFamily="49" charset="-122"/>
              </a:rPr>
              <a:t>找一找诗中写到了哪些景物？作者是怎样写的？</a:t>
            </a:r>
            <a:endParaRPr lang="en-US" altLang="zh-CN" sz="2800" dirty="0">
              <a:latin typeface="黑体" panose="02010609060101010101" pitchFamily="49" charset="-122"/>
              <a:ea typeface="黑体" panose="02010609060101010101" pitchFamily="49" charset="-122"/>
            </a:endParaRPr>
          </a:p>
          <a:p>
            <a:pPr>
              <a:lnSpc>
                <a:spcPct val="120000"/>
              </a:lnSpc>
            </a:pPr>
            <a:r>
              <a:rPr lang="en-US" altLang="zh-CN" sz="2800" dirty="0">
                <a:latin typeface="黑体" panose="02010609060101010101" pitchFamily="49" charset="-122"/>
                <a:ea typeface="黑体" panose="02010609060101010101" pitchFamily="49" charset="-122"/>
              </a:rPr>
              <a:t>2.</a:t>
            </a:r>
            <a:r>
              <a:rPr lang="zh-CN" altLang="en-US" sz="2800" dirty="0">
                <a:latin typeface="黑体" panose="02010609060101010101" pitchFamily="49" charset="-122"/>
                <a:ea typeface="黑体" panose="02010609060101010101" pitchFamily="49" charset="-122"/>
              </a:rPr>
              <a:t>通过这些景物描写，你好像看到了一副怎样的画面？</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52707" y="1563638"/>
            <a:ext cx="1551141" cy="2222895"/>
          </a:xfrm>
          <a:prstGeom prst="rect">
            <a:avLst/>
          </a:prstGeom>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619672" y="1615263"/>
            <a:ext cx="5473982" cy="1077218"/>
          </a:xfrm>
          <a:prstGeom prst="rect">
            <a:avLst/>
          </a:prstGeom>
        </p:spPr>
        <p:txBody>
          <a:bodyPr wrap="square">
            <a:spAutoFit/>
          </a:bodyPr>
          <a:lstStyle/>
          <a:p>
            <a:r>
              <a:rPr lang="zh-CN" altLang="en-US" sz="3200" b="1" dirty="0">
                <a:latin typeface="楷体" panose="02010609060101010101" pitchFamily="49" charset="-122"/>
                <a:ea typeface="楷体" panose="02010609060101010101" pitchFamily="49" charset="-122"/>
              </a:rPr>
              <a:t>垂柳把溪水当作梳妆的镜子，</a:t>
            </a:r>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山溪像绿玉带一样平静。</a:t>
            </a:r>
            <a:endParaRPr lang="zh-CN" altLang="zh-CN" sz="3200" b="1" dirty="0">
              <a:latin typeface="楷体" panose="02010609060101010101" pitchFamily="49" charset="-122"/>
              <a:ea typeface="楷体" panose="02010609060101010101" pitchFamily="49" charset="-122"/>
            </a:endParaRPr>
          </a:p>
        </p:txBody>
      </p:sp>
      <p:sp>
        <p:nvSpPr>
          <p:cNvPr id="2" name="云形标注 1"/>
          <p:cNvSpPr/>
          <p:nvPr/>
        </p:nvSpPr>
        <p:spPr>
          <a:xfrm>
            <a:off x="5220072" y="254893"/>
            <a:ext cx="3169726" cy="1224136"/>
          </a:xfrm>
          <a:prstGeom prst="cloudCallout">
            <a:avLst>
              <a:gd name="adj1" fmla="val -56424"/>
              <a:gd name="adj2" fmla="val 67350"/>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运用了什么修辞手法？</a:t>
            </a:r>
            <a:endParaRPr lang="zh-CN" altLang="en-US" sz="2400" b="1" dirty="0">
              <a:latin typeface="楷体" panose="02010609060101010101" pitchFamily="49" charset="-122"/>
              <a:ea typeface="楷体" panose="02010609060101010101" pitchFamily="49" charset="-122"/>
            </a:endParaRPr>
          </a:p>
        </p:txBody>
      </p:sp>
      <p:sp>
        <p:nvSpPr>
          <p:cNvPr id="4" name="横卷形 3"/>
          <p:cNvSpPr/>
          <p:nvPr/>
        </p:nvSpPr>
        <p:spPr>
          <a:xfrm>
            <a:off x="611560" y="2787774"/>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运用了比喻的修辞手法，将“溪水”比作镜子，将“山溪”比作绿玉带，突出了山溪清澈、平静的特点。</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5" name="TextBox 4"/>
          <p:cNvSpPr txBox="1"/>
          <p:nvPr/>
        </p:nvSpPr>
        <p:spPr>
          <a:xfrm>
            <a:off x="611560" y="428350"/>
            <a:ext cx="1008112" cy="523220"/>
          </a:xfrm>
          <a:prstGeom prst="rect">
            <a:avLst/>
          </a:prstGeom>
          <a:noFill/>
        </p:spPr>
        <p:txBody>
          <a:bodyPr wrap="square" rtlCol="0">
            <a:spAutoFit/>
          </a:bodyPr>
          <a:lstStyle/>
          <a:p>
            <a:r>
              <a:rPr lang="zh-CN" altLang="en-US" sz="2800" dirty="0">
                <a:solidFill>
                  <a:srgbClr val="FF0000"/>
                </a:solidFill>
                <a:latin typeface="黑体" panose="02010609060101010101" pitchFamily="49" charset="-122"/>
                <a:ea typeface="黑体" panose="02010609060101010101" pitchFamily="49" charset="-122"/>
              </a:rPr>
              <a:t>溪边</a:t>
            </a:r>
            <a:endParaRPr lang="zh-CN" altLang="en-US" sz="2800"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4"/>
                                        </p:tgtEl>
                                        <p:attrNameLst>
                                          <p:attrName>style.visibility</p:attrName>
                                        </p:attrNameLst>
                                      </p:cBhvr>
                                      <p:to>
                                        <p:strVal val="visible"/>
                                      </p:to>
                                    </p:set>
                                    <p:anim calcmode="lin" valueType="num">
                                      <p:cBhvr additive="base">
                                        <p:cTn id="18" dur="500" fill="hold"/>
                                        <p:tgtEl>
                                          <p:spTgt spid="4"/>
                                        </p:tgtEl>
                                        <p:attrNameLst>
                                          <p:attrName>ppt_x</p:attrName>
                                        </p:attrNameLst>
                                      </p:cBhvr>
                                      <p:tavLst>
                                        <p:tav tm="0">
                                          <p:val>
                                            <p:strVal val="#ppt_x"/>
                                          </p:val>
                                        </p:tav>
                                        <p:tav tm="100000">
                                          <p:val>
                                            <p:strVal val="#ppt_x"/>
                                          </p:val>
                                        </p:tav>
                                      </p:tavLst>
                                    </p:anim>
                                    <p:anim calcmode="lin" valueType="num">
                                      <p:cBhvr additive="base">
                                        <p:cTn id="19"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 grpId="0" animBg="1"/>
      <p:bldP spid="4"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2987824" y="1443025"/>
            <a:ext cx="5473982" cy="2091919"/>
          </a:xfrm>
          <a:prstGeom prst="rect">
            <a:avLst/>
          </a:prstGeom>
        </p:spPr>
        <p:txBody>
          <a:bodyPr wrap="square">
            <a:spAutoFit/>
          </a:bodyPr>
          <a:lstStyle/>
          <a:p>
            <a:pPr>
              <a:lnSpc>
                <a:spcPct val="120000"/>
              </a:lnSpc>
            </a:pPr>
            <a:r>
              <a:rPr lang="zh-CN" altLang="en-US" sz="2800" b="1" dirty="0">
                <a:latin typeface="楷体" panose="02010609060101010101" pitchFamily="49" charset="-122"/>
                <a:ea typeface="楷体" panose="02010609060101010101" pitchFamily="49" charset="-122"/>
              </a:rPr>
              <a:t>人影给溪水染绿了，</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钓竿上立着一只红蜻蜓。</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忽然扑腾一声人影碎了，</a:t>
            </a:r>
            <a:endParaRPr lang="en-US" altLang="zh-CN" sz="2800" b="1" dirty="0">
              <a:latin typeface="楷体" panose="02010609060101010101" pitchFamily="49" charset="-122"/>
              <a:ea typeface="楷体" panose="02010609060101010101" pitchFamily="49" charset="-122"/>
            </a:endParaRPr>
          </a:p>
          <a:p>
            <a:pPr>
              <a:lnSpc>
                <a:spcPct val="120000"/>
              </a:lnSpc>
            </a:pPr>
            <a:r>
              <a:rPr lang="zh-CN" altLang="en-US" sz="2800" b="1" dirty="0">
                <a:latin typeface="楷体" panose="02010609060101010101" pitchFamily="49" charset="-122"/>
                <a:ea typeface="楷体" panose="02010609060101010101" pitchFamily="49" charset="-122"/>
              </a:rPr>
              <a:t>草地上蹦跳着鱼儿和笑声。</a:t>
            </a:r>
            <a:endParaRPr lang="zh-CN" altLang="zh-CN" sz="2800" b="1" dirty="0">
              <a:latin typeface="楷体" panose="02010609060101010101" pitchFamily="49" charset="-122"/>
              <a:ea typeface="楷体" panose="02010609060101010101" pitchFamily="49" charset="-122"/>
            </a:endParaRPr>
          </a:p>
        </p:txBody>
      </p:sp>
      <p:sp>
        <p:nvSpPr>
          <p:cNvPr id="2" name="云形标注 1"/>
          <p:cNvSpPr/>
          <p:nvPr/>
        </p:nvSpPr>
        <p:spPr>
          <a:xfrm>
            <a:off x="6012160" y="564646"/>
            <a:ext cx="2880320" cy="1143008"/>
          </a:xfrm>
          <a:prstGeom prst="cloudCallout">
            <a:avLst>
              <a:gd name="adj1" fmla="val -83089"/>
              <a:gd name="adj2" fmla="val 85177"/>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400" b="1" dirty="0">
                <a:latin typeface="楷体" panose="02010609060101010101" pitchFamily="49" charset="-122"/>
                <a:ea typeface="楷体" panose="02010609060101010101" pitchFamily="49" charset="-122"/>
              </a:rPr>
              <a:t>写了哪些景物？</a:t>
            </a:r>
            <a:endParaRPr lang="zh-CN" altLang="en-US" sz="2400" b="1" dirty="0">
              <a:latin typeface="楷体" panose="02010609060101010101" pitchFamily="49" charset="-122"/>
              <a:ea typeface="楷体" panose="02010609060101010101" pitchFamily="49" charset="-122"/>
            </a:endParaRPr>
          </a:p>
        </p:txBody>
      </p:sp>
      <p:sp>
        <p:nvSpPr>
          <p:cNvPr id="7" name="云形标注 6"/>
          <p:cNvSpPr/>
          <p:nvPr/>
        </p:nvSpPr>
        <p:spPr>
          <a:xfrm>
            <a:off x="714348" y="428610"/>
            <a:ext cx="3214710" cy="785818"/>
          </a:xfrm>
          <a:prstGeom prst="cloudCallout">
            <a:avLst>
              <a:gd name="adj1" fmla="val 52679"/>
              <a:gd name="adj2" fmla="val 68545"/>
            </a:avLst>
          </a:prstGeom>
        </p:spPr>
        <p:style>
          <a:lnRef idx="2">
            <a:schemeClr val="accent1"/>
          </a:lnRef>
          <a:fillRef idx="1">
            <a:schemeClr val="lt1"/>
          </a:fillRef>
          <a:effectRef idx="0">
            <a:schemeClr val="accent1"/>
          </a:effectRef>
          <a:fontRef idx="minor">
            <a:schemeClr val="dk1"/>
          </a:fontRef>
        </p:style>
        <p:txBody>
          <a:bodyPr rtlCol="0" anchor="ctr"/>
          <a:lstStyle/>
          <a:p>
            <a:r>
              <a:rPr lang="zh-CN" altLang="zh-CN" sz="2000" b="1" dirty="0">
                <a:solidFill>
                  <a:srgbClr val="FF0000"/>
                </a:solidFill>
                <a:latin typeface="楷体" panose="02010609060101010101" pitchFamily="49" charset="-122"/>
                <a:ea typeface="楷体" panose="02010609060101010101" pitchFamily="49" charset="-122"/>
              </a:rPr>
              <a:t>小溪、垂柳、人影、钓竿、蜻蜓</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8" name="圆角矩形 7"/>
          <p:cNvSpPr/>
          <p:nvPr/>
        </p:nvSpPr>
        <p:spPr>
          <a:xfrm>
            <a:off x="714348" y="1428742"/>
            <a:ext cx="2000264" cy="2500330"/>
          </a:xfrm>
          <a:prstGeom prst="roundRect">
            <a:avLst/>
          </a:prstGeom>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2000" b="1" dirty="0">
                <a:solidFill>
                  <a:srgbClr val="FF0000"/>
                </a:solidFill>
                <a:latin typeface="楷体" panose="02010609060101010101" pitchFamily="49" charset="-122"/>
                <a:ea typeface="楷体" panose="02010609060101010101" pitchFamily="49" charset="-122"/>
              </a:rPr>
              <a:t>第一句话写小溪、红蜻蜓，这是静态描写，第二句是动态描写，这一静一动表现出景色的优美，孩子的欢乐。</a:t>
            </a:r>
            <a:endParaRPr lang="zh-CN" altLang="en-US" sz="2000" b="1" dirty="0">
              <a:solidFill>
                <a:srgbClr val="FF0000"/>
              </a:solidFill>
              <a:latin typeface="楷体" panose="02010609060101010101" pitchFamily="49" charset="-122"/>
              <a:ea typeface="楷体" panose="02010609060101010101" pitchFamily="49" charset="-122"/>
            </a:endParaRPr>
          </a:p>
        </p:txBody>
      </p:sp>
      <p:sp>
        <p:nvSpPr>
          <p:cNvPr id="11" name="椭圆形标注 10"/>
          <p:cNvSpPr/>
          <p:nvPr/>
        </p:nvSpPr>
        <p:spPr>
          <a:xfrm>
            <a:off x="6215074" y="3571882"/>
            <a:ext cx="2786082" cy="1000132"/>
          </a:xfrm>
          <a:prstGeom prst="wedgeEllipseCallout">
            <a:avLst>
              <a:gd name="adj1" fmla="val -74614"/>
              <a:gd name="adj2" fmla="val -59800"/>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000" dirty="0">
                <a:latin typeface="黑体" panose="02010609060101010101" pitchFamily="49" charset="-122"/>
                <a:ea typeface="黑体" panose="02010609060101010101" pitchFamily="49" charset="-122"/>
              </a:rPr>
              <a:t>从这两句话中你体会到了什么？</a:t>
            </a:r>
            <a:endParaRPr lang="zh-CN" altLang="en-US" sz="2000" dirty="0">
              <a:latin typeface="黑体" panose="02010609060101010101" pitchFamily="49" charset="-122"/>
              <a:ea typeface="黑体" panose="02010609060101010101" pitchFamily="49" charset="-122"/>
            </a:endParaRPr>
          </a:p>
        </p:txBody>
      </p:sp>
    </p:spTree>
  </p:cSld>
  <p:clrMapOvr>
    <a:masterClrMapping/>
  </p:clrMapOvr>
  <p:transition spd="slow">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additive="base">
                                        <p:cTn id="13" dur="500" fill="hold"/>
                                        <p:tgtEl>
                                          <p:spTgt spid="2"/>
                                        </p:tgtEl>
                                        <p:attrNameLst>
                                          <p:attrName>ppt_x</p:attrName>
                                        </p:attrNameLst>
                                      </p:cBhvr>
                                      <p:tavLst>
                                        <p:tav tm="0">
                                          <p:val>
                                            <p:strVal val="#ppt_x"/>
                                          </p:val>
                                        </p:tav>
                                        <p:tav tm="100000">
                                          <p:val>
                                            <p:strVal val="#ppt_x"/>
                                          </p:val>
                                        </p:tav>
                                      </p:tavLst>
                                    </p:anim>
                                    <p:anim calcmode="lin" valueType="num">
                                      <p:cBhvr additive="base">
                                        <p:cTn id="14"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 presetClass="entr" presetSubtype="16" fill="hold" grpId="0" nodeType="click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box(in)">
                                      <p:cBhvr>
                                        <p:cTn id="19" dur="500"/>
                                        <p:tgtEl>
                                          <p:spTgt spid="7"/>
                                        </p:tgtEl>
                                      </p:cBhvr>
                                    </p:animEffect>
                                  </p:childTnLst>
                                </p:cTn>
                              </p:par>
                            </p:childTnLst>
                          </p:cTn>
                        </p:par>
                      </p:childTnLst>
                    </p:cTn>
                  </p:par>
                  <p:par>
                    <p:cTn id="20" fill="hold">
                      <p:stCondLst>
                        <p:cond delay="indefinite"/>
                      </p:stCondLst>
                      <p:childTnLst>
                        <p:par>
                          <p:cTn id="21" fill="hold">
                            <p:stCondLst>
                              <p:cond delay="0"/>
                            </p:stCondLst>
                            <p:childTnLst>
                              <p:par>
                                <p:cTn id="22" presetID="4" presetClass="entr" presetSubtype="16" fill="hold" grpId="0" nodeType="clickEffect">
                                  <p:stCondLst>
                                    <p:cond delay="0"/>
                                  </p:stCondLst>
                                  <p:childTnLst>
                                    <p:set>
                                      <p:cBhvr>
                                        <p:cTn id="23" dur="1" fill="hold">
                                          <p:stCondLst>
                                            <p:cond delay="0"/>
                                          </p:stCondLst>
                                        </p:cTn>
                                        <p:tgtEl>
                                          <p:spTgt spid="11"/>
                                        </p:tgtEl>
                                        <p:attrNameLst>
                                          <p:attrName>style.visibility</p:attrName>
                                        </p:attrNameLst>
                                      </p:cBhvr>
                                      <p:to>
                                        <p:strVal val="visible"/>
                                      </p:to>
                                    </p:set>
                                    <p:animEffect transition="in" filter="box(in)">
                                      <p:cBhvr>
                                        <p:cTn id="24" dur="500"/>
                                        <p:tgtEl>
                                          <p:spTgt spid="11"/>
                                        </p:tgtEl>
                                      </p:cBhvr>
                                    </p:animEffect>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ppt_x"/>
                                          </p:val>
                                        </p:tav>
                                        <p:tav tm="100000">
                                          <p:val>
                                            <p:strVal val="#ppt_x"/>
                                          </p:val>
                                        </p:tav>
                                      </p:tavLst>
                                    </p:anim>
                                    <p:anim calcmode="lin" valueType="num">
                                      <p:cBhvr additive="base">
                                        <p:cTn id="30"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2" grpId="0" animBg="1"/>
      <p:bldP spid="7" grpId="0" animBg="1"/>
      <p:bldP spid="8"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107504" y="593810"/>
            <a:ext cx="9341019" cy="523220"/>
          </a:xfrm>
          <a:prstGeom prst="rect">
            <a:avLst/>
          </a:prstGeom>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说一说</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《溪边》</a:t>
            </a:r>
            <a:r>
              <a:rPr lang="zh-CN" altLang="en-US" sz="2800" dirty="0">
                <a:latin typeface="黑体" panose="02010609060101010101" pitchFamily="49" charset="-122"/>
                <a:ea typeface="黑体" panose="02010609060101010101" pitchFamily="49" charset="-122"/>
              </a:rPr>
              <a:t>这幅画给你怎样的感觉？</a:t>
            </a:r>
            <a:r>
              <a:rPr lang="zh-CN" altLang="en-US" sz="2800" dirty="0">
                <a:latin typeface="楷体" panose="02010609060101010101" pitchFamily="49" charset="-122"/>
                <a:ea typeface="楷体" panose="02010609060101010101" pitchFamily="49" charset="-122"/>
              </a:rPr>
              <a:t>（</a:t>
            </a:r>
            <a:r>
              <a:rPr lang="zh-CN" altLang="en-US" sz="2400" dirty="0">
                <a:latin typeface="楷体" panose="02010609060101010101" pitchFamily="49" charset="-122"/>
                <a:ea typeface="楷体" panose="02010609060101010101" pitchFamily="49" charset="-122"/>
              </a:rPr>
              <a:t>课后第</a:t>
            </a:r>
            <a:r>
              <a:rPr lang="en-US" altLang="zh-CN" sz="2400" dirty="0">
                <a:latin typeface="楷体" panose="02010609060101010101" pitchFamily="49" charset="-122"/>
                <a:ea typeface="楷体" panose="02010609060101010101" pitchFamily="49" charset="-122"/>
              </a:rPr>
              <a:t>2</a:t>
            </a:r>
            <a:r>
              <a:rPr lang="zh-CN" altLang="en-US" sz="2400" dirty="0">
                <a:latin typeface="楷体" panose="02010609060101010101" pitchFamily="49" charset="-122"/>
                <a:ea typeface="楷体" panose="02010609060101010101" pitchFamily="49" charset="-122"/>
              </a:rPr>
              <a:t>题</a:t>
            </a:r>
            <a:r>
              <a:rPr lang="zh-CN" altLang="en-US"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4" name="矩形 3"/>
          <p:cNvSpPr/>
          <p:nvPr/>
        </p:nvSpPr>
        <p:spPr>
          <a:xfrm>
            <a:off x="464591" y="1995686"/>
            <a:ext cx="8208912" cy="1815882"/>
          </a:xfrm>
          <a:prstGeom prst="rect">
            <a:avLst/>
          </a:prstGeom>
        </p:spPr>
        <p:txBody>
          <a:bodyPr wrap="square">
            <a:spAutoFit/>
          </a:bodyPr>
          <a:lstStyle/>
          <a:p>
            <a:r>
              <a:rPr lang="zh-CN" altLang="en-US" sz="2800" b="1" dirty="0">
                <a:solidFill>
                  <a:srgbClr val="FF0000"/>
                </a:solidFill>
                <a:latin typeface="楷体" panose="02010609060101010101" pitchFamily="49" charset="-122"/>
                <a:ea typeface="楷体" panose="02010609060101010101" pitchFamily="49" charset="-122"/>
              </a:rPr>
              <a:t>    这是一幅有静有动的画。小溪、垂柳、人影、钓竿、蜻蜓都是静止不动的，因为它们都在等待水里鱼儿上钩；当鱼儿上钩后，这种静被鱼的挣扎、人的欢笑打破了，溪边热闹起来了。</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1000"/>
                                        <p:tgtEl>
                                          <p:spTgt spid="4"/>
                                        </p:tgtEl>
                                      </p:cBhvr>
                                    </p:animEffect>
                                    <p:anim calcmode="lin" valueType="num">
                                      <p:cBhvr>
                                        <p:cTn id="14" dur="1000" fill="hold"/>
                                        <p:tgtEl>
                                          <p:spTgt spid="4"/>
                                        </p:tgtEl>
                                        <p:attrNameLst>
                                          <p:attrName>ppt_x</p:attrName>
                                        </p:attrNameLst>
                                      </p:cBhvr>
                                      <p:tavLst>
                                        <p:tav tm="0">
                                          <p:val>
                                            <p:strVal val="#ppt_x"/>
                                          </p:val>
                                        </p:tav>
                                        <p:tav tm="100000">
                                          <p:val>
                                            <p:strVal val="#ppt_x"/>
                                          </p:val>
                                        </p:tav>
                                      </p:tavLst>
                                    </p:anim>
                                    <p:anim calcmode="lin" valueType="num">
                                      <p:cBhvr>
                                        <p:cTn id="15" dur="1000" fill="hold"/>
                                        <p:tgtEl>
                                          <p:spTgt spid="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715740" y="1151005"/>
            <a:ext cx="7780337" cy="31432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71957" y="433316"/>
            <a:ext cx="850943" cy="697101"/>
          </a:xfrm>
          <a:prstGeom prst="rect">
            <a:avLst/>
          </a:prstGeom>
        </p:spPr>
      </p:pic>
      <p:sp>
        <p:nvSpPr>
          <p:cNvPr id="16" name="矩形 15"/>
          <p:cNvSpPr/>
          <p:nvPr/>
        </p:nvSpPr>
        <p:spPr>
          <a:xfrm>
            <a:off x="1403648" y="1640870"/>
            <a:ext cx="6048672" cy="1815882"/>
          </a:xfrm>
          <a:prstGeom prst="rect">
            <a:avLst/>
          </a:prstGeom>
        </p:spPr>
        <p:txBody>
          <a:bodyPr wrap="square">
            <a:spAutoFit/>
          </a:bodyPr>
          <a:lstStyle/>
          <a:p>
            <a:r>
              <a:rPr lang="zh-CN" altLang="en-US" sz="2800" dirty="0">
                <a:latin typeface="楷体" panose="02010609060101010101" pitchFamily="49" charset="-122"/>
                <a:ea typeface="楷体" panose="02010609060101010101" pitchFamily="49" charset="-122"/>
              </a:rPr>
              <a:t>    在朗读</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溪边</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的时候，第一句写的是美景，读时语气要舒缓，读出美感来；最后一句，读出喜悦、欢乐的语气。</a:t>
            </a:r>
            <a:endParaRPr lang="zh-CN" altLang="en-US" sz="2800" dirty="0"/>
          </a:p>
        </p:txBody>
      </p:sp>
      <p:sp>
        <p:nvSpPr>
          <p:cNvPr id="17" name="文本框 10"/>
          <p:cNvSpPr txBox="1"/>
          <p:nvPr/>
        </p:nvSpPr>
        <p:spPr>
          <a:xfrm>
            <a:off x="1399878" y="614680"/>
            <a:ext cx="3578860" cy="492443"/>
          </a:xfrm>
          <a:prstGeom prst="rect">
            <a:avLst/>
          </a:prstGeom>
          <a:noFill/>
        </p:spPr>
        <p:txBody>
          <a:bodyPr wrap="square" rtlCol="0">
            <a:spAutoFit/>
          </a:bodyPr>
          <a:lstStyle/>
          <a:p>
            <a:r>
              <a:rPr lang="zh-CN" altLang="en-US" sz="2600" b="1" dirty="0">
                <a:latin typeface="宋体" panose="02010600030101010101" pitchFamily="2" charset="-122"/>
                <a:ea typeface="宋体" panose="02010600030101010101" pitchFamily="2" charset="-122"/>
              </a:rPr>
              <a:t>朗读指导（</a:t>
            </a:r>
            <a:r>
              <a:rPr lang="zh-CN" altLang="en-US" sz="2600" b="1" dirty="0">
                <a:solidFill>
                  <a:srgbClr val="C00000"/>
                </a:solidFill>
                <a:latin typeface="宋体" panose="02010600030101010101" pitchFamily="2" charset="-122"/>
                <a:ea typeface="宋体" panose="02010600030101010101" pitchFamily="2" charset="-122"/>
              </a:rPr>
              <a:t>课后第一题</a:t>
            </a:r>
            <a:r>
              <a:rPr lang="zh-CN" altLang="en-US" sz="2600" b="1" dirty="0">
                <a:latin typeface="宋体" panose="02010600030101010101" pitchFamily="2" charset="-122"/>
                <a:ea typeface="宋体" panose="02010600030101010101" pitchFamily="2" charset="-122"/>
              </a:rPr>
              <a:t>）</a:t>
            </a:r>
            <a:endParaRPr lang="zh-CN" altLang="en-US" sz="2600" b="1" dirty="0">
              <a:latin typeface="宋体" panose="02010600030101010101" pitchFamily="2" charset="-122"/>
              <a:ea typeface="宋体" panose="02010600030101010101" pitchFamily="2" charset="-122"/>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1158775"/>
            <a:ext cx="4680520" cy="1815882"/>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自读第二小节，边读边想象这个画面，说说在江上做了哪些活动？作者是怎样写出来的？</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420306" y="1563638"/>
            <a:ext cx="1457173" cy="2088232"/>
          </a:xfrm>
          <a:prstGeom prst="rect">
            <a:avLst/>
          </a:prstGeom>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2264294" y="1779662"/>
            <a:ext cx="3877985" cy="1077218"/>
          </a:xfrm>
          <a:prstGeom prst="rect">
            <a:avLst/>
          </a:prstGeom>
        </p:spPr>
        <p:txBody>
          <a:bodyPr wrap="none">
            <a:spAutoFit/>
          </a:bodyPr>
          <a:lstStyle/>
          <a:p>
            <a:r>
              <a:rPr lang="zh-CN" altLang="en-US" sz="3200" dirty="0">
                <a:latin typeface="楷体" panose="02010609060101010101" pitchFamily="49" charset="-122"/>
                <a:ea typeface="楷体" panose="02010609060101010101" pitchFamily="49" charset="-122"/>
              </a:rPr>
              <a:t>像刚下水的鸭群，</a:t>
            </a:r>
            <a:endParaRPr lang="en-US" altLang="zh-CN"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扇动翅膀拍水戏耍。</a:t>
            </a:r>
            <a:endParaRPr lang="zh-CN" altLang="en-US" sz="3200" dirty="0">
              <a:latin typeface="楷体" panose="02010609060101010101" pitchFamily="49" charset="-122"/>
              <a:ea typeface="楷体" panose="02010609060101010101" pitchFamily="49" charset="-122"/>
            </a:endParaRPr>
          </a:p>
        </p:txBody>
      </p:sp>
      <p:sp>
        <p:nvSpPr>
          <p:cNvPr id="4" name="云形标注 3"/>
          <p:cNvSpPr/>
          <p:nvPr/>
        </p:nvSpPr>
        <p:spPr>
          <a:xfrm>
            <a:off x="5364088" y="623408"/>
            <a:ext cx="2880320" cy="1152128"/>
          </a:xfrm>
          <a:prstGeom prst="cloudCallout">
            <a:avLst>
              <a:gd name="adj1" fmla="val -82264"/>
              <a:gd name="adj2" fmla="val 49101"/>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800" b="1" dirty="0">
                <a:latin typeface="楷体" panose="02010609060101010101" pitchFamily="49" charset="-122"/>
                <a:ea typeface="楷体" panose="02010609060101010101" pitchFamily="49" charset="-122"/>
              </a:rPr>
              <a:t>你从中知道了什么？</a:t>
            </a:r>
            <a:endParaRPr lang="zh-CN" altLang="en-US" sz="2800" b="1" dirty="0">
              <a:latin typeface="楷体" panose="02010609060101010101" pitchFamily="49" charset="-122"/>
              <a:ea typeface="楷体" panose="02010609060101010101" pitchFamily="49" charset="-122"/>
            </a:endParaRPr>
          </a:p>
        </p:txBody>
      </p:sp>
      <p:sp>
        <p:nvSpPr>
          <p:cNvPr id="5" name="矩形 4"/>
          <p:cNvSpPr/>
          <p:nvPr/>
        </p:nvSpPr>
        <p:spPr>
          <a:xfrm>
            <a:off x="1043608" y="3507854"/>
            <a:ext cx="6319359" cy="954107"/>
          </a:xfrm>
          <a:prstGeom prst="rect">
            <a:avLst/>
          </a:prstGeom>
          <a:solidFill>
            <a:schemeClr val="accent6">
              <a:lumMod val="20000"/>
              <a:lumOff val="80000"/>
            </a:schemeClr>
          </a:solidFill>
        </p:spPr>
        <p:txBody>
          <a:bodyPr wrap="none">
            <a:spAutoFit/>
          </a:bodyPr>
          <a:lstStyle/>
          <a:p>
            <a:r>
              <a:rPr lang="zh-CN" altLang="en-US" sz="2800" dirty="0">
                <a:solidFill>
                  <a:srgbClr val="FF0000"/>
                </a:solidFill>
                <a:latin typeface="黑体" panose="02010609060101010101" pitchFamily="49" charset="-122"/>
                <a:ea typeface="黑体" panose="02010609060101010101" pitchFamily="49" charset="-122"/>
              </a:rPr>
              <a:t>    将孩子们比作鸭群，突出了孩子们</a:t>
            </a:r>
            <a:endParaRPr lang="en-US" altLang="zh-CN" sz="2800" dirty="0">
              <a:solidFill>
                <a:srgbClr val="FF0000"/>
              </a:solidFill>
              <a:latin typeface="黑体" panose="02010609060101010101" pitchFamily="49" charset="-122"/>
              <a:ea typeface="黑体" panose="02010609060101010101" pitchFamily="49" charset="-122"/>
            </a:endParaRPr>
          </a:p>
          <a:p>
            <a:r>
              <a:rPr lang="zh-CN" altLang="en-US" sz="2800" dirty="0">
                <a:solidFill>
                  <a:srgbClr val="FF0000"/>
                </a:solidFill>
                <a:latin typeface="黑体" panose="02010609060101010101" pitchFamily="49" charset="-122"/>
                <a:ea typeface="黑体" panose="02010609060101010101" pitchFamily="49" charset="-122"/>
              </a:rPr>
              <a:t>在水中嬉戏的热闹场面</a:t>
            </a:r>
            <a:endParaRPr lang="zh-CN" altLang="en-US" sz="2800" dirty="0">
              <a:solidFill>
                <a:srgbClr val="FF0000"/>
              </a:solidFill>
              <a:latin typeface="黑体" panose="02010609060101010101" pitchFamily="49" charset="-122"/>
              <a:ea typeface="黑体" panose="02010609060101010101" pitchFamily="49" charset="-122"/>
            </a:endParaRPr>
          </a:p>
        </p:txBody>
      </p:sp>
      <p:sp>
        <p:nvSpPr>
          <p:cNvPr id="2" name="TextBox 1"/>
          <p:cNvSpPr txBox="1"/>
          <p:nvPr/>
        </p:nvSpPr>
        <p:spPr>
          <a:xfrm>
            <a:off x="826210" y="543028"/>
            <a:ext cx="1008112" cy="584775"/>
          </a:xfrm>
          <a:prstGeom prst="rect">
            <a:avLst/>
          </a:prstGeom>
          <a:noFill/>
        </p:spPr>
        <p:txBody>
          <a:bodyPr wrap="square" rtlCol="0">
            <a:spAutoFit/>
          </a:bodyPr>
          <a:lstStyle/>
          <a:p>
            <a:r>
              <a:rPr lang="zh-CN" altLang="en-US" sz="3200" b="1" dirty="0">
                <a:solidFill>
                  <a:srgbClr val="FF0000"/>
                </a:solidFill>
                <a:latin typeface="黑体" panose="02010609060101010101" pitchFamily="49" charset="-122"/>
                <a:ea typeface="黑体" panose="02010609060101010101" pitchFamily="49" charset="-122"/>
              </a:rPr>
              <a:t>江上</a:t>
            </a:r>
            <a:endParaRPr lang="zh-CN" altLang="en-US" sz="32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ppt_x"/>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P spid="5"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265031" y="1851670"/>
            <a:ext cx="6340197" cy="1077218"/>
          </a:xfrm>
          <a:prstGeom prst="rect">
            <a:avLst/>
          </a:prstGeom>
        </p:spPr>
        <p:txBody>
          <a:bodyPr wrap="none">
            <a:spAutoFit/>
          </a:bodyPr>
          <a:lstStyle/>
          <a:p>
            <a:r>
              <a:rPr lang="zh-CN" altLang="en-US" sz="3200" dirty="0">
                <a:latin typeface="楷体" panose="02010609060101010101" pitchFamily="49" charset="-122"/>
                <a:ea typeface="楷体" panose="02010609060101010101" pitchFamily="49" charset="-122"/>
              </a:rPr>
              <a:t>是哪个“</a:t>
            </a:r>
            <a:r>
              <a:rPr lang="zh-CN" altLang="en-US" sz="3200" dirty="0">
                <a:latin typeface="楷体" panose="02010609060101010101" pitchFamily="49" charset="-122"/>
                <a:ea typeface="楷体" panose="02010609060101010101" pitchFamily="49" charset="-122"/>
                <a:hlinkClick r:id="rId1" action="ppaction://hlinksldjump"/>
              </a:rPr>
              <a:t>水葫芦</a:t>
            </a:r>
            <a:r>
              <a:rPr lang="zh-CN" altLang="en-US" sz="3200" dirty="0">
                <a:latin typeface="楷体" panose="02010609060101010101" pitchFamily="49" charset="-122"/>
                <a:ea typeface="楷体" panose="02010609060101010101" pitchFamily="49" charset="-122"/>
              </a:rPr>
              <a:t>”一下钻入水中，</a:t>
            </a:r>
            <a:endParaRPr lang="en-US" altLang="zh-CN" sz="3200" dirty="0">
              <a:latin typeface="楷体" panose="02010609060101010101" pitchFamily="49" charset="-122"/>
              <a:ea typeface="楷体" panose="02010609060101010101" pitchFamily="49" charset="-122"/>
            </a:endParaRPr>
          </a:p>
          <a:p>
            <a:r>
              <a:rPr lang="zh-CN" altLang="en-US" sz="3200" dirty="0">
                <a:latin typeface="楷体" panose="02010609060101010101" pitchFamily="49" charset="-122"/>
                <a:ea typeface="楷体" panose="02010609060101010101" pitchFamily="49" charset="-122"/>
              </a:rPr>
              <a:t>出水时只见一阵水花两排银牙</a:t>
            </a:r>
            <a:endParaRPr lang="zh-CN" altLang="en-US" sz="3200" dirty="0">
              <a:latin typeface="楷体" panose="02010609060101010101" pitchFamily="49" charset="-122"/>
              <a:ea typeface="楷体" panose="02010609060101010101" pitchFamily="49" charset="-122"/>
            </a:endParaRPr>
          </a:p>
        </p:txBody>
      </p:sp>
      <p:sp>
        <p:nvSpPr>
          <p:cNvPr id="4" name="云形标注 3"/>
          <p:cNvSpPr/>
          <p:nvPr/>
        </p:nvSpPr>
        <p:spPr>
          <a:xfrm>
            <a:off x="2883445" y="540966"/>
            <a:ext cx="4464496" cy="1152128"/>
          </a:xfrm>
          <a:prstGeom prst="cloudCallout">
            <a:avLst/>
          </a:prstGeom>
        </p:spPr>
        <p:style>
          <a:lnRef idx="2">
            <a:schemeClr val="accent4"/>
          </a:lnRef>
          <a:fillRef idx="1">
            <a:schemeClr val="lt1"/>
          </a:fillRef>
          <a:effectRef idx="0">
            <a:schemeClr val="accent4"/>
          </a:effectRef>
          <a:fontRef idx="minor">
            <a:schemeClr val="dk1"/>
          </a:fontRef>
        </p:style>
        <p:txBody>
          <a:bodyPr rtlCol="0" anchor="ctr"/>
          <a:lstStyle/>
          <a:p>
            <a:pPr algn="ctr"/>
            <a:r>
              <a:rPr lang="zh-CN" altLang="en-US" sz="2400" b="1" dirty="0">
                <a:latin typeface="楷体" panose="02010609060101010101" pitchFamily="49" charset="-122"/>
                <a:ea typeface="楷体" panose="02010609060101010101" pitchFamily="49" charset="-122"/>
              </a:rPr>
              <a:t>你知道“水葫芦”指什么吗</a:t>
            </a:r>
            <a:endParaRPr lang="zh-CN" altLang="en-US" sz="2400" b="1" dirty="0">
              <a:latin typeface="楷体" panose="02010609060101010101" pitchFamily="49" charset="-122"/>
              <a:ea typeface="楷体" panose="02010609060101010101" pitchFamily="49" charset="-122"/>
            </a:endParaRPr>
          </a:p>
        </p:txBody>
      </p:sp>
      <p:cxnSp>
        <p:nvCxnSpPr>
          <p:cNvPr id="6" name="直接连接符 5"/>
          <p:cNvCxnSpPr/>
          <p:nvPr/>
        </p:nvCxnSpPr>
        <p:spPr>
          <a:xfrm flipV="1">
            <a:off x="2915816" y="2336998"/>
            <a:ext cx="1368152" cy="53282"/>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8" name="横卷形 7"/>
          <p:cNvSpPr/>
          <p:nvPr/>
        </p:nvSpPr>
        <p:spPr>
          <a:xfrm>
            <a:off x="755576" y="3003798"/>
            <a:ext cx="7561335" cy="1656184"/>
          </a:xfrm>
          <a:prstGeom prst="horizontalScroll">
            <a:avLst/>
          </a:prstGeom>
        </p:spPr>
        <p:style>
          <a:lnRef idx="1">
            <a:schemeClr val="accent5"/>
          </a:lnRef>
          <a:fillRef idx="2">
            <a:schemeClr val="accent5"/>
          </a:fillRef>
          <a:effectRef idx="1">
            <a:schemeClr val="accent5"/>
          </a:effectRef>
          <a:fontRef idx="minor">
            <a:schemeClr val="dk1"/>
          </a:fontRef>
        </p:style>
        <p:txBody>
          <a:bodyPr rtlCol="0" anchor="ctr"/>
          <a:lstStyle/>
          <a:p>
            <a:r>
              <a:rPr lang="zh-CN" altLang="zh-CN" sz="2400" b="1" dirty="0">
                <a:solidFill>
                  <a:srgbClr val="FF0000"/>
                </a:solidFill>
                <a:latin typeface="楷体" panose="02010609060101010101" pitchFamily="49" charset="-122"/>
                <a:ea typeface="楷体" panose="02010609060101010101" pitchFamily="49" charset="-122"/>
              </a:rPr>
              <a:t>水葫芦的学名为“凤眼莲”，由于在每个叶柄中部都有一个膨大似葫芦的球状体而得名</a:t>
            </a:r>
            <a:r>
              <a:rPr lang="zh-CN" altLang="en-US" sz="2400" b="1" dirty="0">
                <a:solidFill>
                  <a:srgbClr val="FF0000"/>
                </a:solidFill>
                <a:latin typeface="楷体" panose="02010609060101010101" pitchFamily="49" charset="-122"/>
                <a:ea typeface="楷体" panose="02010609060101010101" pitchFamily="49" charset="-122"/>
              </a:rPr>
              <a:t>。文中指的戏水的孩子，突出了孩子活泼的特点。</a:t>
            </a:r>
            <a:endParaRPr lang="zh-CN" altLang="en-US" sz="2400" b="1" dirty="0">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4290398" y="2091979"/>
            <a:ext cx="277246" cy="390750"/>
          </a:xfrm>
          <a:prstGeom prst="rect">
            <a:avLst/>
          </a:prstGeom>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10"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additive="base">
                                        <p:cTn id="18" dur="500" fill="hold"/>
                                        <p:tgtEl>
                                          <p:spTgt spid="8"/>
                                        </p:tgtEl>
                                        <p:attrNameLst>
                                          <p:attrName>ppt_x</p:attrName>
                                        </p:attrNameLst>
                                      </p:cBhvr>
                                      <p:tavLst>
                                        <p:tav tm="0">
                                          <p:val>
                                            <p:strVal val="#ppt_x"/>
                                          </p:val>
                                        </p:tav>
                                        <p:tav tm="100000">
                                          <p:val>
                                            <p:strVal val="#ppt_x"/>
                                          </p:val>
                                        </p:tav>
                                      </p:tavLst>
                                    </p:anim>
                                    <p:anim calcmode="lin" valueType="num">
                                      <p:cBhvr additive="base">
                                        <p:cTn id="19"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2843808" y="987574"/>
            <a:ext cx="5904656" cy="3539430"/>
          </a:xfrm>
          <a:prstGeom prst="rect">
            <a:avLst/>
          </a:prstGeom>
          <a:noFill/>
        </p:spPr>
        <p:txBody>
          <a:bodyPr wrap="square" rtlCol="0">
            <a:spAutoFit/>
          </a:bodyPr>
          <a:lstStyle/>
          <a:p>
            <a:r>
              <a:rPr lang="zh-CN" altLang="zh-CN" sz="3200" b="1" dirty="0">
                <a:solidFill>
                  <a:srgbClr val="0000FF"/>
                </a:solidFill>
                <a:latin typeface="楷体" panose="02010609060101010101" pitchFamily="49" charset="-122"/>
                <a:ea typeface="楷体" panose="02010609060101010101" pitchFamily="49" charset="-122"/>
              </a:rPr>
              <a:t>张继楼</a:t>
            </a:r>
            <a:r>
              <a:rPr lang="zh-CN" altLang="zh-CN" sz="3200" b="1" dirty="0">
                <a:latin typeface="楷体" panose="02010609060101010101" pitchFamily="49" charset="-122"/>
                <a:ea typeface="楷体" panose="02010609060101010101" pitchFamily="49" charset="-122"/>
              </a:rPr>
              <a:t>，男，江苏</a:t>
            </a:r>
            <a:r>
              <a:rPr lang="en-US" altLang="zh-CN" sz="3200" b="1" dirty="0" err="1">
                <a:latin typeface="楷体" panose="02010609060101010101" pitchFamily="49" charset="-122"/>
                <a:ea typeface="楷体" panose="02010609060101010101" pitchFamily="49" charset="-122"/>
              </a:rPr>
              <a:t>宜兴</a:t>
            </a:r>
            <a:r>
              <a:rPr lang="zh-CN" altLang="zh-CN" sz="3200" b="1" dirty="0">
                <a:latin typeface="楷体" panose="02010609060101010101" pitchFamily="49" charset="-122"/>
                <a:ea typeface="楷体" panose="02010609060101010101" pitchFamily="49" charset="-122"/>
              </a:rPr>
              <a:t>人，</a:t>
            </a:r>
            <a:r>
              <a:rPr lang="en-US" altLang="zh-CN" sz="3200" b="1" dirty="0">
                <a:latin typeface="楷体" panose="02010609060101010101" pitchFamily="49" charset="-122"/>
                <a:ea typeface="楷体" panose="02010609060101010101" pitchFamily="49" charset="-122"/>
              </a:rPr>
              <a:t>1926</a:t>
            </a:r>
            <a:r>
              <a:rPr lang="zh-CN" altLang="zh-CN" sz="3200" b="1" dirty="0">
                <a:latin typeface="楷体" panose="02010609060101010101" pitchFamily="49" charset="-122"/>
                <a:ea typeface="楷体" panose="02010609060101010101" pitchFamily="49" charset="-122"/>
              </a:rPr>
              <a:t>年出生，</a:t>
            </a:r>
            <a:r>
              <a:rPr lang="en-US" altLang="zh-CN" sz="3200" b="1" dirty="0" err="1">
                <a:latin typeface="楷体" panose="02010609060101010101" pitchFamily="49" charset="-122"/>
                <a:ea typeface="楷体" panose="02010609060101010101" pitchFamily="49" charset="-122"/>
              </a:rPr>
              <a:t>汉族</a:t>
            </a:r>
            <a:r>
              <a:rPr lang="zh-CN" altLang="zh-CN" sz="3200" b="1" dirty="0">
                <a:latin typeface="楷体" panose="02010609060101010101" pitchFamily="49" charset="-122"/>
                <a:ea typeface="楷体" panose="02010609060101010101" pitchFamily="49" charset="-122"/>
              </a:rPr>
              <a:t>，大专学历，文学创作一级职称，中国党员。</a:t>
            </a:r>
            <a:endParaRPr lang="zh-CN" altLang="zh-CN" sz="3200" b="1" dirty="0">
              <a:latin typeface="楷体" panose="02010609060101010101" pitchFamily="49" charset="-122"/>
              <a:ea typeface="楷体" panose="02010609060101010101" pitchFamily="49" charset="-122"/>
            </a:endParaRPr>
          </a:p>
          <a:p>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代表作：</a:t>
            </a:r>
            <a:r>
              <a:rPr lang="zh-CN" altLang="zh-CN" sz="3200" b="1" dirty="0">
                <a:latin typeface="楷体" panose="02010609060101010101" pitchFamily="49" charset="-122"/>
                <a:ea typeface="楷体" panose="02010609060101010101" pitchFamily="49" charset="-122"/>
              </a:rPr>
              <a:t>《营帐边有一条小河》《在城市的大街上》《在农村的田野上》《</a:t>
            </a:r>
            <a:r>
              <a:rPr lang="en-US" altLang="zh-CN" sz="3200" b="1" dirty="0" err="1">
                <a:latin typeface="楷体" panose="02010609060101010101" pitchFamily="49" charset="-122"/>
                <a:ea typeface="楷体" panose="02010609060101010101" pitchFamily="49" charset="-122"/>
              </a:rPr>
              <a:t>夏天到来虫虫飞</a:t>
            </a:r>
            <a:r>
              <a:rPr lang="zh-CN" altLang="zh-CN" sz="3200" b="1" dirty="0">
                <a:latin typeface="楷体" panose="02010609060101010101" pitchFamily="49" charset="-122"/>
                <a:ea typeface="楷体" panose="02010609060101010101" pitchFamily="49" charset="-122"/>
              </a:rPr>
              <a:t>》</a:t>
            </a:r>
            <a:r>
              <a:rPr lang="zh-CN" altLang="en-US" sz="3200" b="1" dirty="0">
                <a:latin typeface="楷体" panose="02010609060101010101" pitchFamily="49" charset="-122"/>
                <a:ea typeface="楷体" panose="02010609060101010101" pitchFamily="49" charset="-122"/>
              </a:rPr>
              <a:t>等。</a:t>
            </a:r>
            <a:endParaRPr lang="zh-CN" altLang="en-US" b="1" dirty="0">
              <a:latin typeface="楷体" panose="02010609060101010101" pitchFamily="49" charset="-122"/>
              <a:ea typeface="楷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60049" y="536227"/>
            <a:ext cx="1629583" cy="378638"/>
          </a:xfrm>
          <a:prstGeom prst="rect">
            <a:avLst/>
          </a:prstGeom>
          <a:ln>
            <a:noFill/>
          </a:ln>
          <a:effectLst>
            <a:outerShdw blurRad="292100" dist="139700" dir="2700000" algn="tl" rotWithShape="0">
              <a:srgbClr val="333333">
                <a:alpha val="65000"/>
              </a:srgbClr>
            </a:outerShdw>
          </a:effectLst>
        </p:spPr>
      </p:pic>
      <p:sp>
        <p:nvSpPr>
          <p:cNvPr id="4" name="文本框 11"/>
          <p:cNvSpPr txBox="1"/>
          <p:nvPr/>
        </p:nvSpPr>
        <p:spPr>
          <a:xfrm>
            <a:off x="172162" y="525491"/>
            <a:ext cx="1231486" cy="400110"/>
          </a:xfrm>
          <a:prstGeom prst="rect">
            <a:avLst/>
          </a:prstGeom>
          <a:noFill/>
        </p:spPr>
        <p:txBody>
          <a:bodyPr wrap="square" rtlCol="0">
            <a:spAutoFit/>
          </a:bodyPr>
          <a:lstStyle/>
          <a:p>
            <a:pPr algn="ctr"/>
            <a:r>
              <a:rPr kumimoji="1" lang="zh-CN" altLang="en-US" sz="2000" dirty="0">
                <a:solidFill>
                  <a:schemeClr val="bg1"/>
                </a:solidFill>
              </a:rPr>
              <a:t>第一课时</a:t>
            </a:r>
            <a:endParaRPr kumimoji="1" lang="zh-CN" altLang="en-US" sz="2000" dirty="0">
              <a:solidFill>
                <a:schemeClr val="bg1"/>
              </a:solidFill>
            </a:endParaRPr>
          </a:p>
        </p:txBody>
      </p:sp>
      <p:pic>
        <p:nvPicPr>
          <p:cNvPr id="3073" name="Picture 1" descr="C:\Users\Administrator\AppData\Roaming\Tencent\Users\56229019\QQ\WinTemp\RichOle\ISAT]``GRURHRK(0XI$9NPX.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8594" y="1347614"/>
            <a:ext cx="2251198" cy="2592288"/>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pPr defTabSz="685800"/>
            <a:r>
              <a:rPr lang="zh-CN" altLang="en-US" sz="2800" dirty="0">
                <a:solidFill>
                  <a:prstClr val="white"/>
                </a:solidFill>
                <a:latin typeface="Heiti SC Medium" pitchFamily="2" charset="-128"/>
                <a:ea typeface="Heiti SC Medium" pitchFamily="2" charset="-128"/>
              </a:rPr>
              <a:t>比喻</a:t>
            </a:r>
            <a:endParaRPr lang="zh-CN" altLang="en-US" sz="2800" dirty="0">
              <a:solidFill>
                <a:prstClr val="white"/>
              </a:solidFill>
              <a:latin typeface="Heiti SC Medium" pitchFamily="2" charset="-128"/>
              <a:ea typeface="Heiti SC Medium" pitchFamily="2" charset="-128"/>
            </a:endParaRPr>
          </a:p>
        </p:txBody>
      </p:sp>
      <p:sp>
        <p:nvSpPr>
          <p:cNvPr id="3" name="矩形 2"/>
          <p:cNvSpPr/>
          <p:nvPr/>
        </p:nvSpPr>
        <p:spPr>
          <a:xfrm>
            <a:off x="251520" y="585412"/>
            <a:ext cx="3816424" cy="3970318"/>
          </a:xfrm>
          <a:prstGeom prst="rect">
            <a:avLst/>
          </a:prstGeom>
        </p:spPr>
        <p:txBody>
          <a:bodyPr wrap="square">
            <a:spAutoFit/>
          </a:bodyPr>
          <a:lstStyle/>
          <a:p>
            <a:pPr defTabSz="685800"/>
            <a:r>
              <a:rPr lang="zh-CN" altLang="zh-CN" sz="2800" b="1" dirty="0">
                <a:solidFill>
                  <a:prstClr val="black"/>
                </a:solidFill>
                <a:latin typeface="楷体" panose="02010609060101010101" pitchFamily="49" charset="-122"/>
                <a:ea typeface="楷体" panose="02010609060101010101" pitchFamily="49" charset="-122"/>
              </a:rPr>
              <a:t>水葫芦</a:t>
            </a:r>
            <a:r>
              <a:rPr lang="zh-CN" altLang="zh-CN" sz="2800" dirty="0">
                <a:solidFill>
                  <a:prstClr val="black"/>
                </a:solidFill>
                <a:latin typeface="楷体" panose="02010609060101010101" pitchFamily="49" charset="-122"/>
                <a:ea typeface="楷体" panose="02010609060101010101" pitchFamily="49" charset="-122"/>
              </a:rPr>
              <a:t>：水葫芦的学名为“凤眼莲”，俗称：水葫芦、水风信子等，由于在每个叶柄中部都有一个膨大似葫芦的球状体而得名，水葫芦也正是因为这个充有空气的海绵体才使得整个植株能漂浮在水面上。</a:t>
            </a:r>
            <a:endParaRPr lang="zh-CN" altLang="en-US" sz="2800" dirty="0">
              <a:solidFill>
                <a:prstClr val="black"/>
              </a:solidFill>
              <a:latin typeface="楷体" panose="02010609060101010101" pitchFamily="49" charset="-122"/>
              <a:ea typeface="楷体" panose="02010609060101010101" pitchFamily="49" charset="-122"/>
            </a:endParaRPr>
          </a:p>
        </p:txBody>
      </p:sp>
      <p:pic>
        <p:nvPicPr>
          <p:cNvPr id="1025" name="Picture 1" descr="C:\Users\Administrator\AppData\Roaming\Tencent\Users\56229019\QQ\WinTemp\RichOle\[M2)X$[R90K@W~KXRJ}XG]7.pn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4355976" y="655615"/>
            <a:ext cx="4362450" cy="3428303"/>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461397" y="824642"/>
            <a:ext cx="7927027" cy="1077218"/>
          </a:xfrm>
          <a:prstGeom prst="rect">
            <a:avLst/>
          </a:prstGeom>
        </p:spPr>
        <p:txBody>
          <a:bodyPr wrap="square">
            <a:spAutoFit/>
          </a:bodyPr>
          <a:lstStyle/>
          <a:p>
            <a:r>
              <a:rPr lang="zh-CN" altLang="en-US" sz="3200" dirty="0">
                <a:solidFill>
                  <a:srgbClr val="FF0000"/>
                </a:solidFill>
                <a:latin typeface="黑体" panose="02010609060101010101" pitchFamily="49" charset="-122"/>
                <a:ea typeface="黑体" panose="02010609060101010101" pitchFamily="49" charset="-122"/>
              </a:rPr>
              <a:t>说一说</a:t>
            </a:r>
            <a:r>
              <a:rPr lang="zh-CN" altLang="en-US" sz="3200" dirty="0">
                <a:latin typeface="黑体" panose="02010609060101010101" pitchFamily="49" charset="-122"/>
                <a:ea typeface="黑体" panose="02010609060101010101" pitchFamily="49" charset="-122"/>
              </a:rPr>
              <a:t>：“江上”这幅画给你怎样的感觉？</a:t>
            </a:r>
            <a:r>
              <a:rPr lang="zh-CN" altLang="en-US" sz="3200" dirty="0">
                <a:latin typeface="楷体" panose="02010609060101010101" pitchFamily="49" charset="-122"/>
                <a:ea typeface="楷体" panose="02010609060101010101" pitchFamily="49" charset="-122"/>
              </a:rPr>
              <a:t>（</a:t>
            </a:r>
            <a:r>
              <a:rPr lang="zh-CN" altLang="en-US" sz="2400" b="1" dirty="0">
                <a:latin typeface="楷体" panose="02010609060101010101" pitchFamily="49" charset="-122"/>
                <a:ea typeface="楷体" panose="02010609060101010101" pitchFamily="49" charset="-122"/>
              </a:rPr>
              <a:t>课后第</a:t>
            </a:r>
            <a:r>
              <a:rPr lang="en-US" altLang="zh-CN" sz="2400" b="1" dirty="0">
                <a:latin typeface="楷体" panose="02010609060101010101" pitchFamily="49" charset="-122"/>
                <a:ea typeface="楷体" panose="02010609060101010101" pitchFamily="49" charset="-122"/>
              </a:rPr>
              <a:t>2</a:t>
            </a:r>
            <a:r>
              <a:rPr lang="zh-CN" altLang="en-US" sz="2400" b="1" dirty="0">
                <a:latin typeface="楷体" panose="02010609060101010101" pitchFamily="49" charset="-122"/>
                <a:ea typeface="楷体" panose="02010609060101010101" pitchFamily="49" charset="-122"/>
              </a:rPr>
              <a:t>题</a:t>
            </a:r>
            <a:r>
              <a:rPr lang="zh-CN" altLang="en-US" sz="3200" dirty="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sp>
        <p:nvSpPr>
          <p:cNvPr id="4" name="横卷形 3"/>
          <p:cNvSpPr/>
          <p:nvPr/>
        </p:nvSpPr>
        <p:spPr>
          <a:xfrm>
            <a:off x="755576" y="2355726"/>
            <a:ext cx="7633344"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这是一幅快乐的戏水画。水中鸭子拍着翅膀玩耍，孩子们也用双手拨动着浪花，快乐地在水中嬉戏。</a:t>
            </a:r>
            <a:endParaRPr lang="zh-CN"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 calcmode="lin" valueType="num">
                                      <p:cBhvr additive="base">
                                        <p:cTn id="7" dur="500" fill="hold"/>
                                        <p:tgtEl>
                                          <p:spTgt spid="10">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
                                            <p:txEl>
                                              <p:pRg st="0" end="0"/>
                                            </p:txEl>
                                          </p:spTgt>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P spid="4"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3275856" y="1275606"/>
            <a:ext cx="4608512" cy="1384995"/>
          </a:xfrm>
          <a:prstGeom prst="rect">
            <a:avLst/>
          </a:prstGeom>
          <a:noFill/>
        </p:spPr>
        <p:txBody>
          <a:bodyPr wrap="square" rtlCol="0">
            <a:spAutoFit/>
          </a:bodyPr>
          <a:lstStyle/>
          <a:p>
            <a:r>
              <a:rPr lang="zh-CN" altLang="en-US" sz="2800" dirty="0">
                <a:latin typeface="黑体" panose="02010609060101010101" pitchFamily="49" charset="-122"/>
                <a:ea typeface="黑体" panose="02010609060101010101" pitchFamily="49" charset="-122"/>
              </a:rPr>
              <a:t>    齐读第三小节，找一找作者写到了林中的哪些景物？运用了哪些修辞手法？</a:t>
            </a:r>
            <a:endParaRPr lang="zh-CN" altLang="en-US" sz="2800" dirty="0">
              <a:latin typeface="黑体" panose="02010609060101010101" pitchFamily="49" charset="-122"/>
              <a:ea typeface="黑体" panose="02010609060101010101" pitchFamily="49" charset="-122"/>
            </a:endParaRPr>
          </a:p>
        </p:txBody>
      </p:sp>
      <p:pic>
        <p:nvPicPr>
          <p:cNvPr id="3" name="图片 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1818682" y="1550726"/>
            <a:ext cx="1457173" cy="2088232"/>
          </a:xfrm>
          <a:prstGeom prst="rect">
            <a:avLst/>
          </a:prstGeom>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691680" y="1851670"/>
            <a:ext cx="5519460" cy="1077218"/>
          </a:xfrm>
          <a:prstGeom prst="rect">
            <a:avLst/>
          </a:prstGeom>
        </p:spPr>
        <p:txBody>
          <a:bodyPr wrap="none">
            <a:spAutoFit/>
          </a:bodyPr>
          <a:lstStyle/>
          <a:p>
            <a:r>
              <a:rPr lang="zh-CN" altLang="en-US" sz="3200" b="1" dirty="0">
                <a:solidFill>
                  <a:srgbClr val="FF0000"/>
                </a:solidFill>
                <a:latin typeface="楷体" panose="02010609060101010101" pitchFamily="49" charset="-122"/>
                <a:ea typeface="楷体" panose="02010609060101010101" pitchFamily="49" charset="-122"/>
              </a:rPr>
              <a:t>松树</a:t>
            </a:r>
            <a:r>
              <a:rPr lang="zh-CN" altLang="en-US" sz="3200" b="1" dirty="0">
                <a:latin typeface="楷体" panose="02010609060101010101" pitchFamily="49" charset="-122"/>
                <a:ea typeface="楷体" panose="02010609060101010101" pitchFamily="49" charset="-122"/>
              </a:rPr>
              <a:t>刚洗过澡一身清清爽爽，</a:t>
            </a:r>
            <a:endParaRPr lang="en-US" altLang="zh-CN" sz="3200" b="1" dirty="0">
              <a:latin typeface="楷体" panose="02010609060101010101" pitchFamily="49" charset="-122"/>
              <a:ea typeface="楷体" panose="02010609060101010101" pitchFamily="49" charset="-122"/>
            </a:endParaRPr>
          </a:p>
          <a:p>
            <a:r>
              <a:rPr lang="zh-CN" altLang="en-US" sz="3200" b="1" dirty="0">
                <a:solidFill>
                  <a:srgbClr val="FF0000"/>
                </a:solidFill>
                <a:latin typeface="楷体" panose="02010609060101010101" pitchFamily="49" charset="-122"/>
                <a:ea typeface="楷体" panose="02010609060101010101" pitchFamily="49" charset="-122"/>
              </a:rPr>
              <a:t>松针</a:t>
            </a:r>
            <a:r>
              <a:rPr lang="zh-CN" altLang="en-US" sz="3200" b="1" dirty="0">
                <a:latin typeface="楷体" panose="02010609060101010101" pitchFamily="49" charset="-122"/>
                <a:ea typeface="楷体" panose="02010609060101010101" pitchFamily="49" charset="-122"/>
              </a:rPr>
              <a:t>上一串串雨珠明明亮亮。</a:t>
            </a:r>
            <a:endParaRPr lang="zh-CN" altLang="en-US" sz="3200" b="1" dirty="0">
              <a:latin typeface="楷体" panose="02010609060101010101" pitchFamily="49" charset="-122"/>
              <a:ea typeface="楷体" panose="02010609060101010101" pitchFamily="49" charset="-122"/>
            </a:endParaRPr>
          </a:p>
        </p:txBody>
      </p:sp>
      <p:sp>
        <p:nvSpPr>
          <p:cNvPr id="4" name="云形标注 3"/>
          <p:cNvSpPr/>
          <p:nvPr/>
        </p:nvSpPr>
        <p:spPr>
          <a:xfrm>
            <a:off x="4139952" y="339502"/>
            <a:ext cx="3169726" cy="1224136"/>
          </a:xfrm>
          <a:prstGeom prst="cloudCallout">
            <a:avLst>
              <a:gd name="adj1" fmla="val -68413"/>
              <a:gd name="adj2" fmla="val 78992"/>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运用了什么修辞手法？</a:t>
            </a:r>
            <a:endParaRPr lang="zh-CN" altLang="en-US" sz="2400" b="1" dirty="0">
              <a:latin typeface="楷体" panose="02010609060101010101" pitchFamily="49" charset="-122"/>
              <a:ea typeface="楷体" panose="02010609060101010101" pitchFamily="49" charset="-122"/>
            </a:endParaRPr>
          </a:p>
        </p:txBody>
      </p:sp>
      <p:sp>
        <p:nvSpPr>
          <p:cNvPr id="5" name="横卷形 4"/>
          <p:cNvSpPr/>
          <p:nvPr/>
        </p:nvSpPr>
        <p:spPr>
          <a:xfrm>
            <a:off x="683568" y="3219822"/>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运用了拟人的修辞手法，形象的写出了雨后松树很干净，没有灰尘，给人一种清清爽爽的感觉。</a:t>
            </a:r>
            <a:endParaRPr lang="zh-CN" altLang="en-US" sz="2400" b="1" dirty="0">
              <a:solidFill>
                <a:srgbClr val="FF0000"/>
              </a:solidFill>
              <a:latin typeface="楷体" panose="02010609060101010101" pitchFamily="49" charset="-122"/>
              <a:ea typeface="楷体" panose="02010609060101010101" pitchFamily="49" charset="-122"/>
            </a:endParaRPr>
          </a:p>
        </p:txBody>
      </p:sp>
      <p:sp>
        <p:nvSpPr>
          <p:cNvPr id="2" name="TextBox 1"/>
          <p:cNvSpPr txBox="1"/>
          <p:nvPr/>
        </p:nvSpPr>
        <p:spPr>
          <a:xfrm>
            <a:off x="934058" y="536362"/>
            <a:ext cx="1007728" cy="523220"/>
          </a:xfrm>
          <a:prstGeom prst="rect">
            <a:avLst/>
          </a:prstGeom>
          <a:noFill/>
        </p:spPr>
        <p:txBody>
          <a:bodyPr wrap="square" rtlCol="0">
            <a:spAutoFit/>
          </a:bodyPr>
          <a:lstStyle/>
          <a:p>
            <a:r>
              <a:rPr lang="zh-CN" altLang="en-US" sz="2800" b="1" dirty="0">
                <a:solidFill>
                  <a:srgbClr val="FF0000"/>
                </a:solidFill>
                <a:latin typeface="黑体" panose="02010609060101010101" pitchFamily="49" charset="-122"/>
                <a:ea typeface="黑体" panose="02010609060101010101" pitchFamily="49" charset="-122"/>
              </a:rPr>
              <a:t>林中</a:t>
            </a:r>
            <a:endParaRPr lang="zh-CN" altLang="en-US" sz="2800" b="1" dirty="0">
              <a:solidFill>
                <a:srgbClr val="FF0000"/>
              </a:solidFill>
              <a:latin typeface="黑体" panose="02010609060101010101" pitchFamily="49" charset="-122"/>
              <a:ea typeface="黑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1403648" y="1707654"/>
            <a:ext cx="6750566" cy="1077218"/>
          </a:xfrm>
          <a:prstGeom prst="rect">
            <a:avLst/>
          </a:prstGeom>
        </p:spPr>
        <p:txBody>
          <a:bodyPr wrap="none">
            <a:spAutoFit/>
          </a:bodyPr>
          <a:lstStyle/>
          <a:p>
            <a:r>
              <a:rPr lang="zh-CN" altLang="en-US" sz="3200" b="1" dirty="0">
                <a:latin typeface="楷体" panose="02010609060101010101" pitchFamily="49" charset="-122"/>
                <a:ea typeface="楷体" panose="02010609060101010101" pitchFamily="49" charset="-122"/>
              </a:rPr>
              <a:t>是谁一声欢叫把雨珠抖落，</a:t>
            </a:r>
            <a:endParaRPr lang="en-US" altLang="zh-CN" sz="3200" b="1" dirty="0">
              <a:latin typeface="楷体" panose="02010609060101010101" pitchFamily="49" charset="-122"/>
              <a:ea typeface="楷体" panose="02010609060101010101" pitchFamily="49" charset="-122"/>
            </a:endParaRPr>
          </a:p>
          <a:p>
            <a:r>
              <a:rPr lang="zh-CN" altLang="en-US" sz="3200" b="1" dirty="0">
                <a:latin typeface="楷体" panose="02010609060101010101" pitchFamily="49" charset="-122"/>
                <a:ea typeface="楷体" panose="02010609060101010101" pitchFamily="49" charset="-122"/>
              </a:rPr>
              <a:t>只见松林里一个个斗笠像蘑菇一样。</a:t>
            </a:r>
            <a:endParaRPr lang="zh-CN" altLang="en-US" sz="3200" b="1" dirty="0">
              <a:latin typeface="楷体" panose="02010609060101010101" pitchFamily="49" charset="-122"/>
              <a:ea typeface="楷体" panose="02010609060101010101" pitchFamily="49" charset="-122"/>
            </a:endParaRPr>
          </a:p>
        </p:txBody>
      </p:sp>
      <p:sp>
        <p:nvSpPr>
          <p:cNvPr id="4" name="云形标注 3"/>
          <p:cNvSpPr/>
          <p:nvPr/>
        </p:nvSpPr>
        <p:spPr>
          <a:xfrm>
            <a:off x="4139952" y="339502"/>
            <a:ext cx="3169726" cy="1224136"/>
          </a:xfrm>
          <a:prstGeom prst="cloudCallout">
            <a:avLst>
              <a:gd name="adj1" fmla="val -109999"/>
              <a:gd name="adj2" fmla="val 63470"/>
            </a:avLst>
          </a:prstGeom>
        </p:spPr>
        <p:style>
          <a:lnRef idx="2">
            <a:schemeClr val="accent3"/>
          </a:lnRef>
          <a:fillRef idx="1">
            <a:schemeClr val="lt1"/>
          </a:fillRef>
          <a:effectRef idx="0">
            <a:schemeClr val="accent3"/>
          </a:effectRef>
          <a:fontRef idx="minor">
            <a:schemeClr val="dk1"/>
          </a:fontRef>
        </p:style>
        <p:txBody>
          <a:bodyPr rtlCol="0" anchor="ctr"/>
          <a:lstStyle/>
          <a:p>
            <a:r>
              <a:rPr lang="zh-CN" altLang="en-US" sz="2400" b="1" dirty="0">
                <a:latin typeface="楷体" panose="02010609060101010101" pitchFamily="49" charset="-122"/>
                <a:ea typeface="楷体" panose="02010609060101010101" pitchFamily="49" charset="-122"/>
              </a:rPr>
              <a:t>是谁呢？</a:t>
            </a:r>
            <a:endParaRPr lang="zh-CN" altLang="en-US" sz="2400" b="1" dirty="0">
              <a:latin typeface="楷体" panose="02010609060101010101" pitchFamily="49" charset="-122"/>
              <a:ea typeface="楷体" panose="02010609060101010101" pitchFamily="49" charset="-122"/>
            </a:endParaRPr>
          </a:p>
        </p:txBody>
      </p:sp>
      <p:sp>
        <p:nvSpPr>
          <p:cNvPr id="5" name="横卷形 4"/>
          <p:cNvSpPr/>
          <p:nvPr/>
        </p:nvSpPr>
        <p:spPr>
          <a:xfrm>
            <a:off x="683568" y="3219822"/>
            <a:ext cx="799288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zh-CN" altLang="en-US" sz="2400" b="1" dirty="0">
                <a:solidFill>
                  <a:srgbClr val="FF0000"/>
                </a:solidFill>
                <a:latin typeface="楷体" panose="02010609060101010101" pitchFamily="49" charset="-122"/>
                <a:ea typeface="楷体" panose="02010609060101010101" pitchFamily="49" charset="-122"/>
              </a:rPr>
              <a:t>运用了比喻的修辞手法，将孩子们头上戴的斗笠比作蘑菇，形象、贴切。</a:t>
            </a:r>
            <a:endParaRPr lang="zh-CN" altLang="en-US"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additive="base">
                                        <p:cTn id="12" dur="500" fill="hold"/>
                                        <p:tgtEl>
                                          <p:spTgt spid="5"/>
                                        </p:tgtEl>
                                        <p:attrNameLst>
                                          <p:attrName>ppt_x</p:attrName>
                                        </p:attrNameLst>
                                      </p:cBhvr>
                                      <p:tavLst>
                                        <p:tav tm="0">
                                          <p:val>
                                            <p:strVal val="#ppt_x"/>
                                          </p:val>
                                        </p:tav>
                                        <p:tav tm="100000">
                                          <p:val>
                                            <p:strVal val="#ppt_x"/>
                                          </p:val>
                                        </p:tav>
                                      </p:tavLst>
                                    </p:anim>
                                    <p:anim calcmode="lin" valueType="num">
                                      <p:cBhvr additive="base">
                                        <p:cTn id="13"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3" name="矩形 2"/>
          <p:cNvSpPr/>
          <p:nvPr/>
        </p:nvSpPr>
        <p:spPr>
          <a:xfrm>
            <a:off x="467928" y="639976"/>
            <a:ext cx="8208912" cy="954107"/>
          </a:xfrm>
          <a:prstGeom prst="rect">
            <a:avLst/>
          </a:prstGeom>
        </p:spPr>
        <p:txBody>
          <a:bodyPr wrap="square">
            <a:spAutoFit/>
          </a:bodyPr>
          <a:lstStyle/>
          <a:p>
            <a:r>
              <a:rPr lang="zh-CN" altLang="en-US" sz="2800" dirty="0">
                <a:solidFill>
                  <a:srgbClr val="FF0000"/>
                </a:solidFill>
                <a:latin typeface="黑体" panose="02010609060101010101" pitchFamily="49" charset="-122"/>
                <a:ea typeface="黑体" panose="02010609060101010101" pitchFamily="49" charset="-122"/>
              </a:rPr>
              <a:t>说一说</a:t>
            </a:r>
            <a:r>
              <a:rPr lang="zh-CN" altLang="en-US" sz="2800" dirty="0">
                <a:latin typeface="黑体" panose="02010609060101010101" pitchFamily="49" charset="-122"/>
                <a:ea typeface="黑体" panose="02010609060101010101" pitchFamily="49" charset="-122"/>
              </a:rPr>
              <a:t>：</a:t>
            </a:r>
            <a:r>
              <a:rPr lang="zh-CN"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林中</a:t>
            </a:r>
            <a:r>
              <a:rPr lang="zh-CN" altLang="zh-CN" sz="2800" dirty="0">
                <a:latin typeface="黑体" panose="02010609060101010101" pitchFamily="49" charset="-122"/>
                <a:ea typeface="黑体" panose="02010609060101010101" pitchFamily="49" charset="-122"/>
              </a:rPr>
              <a:t>》</a:t>
            </a:r>
            <a:r>
              <a:rPr lang="zh-CN" altLang="en-US" sz="2800" dirty="0">
                <a:latin typeface="黑体" panose="02010609060101010101" pitchFamily="49" charset="-122"/>
                <a:ea typeface="黑体" panose="02010609060101010101" pitchFamily="49" charset="-122"/>
              </a:rPr>
              <a:t>这幅画给你怎样的感觉？（</a:t>
            </a:r>
            <a:r>
              <a:rPr lang="zh-CN" altLang="en-US" sz="2800" b="1" dirty="0">
                <a:latin typeface="楷体" panose="02010609060101010101" pitchFamily="49" charset="-122"/>
                <a:ea typeface="楷体" panose="02010609060101010101" pitchFamily="49" charset="-122"/>
              </a:rPr>
              <a:t>课后第</a:t>
            </a:r>
            <a:r>
              <a:rPr lang="en-US" altLang="zh-CN" sz="2800" b="1" dirty="0">
                <a:latin typeface="楷体" panose="02010609060101010101" pitchFamily="49" charset="-122"/>
                <a:ea typeface="楷体" panose="02010609060101010101" pitchFamily="49" charset="-122"/>
              </a:rPr>
              <a:t>2</a:t>
            </a:r>
            <a:r>
              <a:rPr lang="zh-CN" altLang="en-US" sz="2800" b="1" dirty="0">
                <a:latin typeface="楷体" panose="02010609060101010101" pitchFamily="49" charset="-122"/>
                <a:ea typeface="楷体" panose="02010609060101010101" pitchFamily="49" charset="-122"/>
              </a:rPr>
              <a:t>题</a:t>
            </a:r>
            <a:r>
              <a:rPr lang="zh-CN" altLang="en-US" sz="2800" dirty="0">
                <a:latin typeface="黑体" panose="02010609060101010101" pitchFamily="49" charset="-122"/>
                <a:ea typeface="黑体" panose="02010609060101010101" pitchFamily="49" charset="-122"/>
              </a:rPr>
              <a:t>）</a:t>
            </a:r>
            <a:endParaRPr lang="zh-CN" altLang="en-US" sz="2800" dirty="0">
              <a:latin typeface="黑体" panose="02010609060101010101" pitchFamily="49" charset="-122"/>
              <a:ea typeface="黑体" panose="02010609060101010101" pitchFamily="49" charset="-122"/>
            </a:endParaRPr>
          </a:p>
        </p:txBody>
      </p:sp>
      <p:sp>
        <p:nvSpPr>
          <p:cNvPr id="4" name="横卷形 3"/>
          <p:cNvSpPr/>
          <p:nvPr/>
        </p:nvSpPr>
        <p:spPr>
          <a:xfrm>
            <a:off x="755576" y="2139702"/>
            <a:ext cx="7272808" cy="1440160"/>
          </a:xfrm>
          <a:prstGeom prst="horizontalScroll">
            <a:avLst/>
          </a:prstGeom>
        </p:spPr>
        <p:style>
          <a:lnRef idx="1">
            <a:schemeClr val="accent3"/>
          </a:lnRef>
          <a:fillRef idx="2">
            <a:schemeClr val="accent3"/>
          </a:fillRef>
          <a:effectRef idx="1">
            <a:schemeClr val="accent3"/>
          </a:effectRef>
          <a:fontRef idx="minor">
            <a:schemeClr val="dk1"/>
          </a:fontRef>
        </p:style>
        <p:txBody>
          <a:bodyPr rtlCol="0" anchor="ctr"/>
          <a:lstStyle/>
          <a:p>
            <a:r>
              <a:rPr lang="en-US" altLang="zh-CN" sz="2400" b="1" dirty="0">
                <a:solidFill>
                  <a:srgbClr val="FF0000"/>
                </a:solidFill>
                <a:latin typeface="楷体" panose="02010609060101010101" pitchFamily="49" charset="-122"/>
                <a:ea typeface="楷体" panose="02010609060101010101" pitchFamily="49" charset="-122"/>
              </a:rPr>
              <a:t>    </a:t>
            </a:r>
            <a:r>
              <a:rPr lang="zh-CN" altLang="zh-CN" sz="2400" b="1" dirty="0">
                <a:solidFill>
                  <a:srgbClr val="FF0000"/>
                </a:solidFill>
                <a:latin typeface="楷体" panose="02010609060101010101" pitchFamily="49" charset="-122"/>
                <a:ea typeface="楷体" panose="02010609060101010101" pitchFamily="49" charset="-122"/>
              </a:rPr>
              <a:t>这是一幅快乐的《采蘑菇》图，山林中，蘑菇点点，人影绰绰。</a:t>
            </a:r>
            <a:endParaRPr lang="zh-CN" altLang="zh-CN" sz="24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651085" y="855420"/>
            <a:ext cx="8084264" cy="523220"/>
          </a:xfrm>
          <a:prstGeom prst="rect">
            <a:avLst/>
          </a:prstGeom>
        </p:spPr>
        <p:txBody>
          <a:bodyPr wrap="none">
            <a:spAutoFit/>
          </a:bodyPr>
          <a:lstStyle/>
          <a:p>
            <a:r>
              <a:rPr lang="zh-CN" altLang="en-US" sz="2800" dirty="0">
                <a:latin typeface="黑体" panose="02010609060101010101" pitchFamily="49" charset="-122"/>
                <a:ea typeface="黑体" panose="02010609060101010101" pitchFamily="49" charset="-122"/>
              </a:rPr>
              <a:t>回顾课文，思考</a:t>
            </a:r>
            <a:r>
              <a:rPr lang="zh-CN" altLang="zh-CN" sz="2800" dirty="0">
                <a:latin typeface="黑体" panose="02010609060101010101" pitchFamily="49" charset="-122"/>
                <a:ea typeface="黑体" panose="02010609060101010101" pitchFamily="49" charset="-122"/>
              </a:rPr>
              <a:t>这首诗在表达方式上有什么特点？</a:t>
            </a:r>
            <a:endParaRPr lang="zh-CN" altLang="zh-CN" sz="2800" dirty="0">
              <a:latin typeface="黑体" panose="02010609060101010101" pitchFamily="49" charset="-122"/>
              <a:ea typeface="黑体" panose="02010609060101010101" pitchFamily="49" charset="-122"/>
            </a:endParaRPr>
          </a:p>
        </p:txBody>
      </p:sp>
      <p:sp>
        <p:nvSpPr>
          <p:cNvPr id="3" name="矩形 2"/>
          <p:cNvSpPr/>
          <p:nvPr/>
        </p:nvSpPr>
        <p:spPr>
          <a:xfrm>
            <a:off x="651085" y="2139702"/>
            <a:ext cx="7986211" cy="1077218"/>
          </a:xfrm>
          <a:prstGeom prst="rect">
            <a:avLst/>
          </a:prstGeom>
        </p:spPr>
        <p:txBody>
          <a:bodyPr wrap="square">
            <a:spAutoFit/>
          </a:bodyPr>
          <a:lstStyle/>
          <a:p>
            <a:r>
              <a:rPr lang="en-US" altLang="zh-CN" sz="3200" b="1" dirty="0">
                <a:solidFill>
                  <a:srgbClr val="FF0000"/>
                </a:solidFill>
                <a:latin typeface="楷体" panose="02010609060101010101" pitchFamily="49" charset="-122"/>
                <a:ea typeface="楷体" panose="02010609060101010101" pitchFamily="49" charset="-122"/>
              </a:rPr>
              <a:t>    </a:t>
            </a:r>
            <a:r>
              <a:rPr lang="zh-CN" altLang="zh-CN" sz="3200" b="1" dirty="0">
                <a:solidFill>
                  <a:srgbClr val="FF0000"/>
                </a:solidFill>
                <a:latin typeface="楷体" panose="02010609060101010101" pitchFamily="49" charset="-122"/>
                <a:ea typeface="楷体" panose="02010609060101010101" pitchFamily="49" charset="-122"/>
              </a:rPr>
              <a:t>主要通过捕捉镜头来记录童年生活场景，有一种动态的美，还有一定的故事情节性。</a:t>
            </a:r>
            <a:endParaRPr lang="zh-CN" altLang="zh-CN"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2" name="矩形 1"/>
          <p:cNvSpPr/>
          <p:nvPr/>
        </p:nvSpPr>
        <p:spPr>
          <a:xfrm>
            <a:off x="1224807" y="1109797"/>
            <a:ext cx="7133391" cy="954107"/>
          </a:xfrm>
          <a:prstGeom prst="rect">
            <a:avLst/>
          </a:prstGeom>
        </p:spPr>
        <p:txBody>
          <a:bodyPr wrap="square">
            <a:spAutoFit/>
          </a:bodyPr>
          <a:lstStyle/>
          <a:p>
            <a:r>
              <a:rPr lang="zh-CN" altLang="zh-CN" sz="2800" dirty="0">
                <a:latin typeface="黑体" panose="02010609060101010101" pitchFamily="49" charset="-122"/>
                <a:ea typeface="黑体" panose="02010609060101010101" pitchFamily="49" charset="-122"/>
              </a:rPr>
              <a:t>仿照课文写法，记录下自己童年的精彩片段，与大家分享。　</a:t>
            </a:r>
            <a:endParaRPr lang="zh-CN" altLang="en-US" sz="2800" dirty="0">
              <a:latin typeface="黑体" panose="02010609060101010101" pitchFamily="49" charset="-122"/>
              <a:ea typeface="黑体" panose="02010609060101010101" pitchFamily="49" charset="-122"/>
            </a:endParaRPr>
          </a:p>
        </p:txBody>
      </p:sp>
      <p:grpSp>
        <p:nvGrpSpPr>
          <p:cNvPr id="4" name="组合 3"/>
          <p:cNvGrpSpPr/>
          <p:nvPr/>
        </p:nvGrpSpPr>
        <p:grpSpPr>
          <a:xfrm>
            <a:off x="683568" y="520906"/>
            <a:ext cx="2099196" cy="561692"/>
            <a:chOff x="755576" y="411510"/>
            <a:chExt cx="2099196" cy="561692"/>
          </a:xfrm>
        </p:grpSpPr>
        <p:sp>
          <p:nvSpPr>
            <p:cNvPr id="5" name="文本框 9"/>
            <p:cNvSpPr txBox="1"/>
            <p:nvPr/>
          </p:nvSpPr>
          <p:spPr>
            <a:xfrm>
              <a:off x="1331640" y="411510"/>
              <a:ext cx="1523132" cy="561692"/>
            </a:xfrm>
            <a:prstGeom prst="rect">
              <a:avLst/>
            </a:prstGeom>
            <a:noFill/>
          </p:spPr>
          <p:txBody>
            <a:bodyPr wrap="square" lIns="68580" tIns="34290" rIns="68580" bIns="34290" rtlCol="0">
              <a:spAutoFit/>
            </a:bodyPr>
            <a:lstStyle/>
            <a:p>
              <a:r>
                <a:rPr lang="zh-CN" altLang="en-US" sz="3200" b="1" dirty="0">
                  <a:latin typeface="黑体" panose="02010609060101010101" pitchFamily="49" charset="-122"/>
                  <a:ea typeface="黑体" panose="02010609060101010101" pitchFamily="49" charset="-122"/>
                </a:rPr>
                <a:t>小</a:t>
              </a:r>
              <a:r>
                <a:rPr lang="zh-CN" altLang="en-US" sz="3200" dirty="0">
                  <a:latin typeface="黑体" panose="02010609060101010101" pitchFamily="49" charset="-122"/>
                  <a:ea typeface="黑体" panose="02010609060101010101" pitchFamily="49" charset="-122"/>
                </a:rPr>
                <a:t>练笔</a:t>
              </a:r>
              <a:endParaRPr lang="zh-CN" altLang="en-US" sz="3200" dirty="0">
                <a:latin typeface="黑体" panose="02010609060101010101" pitchFamily="49" charset="-122"/>
                <a:ea typeface="黑体" panose="02010609060101010101" pitchFamily="49" charset="-122"/>
              </a:endParaRPr>
            </a:p>
          </p:txBody>
        </p:sp>
        <p:pic>
          <p:nvPicPr>
            <p:cNvPr id="6" name="图片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755576" y="411510"/>
              <a:ext cx="559476" cy="545460"/>
            </a:xfrm>
            <a:prstGeom prst="rect">
              <a:avLst/>
            </a:prstGeom>
          </p:spPr>
        </p:pic>
      </p:grpSp>
      <p:sp>
        <p:nvSpPr>
          <p:cNvPr id="8" name="矩形 7"/>
          <p:cNvSpPr/>
          <p:nvPr/>
        </p:nvSpPr>
        <p:spPr>
          <a:xfrm>
            <a:off x="745698" y="2123006"/>
            <a:ext cx="7786742" cy="2608984"/>
          </a:xfrm>
          <a:prstGeom prst="rect">
            <a:avLst/>
          </a:prstGeom>
        </p:spPr>
        <p:txBody>
          <a:bodyPr wrap="square">
            <a:spAutoFit/>
          </a:bodyPr>
          <a:lstStyle/>
          <a:p>
            <a:pPr>
              <a:lnSpc>
                <a:spcPct val="120000"/>
              </a:lnSpc>
            </a:pPr>
            <a:r>
              <a:rPr lang="zh-CN" altLang="en-US" sz="2800" dirty="0">
                <a:solidFill>
                  <a:srgbClr val="FF0000"/>
                </a:solidFill>
                <a:latin typeface="楷体" panose="02010609060101010101" pitchFamily="49" charset="-122"/>
                <a:ea typeface="楷体" panose="02010609060101010101" pitchFamily="49" charset="-122"/>
              </a:rPr>
              <a:t>    记得那时我们特别热衷于滚铁环。将一根铁条扭成环状，再用长柄的铁钩驱动铁环向前滚动，手里拿着铁钩，推着铁环奔跑故乡的黄泥路上，不知疲倦地奔跑。铁环滚动时发出悦耳、清脆的声音，响彻我们童年的每一个晨昏。功课的烦恼，</a:t>
            </a:r>
            <a:endParaRPr lang="zh-CN" altLang="en-US" sz="28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9"/>
          <p:cNvSpPr txBox="1"/>
          <p:nvPr/>
        </p:nvSpPr>
        <p:spPr>
          <a:xfrm>
            <a:off x="467928" y="616893"/>
            <a:ext cx="862338" cy="500137"/>
          </a:xfrm>
          <a:prstGeom prst="rect">
            <a:avLst/>
          </a:prstGeom>
          <a:noFill/>
        </p:spPr>
        <p:txBody>
          <a:bodyPr wrap="square" lIns="68580" tIns="34290" rIns="68580" bIns="34290" rtlCol="0">
            <a:spAutoFit/>
          </a:bodyPr>
          <a:lstStyle/>
          <a:p>
            <a:r>
              <a:rPr lang="zh-CN" altLang="en-US" sz="2800" dirty="0">
                <a:solidFill>
                  <a:schemeClr val="bg1"/>
                </a:solidFill>
                <a:latin typeface="Heiti SC Medium" pitchFamily="2" charset="-128"/>
                <a:ea typeface="Heiti SC Medium" pitchFamily="2" charset="-128"/>
              </a:rPr>
              <a:t>比喻</a:t>
            </a:r>
            <a:endParaRPr lang="zh-CN" altLang="en-US" sz="2800" dirty="0">
              <a:solidFill>
                <a:schemeClr val="bg1"/>
              </a:solidFill>
              <a:latin typeface="Heiti SC Medium" pitchFamily="2" charset="-128"/>
              <a:ea typeface="Heiti SC Medium" pitchFamily="2" charset="-128"/>
            </a:endParaRPr>
          </a:p>
        </p:txBody>
      </p:sp>
      <p:sp>
        <p:nvSpPr>
          <p:cNvPr id="9" name="矩形 8"/>
          <p:cNvSpPr/>
          <p:nvPr/>
        </p:nvSpPr>
        <p:spPr>
          <a:xfrm>
            <a:off x="428596" y="555526"/>
            <a:ext cx="8072494" cy="4172296"/>
          </a:xfrm>
          <a:prstGeom prst="rect">
            <a:avLst/>
          </a:prstGeom>
        </p:spPr>
        <p:txBody>
          <a:bodyPr wrap="square">
            <a:spAutoFit/>
          </a:bodyPr>
          <a:lstStyle/>
          <a:p>
            <a:pPr>
              <a:lnSpc>
                <a:spcPct val="120000"/>
              </a:lnSpc>
            </a:pPr>
            <a:r>
              <a:rPr lang="zh-CN" altLang="en-US" sz="3200" dirty="0">
                <a:solidFill>
                  <a:srgbClr val="FF0000"/>
                </a:solidFill>
                <a:latin typeface="楷体" panose="02010609060101010101" pitchFamily="49" charset="-122"/>
                <a:ea typeface="楷体" panose="02010609060101010101" pitchFamily="49" charset="-122"/>
              </a:rPr>
              <a:t>老师的严厉，父母的唠叨都随着这只欢快的小圈滚到了身后。你会觉得一切都是那么的美好。圆圆的铁环伴着金色的童年无忧无虑。那时候拥有铁环就如同现在的孩子带着滑板上学一样，是很风光的事情。甚至到今天，透过都市的喧嚣，仍能依稀分辨出那种纯粹的动人的声音。 </a:t>
            </a:r>
            <a:endParaRPr lang="zh-CN" altLang="en-US" sz="3200" dirty="0">
              <a:solidFill>
                <a:srgbClr val="FF0000"/>
              </a:solidFill>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arn(inVertic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矩形 21"/>
          <p:cNvSpPr/>
          <p:nvPr/>
        </p:nvSpPr>
        <p:spPr>
          <a:xfrm>
            <a:off x="192083" y="2687819"/>
            <a:ext cx="2600712" cy="561692"/>
          </a:xfrm>
          <a:prstGeom prst="rect">
            <a:avLst/>
          </a:prstGeom>
        </p:spPr>
        <p:txBody>
          <a:bodyPr wrap="none" lIns="68580" tIns="34290" rIns="68580" bIns="34290">
            <a:spAutoFit/>
          </a:bodyPr>
          <a:lstStyle/>
          <a:p>
            <a:r>
              <a:rPr lang="zh-CN" altLang="en-US" sz="3200" dirty="0">
                <a:latin typeface="楷体" panose="02010609060101010101" pitchFamily="49" charset="-122"/>
                <a:ea typeface="楷体" panose="02010609060101010101" pitchFamily="49" charset="-122"/>
              </a:rPr>
              <a:t>童年的水墨画</a:t>
            </a:r>
            <a:endParaRPr lang="zh-CN" altLang="en-US" sz="3200" dirty="0">
              <a:latin typeface="楷体" panose="02010609060101010101" pitchFamily="49" charset="-122"/>
              <a:ea typeface="楷体" panose="02010609060101010101" pitchFamily="49" charset="-122"/>
            </a:endParaRPr>
          </a:p>
        </p:txBody>
      </p:sp>
      <p:sp>
        <p:nvSpPr>
          <p:cNvPr id="24" name="左大括号 23"/>
          <p:cNvSpPr/>
          <p:nvPr/>
        </p:nvSpPr>
        <p:spPr>
          <a:xfrm>
            <a:off x="2790125" y="2163618"/>
            <a:ext cx="270065" cy="1728192"/>
          </a:xfrm>
          <a:prstGeom prst="leftBrace">
            <a:avLst/>
          </a:prstGeom>
          <a:ln w="38100">
            <a:solidFill>
              <a:srgbClr val="00B050"/>
            </a:solidFill>
          </a:ln>
        </p:spPr>
        <p:style>
          <a:lnRef idx="1">
            <a:schemeClr val="accent1"/>
          </a:lnRef>
          <a:fillRef idx="0">
            <a:schemeClr val="accent1"/>
          </a:fillRef>
          <a:effectRef idx="0">
            <a:schemeClr val="accent1"/>
          </a:effectRef>
          <a:fontRef idx="minor">
            <a:schemeClr val="tx1"/>
          </a:fontRef>
        </p:style>
        <p:txBody>
          <a:bodyPr lIns="68580" tIns="34290" rIns="68580" bIns="34290" rtlCol="0" anchor="ctr"/>
          <a:lstStyle/>
          <a:p>
            <a:pPr algn="ctr"/>
            <a:endParaRPr lang="zh-CN" altLang="en-US" sz="3600"/>
          </a:p>
        </p:txBody>
      </p:sp>
      <p:sp>
        <p:nvSpPr>
          <p:cNvPr id="2" name="矩形 1"/>
          <p:cNvSpPr/>
          <p:nvPr/>
        </p:nvSpPr>
        <p:spPr>
          <a:xfrm>
            <a:off x="3059832" y="1845136"/>
            <a:ext cx="5986254" cy="438582"/>
          </a:xfrm>
          <a:prstGeom prst="rect">
            <a:avLst/>
          </a:prstGeom>
          <a:solidFill>
            <a:schemeClr val="accent6">
              <a:lumMod val="40000"/>
              <a:lumOff val="60000"/>
            </a:schemeClr>
          </a:solidFill>
        </p:spPr>
        <p:txBody>
          <a:bodyPr wrap="none" lIns="68580" tIns="34290" rIns="68580" bIns="34290">
            <a:spAutoFit/>
          </a:bodyPr>
          <a:lstStyle/>
          <a:p>
            <a:r>
              <a:rPr lang="zh-CN" altLang="en-US" sz="2400" dirty="0">
                <a:solidFill>
                  <a:srgbClr val="0000FF"/>
                </a:solidFill>
                <a:latin typeface="楷体" panose="02010609060101010101" pitchFamily="49" charset="-122"/>
                <a:ea typeface="楷体" panose="02010609060101010101" pitchFamily="49" charset="-122"/>
              </a:rPr>
              <a:t>溪边钓鱼：溪水、垂柳、人影、钓竿、蜻蜓</a:t>
            </a:r>
            <a:endParaRPr lang="zh-CN" altLang="en-US" sz="2400" dirty="0">
              <a:solidFill>
                <a:srgbClr val="0000FF"/>
              </a:solidFill>
              <a:latin typeface="楷体" panose="02010609060101010101" pitchFamily="49" charset="-122"/>
              <a:ea typeface="楷体" panose="02010609060101010101" pitchFamily="49" charset="-122"/>
            </a:endParaRPr>
          </a:p>
        </p:txBody>
      </p:sp>
      <p:sp>
        <p:nvSpPr>
          <p:cNvPr id="4" name="矩形 3"/>
          <p:cNvSpPr/>
          <p:nvPr/>
        </p:nvSpPr>
        <p:spPr>
          <a:xfrm>
            <a:off x="3131840" y="2572518"/>
            <a:ext cx="4447371" cy="500137"/>
          </a:xfrm>
          <a:prstGeom prst="rect">
            <a:avLst/>
          </a:prstGeom>
          <a:solidFill>
            <a:schemeClr val="accent6">
              <a:lumMod val="40000"/>
              <a:lumOff val="60000"/>
            </a:schemeClr>
          </a:solidFill>
        </p:spPr>
        <p:txBody>
          <a:bodyPr wrap="none" lIns="68580" tIns="34290" rIns="68580" bIns="34290">
            <a:spAutoFit/>
          </a:bodyPr>
          <a:lstStyle/>
          <a:p>
            <a:r>
              <a:rPr lang="zh-CN" altLang="en-US" sz="2800" dirty="0">
                <a:solidFill>
                  <a:srgbClr val="0000FF"/>
                </a:solidFill>
                <a:latin typeface="楷体" panose="02010609060101010101" pitchFamily="49" charset="-122"/>
                <a:ea typeface="楷体" panose="02010609060101010101" pitchFamily="49" charset="-122"/>
              </a:rPr>
              <a:t>江上戏水：鸭子  孩子戏水</a:t>
            </a:r>
            <a:endParaRPr lang="zh-CN" altLang="en-US" sz="2800" dirty="0">
              <a:solidFill>
                <a:srgbClr val="0000FF"/>
              </a:solidFill>
              <a:latin typeface="楷体" panose="02010609060101010101" pitchFamily="49" charset="-122"/>
              <a:ea typeface="楷体" panose="02010609060101010101" pitchFamily="49" charset="-122"/>
            </a:endParaRPr>
          </a:p>
        </p:txBody>
      </p:sp>
      <p:sp>
        <p:nvSpPr>
          <p:cNvPr id="5" name="矩形 4"/>
          <p:cNvSpPr/>
          <p:nvPr/>
        </p:nvSpPr>
        <p:spPr>
          <a:xfrm>
            <a:off x="3131840" y="3429774"/>
            <a:ext cx="5524589" cy="500137"/>
          </a:xfrm>
          <a:prstGeom prst="rect">
            <a:avLst/>
          </a:prstGeom>
          <a:solidFill>
            <a:schemeClr val="accent6">
              <a:lumMod val="40000"/>
              <a:lumOff val="60000"/>
            </a:schemeClr>
          </a:solidFill>
        </p:spPr>
        <p:txBody>
          <a:bodyPr wrap="none" lIns="68580" tIns="34290" rIns="68580" bIns="34290">
            <a:spAutoFit/>
          </a:bodyPr>
          <a:lstStyle/>
          <a:p>
            <a:r>
              <a:rPr lang="zh-CN" altLang="en-US" sz="2800" dirty="0">
                <a:solidFill>
                  <a:srgbClr val="0000FF"/>
                </a:solidFill>
                <a:latin typeface="楷体" panose="02010609060101010101" pitchFamily="49" charset="-122"/>
                <a:ea typeface="楷体" panose="02010609060101010101" pitchFamily="49" charset="-122"/>
              </a:rPr>
              <a:t>林中采蘑菇：蘑菇多多，人影绰绰</a:t>
            </a:r>
            <a:endParaRPr lang="zh-CN" altLang="en-US" sz="2800" dirty="0">
              <a:solidFill>
                <a:srgbClr val="0000FF"/>
              </a:solidFill>
              <a:latin typeface="楷体" panose="02010609060101010101" pitchFamily="49" charset="-122"/>
              <a:ea typeface="楷体" panose="02010609060101010101" pitchFamily="49" charset="-122"/>
            </a:endParaRPr>
          </a:p>
        </p:txBody>
      </p:sp>
      <p:sp>
        <p:nvSpPr>
          <p:cNvPr id="11" name="文本框 14"/>
          <p:cNvSpPr txBox="1"/>
          <p:nvPr/>
        </p:nvSpPr>
        <p:spPr>
          <a:xfrm>
            <a:off x="696436" y="497890"/>
            <a:ext cx="2219380"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结构梳理</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2" name="图片 11"/>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64091" y="565458"/>
            <a:ext cx="366860" cy="456338"/>
          </a:xfrm>
          <a:prstGeom prst="rect">
            <a:avLst/>
          </a:prstGeom>
        </p:spPr>
      </p:pic>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53" presetClass="entr" presetSubtype="16" fill="hold" grpId="0" nodeType="clickEffect">
                                  <p:stCondLst>
                                    <p:cond delay="0"/>
                                  </p:stCondLst>
                                  <p:childTnLst>
                                    <p:set>
                                      <p:cBhvr>
                                        <p:cTn id="12" dur="1" fill="hold">
                                          <p:stCondLst>
                                            <p:cond delay="0"/>
                                          </p:stCondLst>
                                        </p:cTn>
                                        <p:tgtEl>
                                          <p:spTgt spid="24"/>
                                        </p:tgtEl>
                                        <p:attrNameLst>
                                          <p:attrName>style.visibility</p:attrName>
                                        </p:attrNameLst>
                                      </p:cBhvr>
                                      <p:to>
                                        <p:strVal val="visible"/>
                                      </p:to>
                                    </p:set>
                                    <p:anim calcmode="lin" valueType="num">
                                      <p:cBhvr>
                                        <p:cTn id="13" dur="500" fill="hold"/>
                                        <p:tgtEl>
                                          <p:spTgt spid="24"/>
                                        </p:tgtEl>
                                        <p:attrNameLst>
                                          <p:attrName>ppt_w</p:attrName>
                                        </p:attrNameLst>
                                      </p:cBhvr>
                                      <p:tavLst>
                                        <p:tav tm="0">
                                          <p:val>
                                            <p:fltVal val="0"/>
                                          </p:val>
                                        </p:tav>
                                        <p:tav tm="100000">
                                          <p:val>
                                            <p:strVal val="#ppt_w"/>
                                          </p:val>
                                        </p:tav>
                                      </p:tavLst>
                                    </p:anim>
                                    <p:anim calcmode="lin" valueType="num">
                                      <p:cBhvr>
                                        <p:cTn id="14" dur="500" fill="hold"/>
                                        <p:tgtEl>
                                          <p:spTgt spid="24"/>
                                        </p:tgtEl>
                                        <p:attrNameLst>
                                          <p:attrName>ppt_h</p:attrName>
                                        </p:attrNameLst>
                                      </p:cBhvr>
                                      <p:tavLst>
                                        <p:tav tm="0">
                                          <p:val>
                                            <p:fltVal val="0"/>
                                          </p:val>
                                        </p:tav>
                                        <p:tav tm="100000">
                                          <p:val>
                                            <p:strVal val="#ppt_h"/>
                                          </p:val>
                                        </p:tav>
                                      </p:tavLst>
                                    </p:anim>
                                    <p:animEffect transition="in" filter="fade">
                                      <p:cBhvr>
                                        <p:cTn id="15" dur="500"/>
                                        <p:tgtEl>
                                          <p:spTgt spid="24"/>
                                        </p:tgtEl>
                                      </p:cBhvr>
                                    </p:animEffect>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fade">
                                      <p:cBhvr>
                                        <p:cTn id="20" dur="1000"/>
                                        <p:tgtEl>
                                          <p:spTgt spid="2"/>
                                        </p:tgtEl>
                                      </p:cBhvr>
                                    </p:animEffect>
                                    <p:anim calcmode="lin" valueType="num">
                                      <p:cBhvr>
                                        <p:cTn id="21" dur="1000" fill="hold"/>
                                        <p:tgtEl>
                                          <p:spTgt spid="2"/>
                                        </p:tgtEl>
                                        <p:attrNameLst>
                                          <p:attrName>ppt_x</p:attrName>
                                        </p:attrNameLst>
                                      </p:cBhvr>
                                      <p:tavLst>
                                        <p:tav tm="0">
                                          <p:val>
                                            <p:strVal val="#ppt_x"/>
                                          </p:val>
                                        </p:tav>
                                        <p:tav tm="100000">
                                          <p:val>
                                            <p:strVal val="#ppt_x"/>
                                          </p:val>
                                        </p:tav>
                                      </p:tavLst>
                                    </p:anim>
                                    <p:anim calcmode="lin" valueType="num">
                                      <p:cBhvr>
                                        <p:cTn id="22"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1000"/>
                                        <p:tgtEl>
                                          <p:spTgt spid="4"/>
                                        </p:tgtEl>
                                      </p:cBhvr>
                                    </p:animEffect>
                                    <p:anim calcmode="lin" valueType="num">
                                      <p:cBhvr>
                                        <p:cTn id="28" dur="1000" fill="hold"/>
                                        <p:tgtEl>
                                          <p:spTgt spid="4"/>
                                        </p:tgtEl>
                                        <p:attrNameLst>
                                          <p:attrName>ppt_x</p:attrName>
                                        </p:attrNameLst>
                                      </p:cBhvr>
                                      <p:tavLst>
                                        <p:tav tm="0">
                                          <p:val>
                                            <p:strVal val="#ppt_x"/>
                                          </p:val>
                                        </p:tav>
                                        <p:tav tm="100000">
                                          <p:val>
                                            <p:strVal val="#ppt_x"/>
                                          </p:val>
                                        </p:tav>
                                      </p:tavLst>
                                    </p:anim>
                                    <p:anim calcmode="lin" valueType="num">
                                      <p:cBhvr>
                                        <p:cTn id="2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Effect transition="in" filter="fade">
                                      <p:cBhvr>
                                        <p:cTn id="34" dur="1000"/>
                                        <p:tgtEl>
                                          <p:spTgt spid="5"/>
                                        </p:tgtEl>
                                      </p:cBhvr>
                                    </p:animEffect>
                                    <p:anim calcmode="lin" valueType="num">
                                      <p:cBhvr>
                                        <p:cTn id="35" dur="1000" fill="hold"/>
                                        <p:tgtEl>
                                          <p:spTgt spid="5"/>
                                        </p:tgtEl>
                                        <p:attrNameLst>
                                          <p:attrName>ppt_x</p:attrName>
                                        </p:attrNameLst>
                                      </p:cBhvr>
                                      <p:tavLst>
                                        <p:tav tm="0">
                                          <p:val>
                                            <p:strVal val="#ppt_x"/>
                                          </p:val>
                                        </p:tav>
                                        <p:tav tm="100000">
                                          <p:val>
                                            <p:strVal val="#ppt_x"/>
                                          </p:val>
                                        </p:tav>
                                      </p:tavLst>
                                    </p:anim>
                                    <p:anim calcmode="lin" valueType="num">
                                      <p:cBhvr>
                                        <p:cTn id="3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bldLvl="0" animBg="1"/>
      <p:bldP spid="2" grpId="0" animBg="1"/>
      <p:bldP spid="4" grpId="0" animBg="1"/>
      <p:bldP spid="5"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467544" y="527361"/>
            <a:ext cx="1420582" cy="584775"/>
          </a:xfrm>
          <a:prstGeom prst="rect">
            <a:avLst/>
          </a:prstGeom>
        </p:spPr>
        <p:txBody>
          <a:bodyPr wrap="none">
            <a:spAutoFit/>
          </a:bodyPr>
          <a:lstStyle/>
          <a:p>
            <a:r>
              <a:rPr lang="zh-CN" altLang="en-US" sz="3200" b="1" dirty="0">
                <a:solidFill>
                  <a:srgbClr val="0000FF"/>
                </a:solidFill>
                <a:latin typeface="+mj-ea"/>
              </a:rPr>
              <a:t>水墨画</a:t>
            </a:r>
            <a:endParaRPr lang="zh-CN" altLang="en-US" sz="3200" b="1" dirty="0">
              <a:solidFill>
                <a:srgbClr val="0000FF"/>
              </a:solidFill>
              <a:latin typeface="+mj-ea"/>
            </a:endParaRPr>
          </a:p>
        </p:txBody>
      </p:sp>
      <p:sp>
        <p:nvSpPr>
          <p:cNvPr id="3" name="矩形 2"/>
          <p:cNvSpPr/>
          <p:nvPr/>
        </p:nvSpPr>
        <p:spPr>
          <a:xfrm>
            <a:off x="391390" y="1347614"/>
            <a:ext cx="8501090" cy="2456057"/>
          </a:xfrm>
          <a:prstGeom prst="rect">
            <a:avLst/>
          </a:prstGeom>
        </p:spPr>
        <p:txBody>
          <a:bodyPr wrap="square">
            <a:spAutoFit/>
          </a:bodyPr>
          <a:lstStyle/>
          <a:p>
            <a:pPr>
              <a:lnSpc>
                <a:spcPct val="120000"/>
              </a:lnSpc>
            </a:pPr>
            <a:r>
              <a:rPr lang="zh-CN" altLang="en-US" sz="3200" dirty="0">
                <a:latin typeface="楷体" panose="02010609060101010101" pitchFamily="49" charset="-122"/>
                <a:ea typeface="楷体" panose="02010609060101010101" pitchFamily="49" charset="-122"/>
              </a:rPr>
              <a:t>    由水和墨经过调配水和墨的浓度所画出的画，是绘画的一种形式，更多时候，水墨画被视为中国传统绘画，也就是国画的代表。也称国画，中国画。墨水画是中国传统画之一。</a:t>
            </a:r>
            <a:endParaRPr lang="zh-CN" altLang="en-US" sz="3200" b="1" dirty="0">
              <a:latin typeface="楷体" panose="02010609060101010101" pitchFamily="49" charset="-122"/>
              <a:ea typeface="楷体" panose="02010609060101010101" pitchFamily="49" charset="-122"/>
            </a:endParaRPr>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p:cNvSpPr/>
          <p:nvPr/>
        </p:nvSpPr>
        <p:spPr>
          <a:xfrm>
            <a:off x="981772" y="1510762"/>
            <a:ext cx="8162228" cy="1218347"/>
          </a:xfrm>
          <a:prstGeom prst="rect">
            <a:avLst/>
          </a:prstGeom>
        </p:spPr>
        <p:txBody>
          <a:bodyPr wrap="square" lIns="68580" tIns="34290" rIns="68580" bIns="34290">
            <a:spAutoFit/>
          </a:bodyPr>
          <a:lstStyle/>
          <a:p>
            <a:pPr>
              <a:lnSpc>
                <a:spcPct val="150000"/>
              </a:lnSpc>
            </a:pPr>
            <a:r>
              <a:rPr lang="zh-CN" altLang="en-US" sz="2700" dirty="0">
                <a:latin typeface="楷体" panose="02010609060101010101" pitchFamily="49" charset="-122"/>
                <a:ea typeface="楷体" panose="02010609060101010101" pitchFamily="49" charset="-122"/>
              </a:rPr>
              <a:t>    这是一首</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，分别写了</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endParaRPr lang="en-US" altLang="zh-CN" sz="2700" dirty="0">
              <a:latin typeface="楷体" panose="02010609060101010101" pitchFamily="49" charset="-122"/>
              <a:ea typeface="楷体" panose="02010609060101010101" pitchFamily="49" charset="-122"/>
            </a:endParaRPr>
          </a:p>
          <a:p>
            <a:pPr>
              <a:lnSpc>
                <a:spcPct val="150000"/>
              </a:lnSpc>
            </a:pP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，表现了</a:t>
            </a:r>
            <a:r>
              <a:rPr lang="zh-CN" altLang="en-US" sz="2700" u="sng" dirty="0">
                <a:latin typeface="楷体" panose="02010609060101010101" pitchFamily="49" charset="-122"/>
                <a:ea typeface="楷体" panose="02010609060101010101" pitchFamily="49" charset="-122"/>
              </a:rPr>
              <a:t>                     </a:t>
            </a:r>
            <a:r>
              <a:rPr lang="zh-CN" altLang="en-US" sz="2700" dirty="0">
                <a:latin typeface="楷体" panose="02010609060101010101" pitchFamily="49" charset="-122"/>
                <a:ea typeface="楷体" panose="02010609060101010101" pitchFamily="49" charset="-122"/>
              </a:rPr>
              <a:t>。</a:t>
            </a:r>
            <a:endParaRPr lang="zh-CN" altLang="en-US" sz="2700" dirty="0">
              <a:latin typeface="楷体" panose="02010609060101010101" pitchFamily="49" charset="-122"/>
              <a:ea typeface="楷体" panose="02010609060101010101" pitchFamily="49" charset="-122"/>
            </a:endParaRPr>
          </a:p>
        </p:txBody>
      </p:sp>
      <p:sp>
        <p:nvSpPr>
          <p:cNvPr id="12" name="矩形 11"/>
          <p:cNvSpPr/>
          <p:nvPr/>
        </p:nvSpPr>
        <p:spPr>
          <a:xfrm>
            <a:off x="6444208" y="1582946"/>
            <a:ext cx="2625688"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溪边</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3370738" y="1582946"/>
            <a:ext cx="1561302" cy="484748"/>
          </a:xfrm>
          <a:prstGeom prst="rect">
            <a:avLst/>
          </a:prstGeom>
        </p:spPr>
        <p:txBody>
          <a:bodyPr wrap="square" lIns="68580" tIns="34290" rIns="68580" bIns="34290">
            <a:spAutoFit/>
          </a:bodyPr>
          <a:lstStyle/>
          <a:p>
            <a:pPr algn="just"/>
            <a:r>
              <a:rPr lang="zh-CN" altLang="en-US" sz="2700" b="1" dirty="0">
                <a:solidFill>
                  <a:srgbClr val="FF0000"/>
                </a:solidFill>
                <a:latin typeface="楷体" panose="02010609060101010101" pitchFamily="49" charset="-122"/>
                <a:ea typeface="楷体" panose="02010609060101010101" pitchFamily="49" charset="-122"/>
              </a:rPr>
              <a:t>儿童诗</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4" name="矩形 13"/>
          <p:cNvSpPr/>
          <p:nvPr/>
        </p:nvSpPr>
        <p:spPr>
          <a:xfrm>
            <a:off x="2362626" y="2159010"/>
            <a:ext cx="1584176"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林中</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5" name="矩形 14"/>
          <p:cNvSpPr/>
          <p:nvPr/>
        </p:nvSpPr>
        <p:spPr>
          <a:xfrm>
            <a:off x="903037" y="2159010"/>
            <a:ext cx="2732859" cy="484748"/>
          </a:xfrm>
          <a:prstGeom prst="rect">
            <a:avLst/>
          </a:prstGeom>
        </p:spPr>
        <p:txBody>
          <a:bodyPr wrap="square" lIns="68580" tIns="34290" rIns="68580" bIns="34290">
            <a:spAutoFit/>
          </a:bodyPr>
          <a:lstStyle/>
          <a:p>
            <a:r>
              <a:rPr lang="en-US" altLang="zh-CN" sz="2700" b="1" dirty="0">
                <a:solidFill>
                  <a:srgbClr val="FF0000"/>
                </a:solidFill>
                <a:latin typeface="楷体" panose="02010609060101010101" pitchFamily="49" charset="-122"/>
                <a:ea typeface="楷体" panose="02010609060101010101" pitchFamily="49" charset="-122"/>
              </a:rPr>
              <a:t>《</a:t>
            </a:r>
            <a:r>
              <a:rPr lang="zh-CN" altLang="en-US" sz="2700" b="1" dirty="0">
                <a:solidFill>
                  <a:srgbClr val="FF0000"/>
                </a:solidFill>
                <a:latin typeface="楷体" panose="02010609060101010101" pitchFamily="49" charset="-122"/>
                <a:ea typeface="楷体" panose="02010609060101010101" pitchFamily="49" charset="-122"/>
              </a:rPr>
              <a:t>江上</a:t>
            </a:r>
            <a:r>
              <a:rPr lang="en-US" altLang="zh-CN" sz="2700" b="1" dirty="0">
                <a:solidFill>
                  <a:srgbClr val="FF0000"/>
                </a:solidFill>
                <a:latin typeface="楷体" panose="02010609060101010101" pitchFamily="49" charset="-122"/>
                <a:ea typeface="楷体" panose="02010609060101010101" pitchFamily="49" charset="-122"/>
              </a:rPr>
              <a:t>》</a:t>
            </a:r>
            <a:endParaRPr lang="zh-CN" altLang="en-US" sz="2700" b="1" dirty="0">
              <a:solidFill>
                <a:srgbClr val="FF0000"/>
              </a:solidFill>
              <a:latin typeface="楷体" panose="02010609060101010101" pitchFamily="49" charset="-122"/>
              <a:ea typeface="楷体" panose="02010609060101010101" pitchFamily="49" charset="-122"/>
            </a:endParaRPr>
          </a:p>
        </p:txBody>
      </p:sp>
      <p:sp>
        <p:nvSpPr>
          <p:cNvPr id="16" name="文本框 14"/>
          <p:cNvSpPr txBox="1"/>
          <p:nvPr/>
        </p:nvSpPr>
        <p:spPr>
          <a:xfrm>
            <a:off x="624427" y="411510"/>
            <a:ext cx="203675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主题概括</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7" name="图片 1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
        <p:nvSpPr>
          <p:cNvPr id="9" name="矩形 8"/>
          <p:cNvSpPr/>
          <p:nvPr/>
        </p:nvSpPr>
        <p:spPr>
          <a:xfrm>
            <a:off x="4970391" y="2159010"/>
            <a:ext cx="3960440" cy="484748"/>
          </a:xfrm>
          <a:prstGeom prst="rect">
            <a:avLst/>
          </a:prstGeom>
        </p:spPr>
        <p:txBody>
          <a:bodyPr wrap="square" lIns="68580" tIns="34290" rIns="68580" bIns="34290">
            <a:spAutoFit/>
          </a:bodyPr>
          <a:lstStyle/>
          <a:p>
            <a:r>
              <a:rPr lang="zh-CN" altLang="en-US" sz="2700" b="1" dirty="0">
                <a:solidFill>
                  <a:srgbClr val="FF0000"/>
                </a:solidFill>
                <a:latin typeface="楷体" panose="02010609060101010101" pitchFamily="49" charset="-122"/>
                <a:ea typeface="楷体" panose="02010609060101010101" pitchFamily="49" charset="-122"/>
              </a:rPr>
              <a:t>孩子们童年生活的快乐</a:t>
            </a:r>
            <a:endParaRPr lang="zh-CN" altLang="en-US" sz="27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1000"/>
                                        <p:tgtEl>
                                          <p:spTgt spid="11"/>
                                        </p:tgtEl>
                                      </p:cBhvr>
                                    </p:animEffect>
                                    <p:anim calcmode="lin" valueType="num">
                                      <p:cBhvr>
                                        <p:cTn id="8" dur="1000" fill="hold"/>
                                        <p:tgtEl>
                                          <p:spTgt spid="11"/>
                                        </p:tgtEl>
                                        <p:attrNameLst>
                                          <p:attrName>ppt_x</p:attrName>
                                        </p:attrNameLst>
                                      </p:cBhvr>
                                      <p:tavLst>
                                        <p:tav tm="0">
                                          <p:val>
                                            <p:strVal val="#ppt_x"/>
                                          </p:val>
                                        </p:tav>
                                        <p:tav tm="100000">
                                          <p:val>
                                            <p:strVal val="#ppt_x"/>
                                          </p:val>
                                        </p:tav>
                                      </p:tavLst>
                                    </p:anim>
                                    <p:anim calcmode="lin" valueType="num">
                                      <p:cBhvr>
                                        <p:cTn id="9"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Effect transition="in" filter="wipe(left)">
                                      <p:cBhvr>
                                        <p:cTn id="14" dur="500"/>
                                        <p:tgtEl>
                                          <p:spTgt spid="13"/>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8"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left)">
                                      <p:cBhvr>
                                        <p:cTn id="19" dur="500"/>
                                        <p:tgtEl>
                                          <p:spTgt spid="12"/>
                                        </p:tgtEl>
                                      </p:cBhvr>
                                    </p:animEffect>
                                  </p:childTnLst>
                                </p:cTn>
                              </p:par>
                            </p:childTnLst>
                          </p:cTn>
                        </p:par>
                      </p:childTnLst>
                    </p:cTn>
                  </p:par>
                  <p:par>
                    <p:cTn id="20" fill="hold">
                      <p:stCondLst>
                        <p:cond delay="indefinite"/>
                      </p:stCondLst>
                      <p:childTnLst>
                        <p:par>
                          <p:cTn id="21" fill="hold">
                            <p:stCondLst>
                              <p:cond delay="0"/>
                            </p:stCondLst>
                            <p:childTnLst>
                              <p:par>
                                <p:cTn id="22" presetID="22" presetClass="entr" presetSubtype="8" fill="hold" grpId="0" nodeType="clickEffect">
                                  <p:stCondLst>
                                    <p:cond delay="0"/>
                                  </p:stCondLst>
                                  <p:childTnLst>
                                    <p:set>
                                      <p:cBhvr>
                                        <p:cTn id="23" dur="1" fill="hold">
                                          <p:stCondLst>
                                            <p:cond delay="0"/>
                                          </p:stCondLst>
                                        </p:cTn>
                                        <p:tgtEl>
                                          <p:spTgt spid="15"/>
                                        </p:tgtEl>
                                        <p:attrNameLst>
                                          <p:attrName>style.visibility</p:attrName>
                                        </p:attrNameLst>
                                      </p:cBhvr>
                                      <p:to>
                                        <p:strVal val="visible"/>
                                      </p:to>
                                    </p:set>
                                    <p:animEffect transition="in" filter="wipe(left)">
                                      <p:cBhvr>
                                        <p:cTn id="24" dur="500"/>
                                        <p:tgtEl>
                                          <p:spTgt spid="1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8" fill="hold" grpId="0" nodeType="clickEffect">
                                  <p:stCondLst>
                                    <p:cond delay="0"/>
                                  </p:stCondLst>
                                  <p:childTnLst>
                                    <p:set>
                                      <p:cBhvr>
                                        <p:cTn id="28" dur="1" fill="hold">
                                          <p:stCondLst>
                                            <p:cond delay="0"/>
                                          </p:stCondLst>
                                        </p:cTn>
                                        <p:tgtEl>
                                          <p:spTgt spid="14"/>
                                        </p:tgtEl>
                                        <p:attrNameLst>
                                          <p:attrName>style.visibility</p:attrName>
                                        </p:attrNameLst>
                                      </p:cBhvr>
                                      <p:to>
                                        <p:strVal val="visible"/>
                                      </p:to>
                                    </p:set>
                                    <p:animEffect transition="in" filter="wipe(left)">
                                      <p:cBhvr>
                                        <p:cTn id="29" dur="500"/>
                                        <p:tgtEl>
                                          <p:spTgt spid="14"/>
                                        </p:tgtEl>
                                      </p:cBhvr>
                                    </p:animEffect>
                                  </p:childTnLst>
                                </p:cTn>
                              </p:par>
                            </p:childTnLst>
                          </p:cTn>
                        </p:par>
                      </p:childTnLst>
                    </p:cTn>
                  </p:par>
                  <p:par>
                    <p:cTn id="30" fill="hold">
                      <p:stCondLst>
                        <p:cond delay="indefinite"/>
                      </p:stCondLst>
                      <p:childTnLst>
                        <p:par>
                          <p:cTn id="31" fill="hold">
                            <p:stCondLst>
                              <p:cond delay="0"/>
                            </p:stCondLst>
                            <p:childTnLst>
                              <p:par>
                                <p:cTn id="32" presetID="22" presetClass="entr" presetSubtype="8"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left)">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13" grpId="0"/>
      <p:bldP spid="14" grpId="0"/>
      <p:bldP spid="15" grpId="0"/>
      <p:bldP spid="9"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755576" y="920525"/>
            <a:ext cx="7524498" cy="3947234"/>
          </a:xfrm>
          <a:prstGeom prst="rect">
            <a:avLst/>
          </a:prstGeom>
        </p:spPr>
        <p:txBody>
          <a:bodyPr wrap="square" lIns="68580" tIns="34290" rIns="68580" bIns="34290">
            <a:spAutoFit/>
          </a:bodyPr>
          <a:lstStyle/>
          <a:p>
            <a:pPr algn="ctr"/>
            <a:r>
              <a:rPr lang="zh-CN" altLang="zh-CN" sz="2800" dirty="0">
                <a:latin typeface="楷体" panose="02010609060101010101" pitchFamily="49" charset="-122"/>
                <a:ea typeface="楷体" panose="02010609060101010101" pitchFamily="49" charset="-122"/>
              </a:rPr>
              <a:t>池上</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唐·白居易</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小娃撑小艇，偷采白莲回。</a:t>
            </a:r>
            <a:endParaRPr lang="en-US" altLang="zh-CN" sz="2800" dirty="0">
              <a:latin typeface="楷体" panose="02010609060101010101" pitchFamily="49" charset="-122"/>
              <a:ea typeface="楷体" panose="02010609060101010101" pitchFamily="49" charset="-122"/>
            </a:endParaRPr>
          </a:p>
          <a:p>
            <a:pPr algn="ctr"/>
            <a:r>
              <a:rPr lang="zh-CN" altLang="zh-CN" sz="2800" dirty="0">
                <a:latin typeface="楷体" panose="02010609060101010101" pitchFamily="49" charset="-122"/>
                <a:ea typeface="楷体" panose="02010609060101010101" pitchFamily="49" charset="-122"/>
              </a:rPr>
              <a:t>不解藏踪迹，浮萍一道开。</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小儿垂钓</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唐·胡令能</a:t>
            </a:r>
            <a:br>
              <a:rPr lang="en-US" altLang="zh-CN" sz="2800" dirty="0">
                <a:latin typeface="楷体" panose="02010609060101010101" pitchFamily="49" charset="-122"/>
                <a:ea typeface="楷体" panose="02010609060101010101" pitchFamily="49" charset="-122"/>
              </a:rPr>
            </a:br>
            <a:r>
              <a:rPr lang="zh-CN" altLang="zh-CN" sz="2800" dirty="0">
                <a:latin typeface="楷体" panose="02010609060101010101" pitchFamily="49" charset="-122"/>
                <a:ea typeface="楷体" panose="02010609060101010101" pitchFamily="49" charset="-122"/>
              </a:rPr>
              <a:t>蓬头稚子学垂纶，侧坐莓苔草映身。</a:t>
            </a:r>
            <a:endParaRPr lang="en-US" altLang="zh-CN" sz="2800" dirty="0">
              <a:latin typeface="楷体" panose="02010609060101010101" pitchFamily="49" charset="-122"/>
              <a:ea typeface="楷体" panose="02010609060101010101" pitchFamily="49" charset="-122"/>
            </a:endParaRPr>
          </a:p>
          <a:p>
            <a:pPr algn="ctr"/>
            <a:r>
              <a:rPr lang="zh-CN" altLang="zh-CN" sz="2800" dirty="0">
                <a:latin typeface="楷体" panose="02010609060101010101" pitchFamily="49" charset="-122"/>
                <a:ea typeface="楷体" panose="02010609060101010101" pitchFamily="49" charset="-122"/>
              </a:rPr>
              <a:t>路人借问遥招手，怕得鱼惊不应人。</a:t>
            </a:r>
            <a:br>
              <a:rPr lang="en-US" altLang="zh-CN" sz="2800" dirty="0">
                <a:latin typeface="楷体" panose="02010609060101010101" pitchFamily="49" charset="-122"/>
                <a:ea typeface="楷体" panose="02010609060101010101" pitchFamily="49" charset="-122"/>
              </a:rPr>
            </a:br>
            <a:endParaRPr lang="zh-CN" altLang="en-US" sz="2800" dirty="0">
              <a:latin typeface="楷体" panose="02010609060101010101" pitchFamily="49" charset="-122"/>
              <a:ea typeface="楷体" panose="02010609060101010101" pitchFamily="49" charset="-122"/>
            </a:endParaRPr>
          </a:p>
        </p:txBody>
      </p:sp>
      <p:sp>
        <p:nvSpPr>
          <p:cNvPr id="6" name="文本框 14"/>
          <p:cNvSpPr txBox="1"/>
          <p:nvPr/>
        </p:nvSpPr>
        <p:spPr>
          <a:xfrm>
            <a:off x="624428" y="411510"/>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拓展延伸</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7" name="图片 6"/>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79512" y="464187"/>
            <a:ext cx="366860" cy="456338"/>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文本框 14"/>
          <p:cNvSpPr txBox="1"/>
          <p:nvPr/>
        </p:nvSpPr>
        <p:spPr>
          <a:xfrm>
            <a:off x="696436" y="569898"/>
            <a:ext cx="1931348"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课堂练习</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11" name="图片 10"/>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251520" y="622574"/>
            <a:ext cx="366860" cy="456339"/>
          </a:xfrm>
          <a:prstGeom prst="rect">
            <a:avLst/>
          </a:prstGeom>
        </p:spPr>
      </p:pic>
      <p:sp>
        <p:nvSpPr>
          <p:cNvPr id="12" name="矩形 11"/>
          <p:cNvSpPr/>
          <p:nvPr/>
        </p:nvSpPr>
        <p:spPr>
          <a:xfrm>
            <a:off x="423031" y="1363871"/>
            <a:ext cx="8397441" cy="2215991"/>
          </a:xfrm>
          <a:prstGeom prst="rect">
            <a:avLst/>
          </a:prstGeom>
        </p:spPr>
        <p:txBody>
          <a:bodyPr wrap="square">
            <a:spAutoFit/>
          </a:bodyPr>
          <a:lstStyle/>
          <a:p>
            <a:pPr>
              <a:lnSpc>
                <a:spcPct val="150000"/>
              </a:lnSpc>
            </a:pPr>
            <a:r>
              <a:rPr lang="zh-CN" altLang="en-US" sz="2800" b="1" dirty="0">
                <a:latin typeface="宋体" panose="02010600030101010101" pitchFamily="2" charset="-122"/>
                <a:ea typeface="宋体" panose="02010600030101010101" pitchFamily="2" charset="-122"/>
              </a:rPr>
              <a:t>一</a:t>
            </a:r>
            <a:r>
              <a:rPr lang="zh-CN" altLang="zh-CN" sz="2800" b="1" dirty="0">
                <a:latin typeface="宋体" panose="02010600030101010101" pitchFamily="2" charset="-122"/>
                <a:ea typeface="宋体" panose="02010600030101010101" pitchFamily="2" charset="-122"/>
              </a:rPr>
              <a:t>、比一比，组成词语。</a:t>
            </a:r>
            <a:endParaRPr lang="zh-CN" altLang="zh-CN" sz="2800" b="1" dirty="0">
              <a:latin typeface="宋体" panose="02010600030101010101" pitchFamily="2" charset="-122"/>
              <a:ea typeface="宋体" panose="02010600030101010101" pitchFamily="2" charset="-122"/>
            </a:endParaRPr>
          </a:p>
          <a:p>
            <a:pPr>
              <a:lnSpc>
                <a:spcPct val="150000"/>
              </a:lnSpc>
            </a:pPr>
            <a:r>
              <a:rPr lang="zh-CN" altLang="en-US" sz="3200" dirty="0">
                <a:latin typeface="楷体" panose="02010609060101010101" pitchFamily="49" charset="-122"/>
                <a:ea typeface="楷体" panose="02010609060101010101" pitchFamily="49" charset="-122"/>
              </a:rPr>
              <a:t>葫</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拨</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蘑</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菇</a:t>
            </a:r>
            <a:r>
              <a:rPr lang="en-US"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a:p>
            <a:pPr>
              <a:lnSpc>
                <a:spcPct val="150000"/>
              </a:lnSpc>
            </a:pPr>
            <a:r>
              <a:rPr lang="zh-CN" altLang="en-US" sz="3200" dirty="0">
                <a:latin typeface="楷体" panose="02010609060101010101" pitchFamily="49" charset="-122"/>
                <a:ea typeface="楷体" panose="02010609060101010101" pitchFamily="49" charset="-122"/>
              </a:rPr>
              <a:t>胡</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泼</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磨</a:t>
            </a:r>
            <a:r>
              <a:rPr lang="en-US" altLang="zh-CN" sz="3200" dirty="0">
                <a:latin typeface="楷体" panose="02010609060101010101" pitchFamily="49" charset="-122"/>
                <a:ea typeface="楷体" panose="02010609060101010101" pitchFamily="49" charset="-122"/>
              </a:rPr>
              <a:t>(     ) </a:t>
            </a:r>
            <a:r>
              <a:rPr lang="zh-CN" altLang="en-US" sz="3200" dirty="0">
                <a:latin typeface="楷体" panose="02010609060101010101" pitchFamily="49" charset="-122"/>
                <a:ea typeface="楷体" panose="02010609060101010101" pitchFamily="49" charset="-122"/>
              </a:rPr>
              <a:t>姑</a:t>
            </a:r>
            <a:r>
              <a:rPr lang="en-US" altLang="zh-CN" sz="3200" dirty="0">
                <a:latin typeface="楷体" panose="02010609060101010101" pitchFamily="49" charset="-122"/>
                <a:ea typeface="楷体" panose="02010609060101010101" pitchFamily="49" charset="-122"/>
              </a:rPr>
              <a:t>(     )</a:t>
            </a:r>
            <a:endParaRPr lang="zh-CN" altLang="zh-CN" sz="3200" dirty="0">
              <a:latin typeface="楷体" panose="02010609060101010101" pitchFamily="49" charset="-122"/>
              <a:ea typeface="楷体" panose="02010609060101010101" pitchFamily="49" charset="-122"/>
            </a:endParaRPr>
          </a:p>
        </p:txBody>
      </p:sp>
      <p:sp>
        <p:nvSpPr>
          <p:cNvPr id="14" name="Rectangle 1"/>
          <p:cNvSpPr>
            <a:spLocks noChangeArrowheads="1"/>
          </p:cNvSpPr>
          <p:nvPr/>
        </p:nvSpPr>
        <p:spPr bwMode="auto">
          <a:xfrm>
            <a:off x="65506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 胡乱</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5" name="Rectangle 1"/>
          <p:cNvSpPr>
            <a:spLocks noChangeArrowheads="1"/>
          </p:cNvSpPr>
          <p:nvPr/>
        </p:nvSpPr>
        <p:spPr bwMode="auto">
          <a:xfrm>
            <a:off x="2915816" y="2122175"/>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拨动</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6" name="Rectangle 1"/>
          <p:cNvSpPr>
            <a:spLocks noChangeArrowheads="1"/>
          </p:cNvSpPr>
          <p:nvPr/>
        </p:nvSpPr>
        <p:spPr bwMode="auto">
          <a:xfrm>
            <a:off x="284380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活泼</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7" name="Rectangle 1"/>
          <p:cNvSpPr>
            <a:spLocks noChangeArrowheads="1"/>
          </p:cNvSpPr>
          <p:nvPr/>
        </p:nvSpPr>
        <p:spPr bwMode="auto">
          <a:xfrm>
            <a:off x="4872002" y="2122175"/>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蘑菇</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8" name="Rectangle 1"/>
          <p:cNvSpPr>
            <a:spLocks noChangeArrowheads="1"/>
          </p:cNvSpPr>
          <p:nvPr/>
        </p:nvSpPr>
        <p:spPr bwMode="auto">
          <a:xfrm>
            <a:off x="4877024"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磨坊</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19" name="Rectangle 1"/>
          <p:cNvSpPr>
            <a:spLocks noChangeArrowheads="1"/>
          </p:cNvSpPr>
          <p:nvPr/>
        </p:nvSpPr>
        <p:spPr bwMode="auto">
          <a:xfrm>
            <a:off x="6948264" y="2130876"/>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蘑菇</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0" name="Rectangle 1"/>
          <p:cNvSpPr>
            <a:spLocks noChangeArrowheads="1"/>
          </p:cNvSpPr>
          <p:nvPr/>
        </p:nvSpPr>
        <p:spPr bwMode="auto">
          <a:xfrm>
            <a:off x="6893248" y="2850956"/>
            <a:ext cx="214324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姑妈</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
        <p:nvSpPr>
          <p:cNvPr id="21" name="Rectangle 1"/>
          <p:cNvSpPr>
            <a:spLocks noChangeArrowheads="1"/>
          </p:cNvSpPr>
          <p:nvPr/>
        </p:nvSpPr>
        <p:spPr bwMode="auto">
          <a:xfrm>
            <a:off x="899592" y="2130876"/>
            <a:ext cx="1500198" cy="584765"/>
          </a:xfrm>
          <a:prstGeom prst="rect">
            <a:avLst/>
          </a:prstGeom>
          <a:noFill/>
          <a:ln w="9525">
            <a:noFill/>
            <a:miter lim="800000"/>
          </a:ln>
          <a:effectLst/>
        </p:spPr>
        <p:txBody>
          <a:bodyPr vert="horz" wrap="square" lIns="91431" tIns="45715" rIns="91431" bIns="45715" numCol="1" anchor="ctr" anchorCtr="0" compatLnSpc="1">
            <a:spAutoFit/>
          </a:bodyPr>
          <a:lstStyle/>
          <a:p>
            <a:pPr indent="266700" fontAlgn="base">
              <a:spcBef>
                <a:spcPct val="0"/>
              </a:spcBef>
              <a:spcAft>
                <a:spcPct val="0"/>
              </a:spcAft>
            </a:pPr>
            <a:r>
              <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rPr>
              <a:t>葫芦</a:t>
            </a:r>
            <a:endParaRPr lang="zh-CN" altLang="en-US" sz="3200" b="1" dirty="0">
              <a:solidFill>
                <a:srgbClr val="FF0000"/>
              </a:solidFill>
              <a:latin typeface="楷体" panose="02010609060101010101" pitchFamily="49" charset="-122"/>
              <a:ea typeface="楷体" panose="02010609060101010101" pitchFamily="49" charset="-122"/>
              <a:cs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wipe(left)">
                                      <p:cBhvr>
                                        <p:cTn id="7" dur="500"/>
                                        <p:tgtEl>
                                          <p:spTgt spid="2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left)">
                                      <p:cBhvr>
                                        <p:cTn id="12" dur="500"/>
                                        <p:tgtEl>
                                          <p:spTgt spid="14"/>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wipe(left)">
                                      <p:cBhvr>
                                        <p:cTn id="17" dur="500"/>
                                        <p:tgtEl>
                                          <p:spTgt spid="1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16"/>
                                        </p:tgtEl>
                                        <p:attrNameLst>
                                          <p:attrName>style.visibility</p:attrName>
                                        </p:attrNameLst>
                                      </p:cBhvr>
                                      <p:to>
                                        <p:strVal val="visible"/>
                                      </p:to>
                                    </p:set>
                                    <p:animEffect transition="in" filter="wipe(left)">
                                      <p:cBhvr>
                                        <p:cTn id="22" dur="500"/>
                                        <p:tgtEl>
                                          <p:spTgt spid="1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8" fill="hold" grpId="0" nodeType="clickEffect">
                                  <p:stCondLst>
                                    <p:cond delay="0"/>
                                  </p:stCondLst>
                                  <p:childTnLst>
                                    <p:set>
                                      <p:cBhvr>
                                        <p:cTn id="26" dur="1" fill="hold">
                                          <p:stCondLst>
                                            <p:cond delay="0"/>
                                          </p:stCondLst>
                                        </p:cTn>
                                        <p:tgtEl>
                                          <p:spTgt spid="17"/>
                                        </p:tgtEl>
                                        <p:attrNameLst>
                                          <p:attrName>style.visibility</p:attrName>
                                        </p:attrNameLst>
                                      </p:cBhvr>
                                      <p:to>
                                        <p:strVal val="visible"/>
                                      </p:to>
                                    </p:set>
                                    <p:animEffect transition="in" filter="wipe(left)">
                                      <p:cBhvr>
                                        <p:cTn id="27" dur="500"/>
                                        <p:tgtEl>
                                          <p:spTgt spid="17"/>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18"/>
                                        </p:tgtEl>
                                        <p:attrNameLst>
                                          <p:attrName>style.visibility</p:attrName>
                                        </p:attrNameLst>
                                      </p:cBhvr>
                                      <p:to>
                                        <p:strVal val="visible"/>
                                      </p:to>
                                    </p:set>
                                    <p:animEffect transition="in" filter="wipe(left)">
                                      <p:cBhvr>
                                        <p:cTn id="32" dur="500"/>
                                        <p:tgtEl>
                                          <p:spTgt spid="18"/>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8" fill="hold" grpId="0" nodeType="click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wipe(left)">
                                      <p:cBhvr>
                                        <p:cTn id="37" dur="500"/>
                                        <p:tgtEl>
                                          <p:spTgt spid="19"/>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8" fill="hold" grpId="0" nodeType="clickEffect">
                                  <p:stCondLst>
                                    <p:cond delay="0"/>
                                  </p:stCondLst>
                                  <p:childTnLst>
                                    <p:set>
                                      <p:cBhvr>
                                        <p:cTn id="41" dur="1" fill="hold">
                                          <p:stCondLst>
                                            <p:cond delay="0"/>
                                          </p:stCondLst>
                                        </p:cTn>
                                        <p:tgtEl>
                                          <p:spTgt spid="20"/>
                                        </p:tgtEl>
                                        <p:attrNameLst>
                                          <p:attrName>style.visibility</p:attrName>
                                        </p:attrNameLst>
                                      </p:cBhvr>
                                      <p:to>
                                        <p:strVal val="visible"/>
                                      </p:to>
                                    </p:set>
                                    <p:animEffect transition="in" filter="wipe(left)">
                                      <p:cBhvr>
                                        <p:cTn id="4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16" grpId="0"/>
      <p:bldP spid="17" grpId="0"/>
      <p:bldP spid="18" grpId="0"/>
      <p:bldP spid="19" grpId="0"/>
      <p:bldP spid="20" grpId="0"/>
      <p:bldP spid="2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7056" y="1681520"/>
            <a:ext cx="8496944" cy="1754326"/>
          </a:xfrm>
          <a:prstGeom prst="rect">
            <a:avLst/>
          </a:prstGeom>
        </p:spPr>
        <p:txBody>
          <a:bodyPr wrap="square">
            <a:spAutoFit/>
          </a:bodyPr>
          <a:lstStyle/>
          <a:p>
            <a:pPr>
              <a:lnSpc>
                <a:spcPct val="150000"/>
              </a:lnSpc>
            </a:pPr>
            <a:r>
              <a:rPr lang="zh-CN" altLang="zh-CN" sz="3600" dirty="0">
                <a:latin typeface="楷体" panose="02010609060101010101" pitchFamily="49" charset="-122"/>
                <a:ea typeface="楷体" panose="02010609060101010101" pitchFamily="49" charset="-122"/>
              </a:rPr>
              <a:t>清清爽爽：</a:t>
            </a:r>
            <a:r>
              <a:rPr lang="en-US" altLang="zh-CN" sz="3600" u="sng"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a:t>
            </a:r>
            <a:r>
              <a:rPr lang="en-US" altLang="zh-CN" sz="3600" u="sng" dirty="0">
                <a:latin typeface="楷体" panose="02010609060101010101" pitchFamily="49" charset="-122"/>
                <a:ea typeface="楷体" panose="02010609060101010101" pitchFamily="49" charset="-122"/>
              </a:rPr>
              <a:t>                                                  </a:t>
            </a:r>
            <a:endParaRPr lang="zh-CN" altLang="zh-CN" sz="3600" dirty="0">
              <a:latin typeface="楷体" panose="02010609060101010101" pitchFamily="49" charset="-122"/>
              <a:ea typeface="楷体" panose="02010609060101010101" pitchFamily="49" charset="-122"/>
            </a:endParaRPr>
          </a:p>
          <a:p>
            <a:pPr>
              <a:lnSpc>
                <a:spcPct val="150000"/>
              </a:lnSpc>
            </a:pPr>
            <a:r>
              <a:rPr lang="zh-CN" altLang="zh-CN" sz="3600" dirty="0">
                <a:latin typeface="楷体" panose="02010609060101010101" pitchFamily="49" charset="-122"/>
                <a:ea typeface="楷体" panose="02010609060101010101" pitchFamily="49" charset="-122"/>
              </a:rPr>
              <a:t>一</a:t>
            </a:r>
            <a:r>
              <a:rPr lang="en-US" altLang="zh-CN" sz="3600" dirty="0">
                <a:latin typeface="楷体" panose="02010609060101010101" pitchFamily="49" charset="-122"/>
                <a:ea typeface="楷体" panose="02010609060101010101" pitchFamily="49" charset="-122"/>
              </a:rPr>
              <a:t> </a:t>
            </a:r>
            <a:r>
              <a:rPr lang="zh-CN" altLang="zh-CN" sz="3600" dirty="0">
                <a:latin typeface="楷体" panose="02010609060101010101" pitchFamily="49" charset="-122"/>
                <a:ea typeface="楷体" panose="02010609060101010101" pitchFamily="49" charset="-122"/>
              </a:rPr>
              <a:t>朵</a:t>
            </a:r>
            <a:r>
              <a:rPr lang="en-US" altLang="zh-CN" sz="3600" dirty="0">
                <a:latin typeface="楷体" panose="02010609060101010101" pitchFamily="49" charset="-122"/>
                <a:ea typeface="楷体" panose="02010609060101010101" pitchFamily="49" charset="-122"/>
              </a:rPr>
              <a:t> </a:t>
            </a:r>
            <a:r>
              <a:rPr lang="zh-CN" altLang="zh-CN" sz="3600" dirty="0">
                <a:latin typeface="楷体" panose="02010609060101010101" pitchFamily="49" charset="-122"/>
                <a:ea typeface="楷体" panose="02010609060101010101" pitchFamily="49" charset="-122"/>
              </a:rPr>
              <a:t>朵：</a:t>
            </a:r>
            <a:r>
              <a:rPr lang="en-US" altLang="zh-CN" sz="3600" u="sng" dirty="0">
                <a:latin typeface="楷体" panose="02010609060101010101" pitchFamily="49" charset="-122"/>
                <a:ea typeface="楷体" panose="02010609060101010101" pitchFamily="49" charset="-122"/>
              </a:rPr>
              <a:t>                        </a:t>
            </a:r>
            <a:r>
              <a:rPr lang="zh-CN" altLang="en-US" sz="3600" dirty="0">
                <a:latin typeface="楷体" panose="02010609060101010101" pitchFamily="49" charset="-122"/>
                <a:ea typeface="楷体" panose="02010609060101010101" pitchFamily="49" charset="-122"/>
              </a:rPr>
              <a:t>。</a:t>
            </a:r>
            <a:r>
              <a:rPr lang="en-US" altLang="zh-CN" sz="3600" u="sng" dirty="0">
                <a:latin typeface="楷体" panose="02010609060101010101" pitchFamily="49" charset="-122"/>
                <a:ea typeface="楷体" panose="02010609060101010101" pitchFamily="49" charset="-122"/>
              </a:rPr>
              <a:t>                                              </a:t>
            </a:r>
            <a:endParaRPr lang="zh-CN" altLang="zh-CN" sz="3600" dirty="0">
              <a:latin typeface="楷体" panose="02010609060101010101" pitchFamily="49" charset="-122"/>
              <a:ea typeface="楷体" panose="02010609060101010101" pitchFamily="49" charset="-122"/>
            </a:endParaRPr>
          </a:p>
        </p:txBody>
      </p:sp>
      <p:sp>
        <p:nvSpPr>
          <p:cNvPr id="7" name="矩形 6"/>
          <p:cNvSpPr/>
          <p:nvPr/>
        </p:nvSpPr>
        <p:spPr>
          <a:xfrm>
            <a:off x="2915816" y="1851670"/>
            <a:ext cx="5256584" cy="623248"/>
          </a:xfrm>
          <a:prstGeom prst="rect">
            <a:avLst/>
          </a:prstGeom>
        </p:spPr>
        <p:txBody>
          <a:bodyPr wrap="square" lIns="68580" tIns="34290" rIns="68580" bIns="34290">
            <a:spAutoFit/>
          </a:bodyPr>
          <a:lstStyle/>
          <a:p>
            <a:pPr algn="just"/>
            <a:r>
              <a:rPr lang="zh-CN" altLang="en-US" sz="3600" b="1" dirty="0">
                <a:solidFill>
                  <a:srgbClr val="FF0000"/>
                </a:solidFill>
                <a:latin typeface="楷体" panose="02010609060101010101" pitchFamily="49" charset="-122"/>
                <a:ea typeface="楷体" panose="02010609060101010101" pitchFamily="49" charset="-122"/>
              </a:rPr>
              <a:t>平平安安、干干净净</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941749" y="2643758"/>
            <a:ext cx="5256584" cy="623248"/>
          </a:xfrm>
          <a:prstGeom prst="rect">
            <a:avLst/>
          </a:prstGeom>
        </p:spPr>
        <p:txBody>
          <a:bodyPr wrap="square" lIns="68580" tIns="34290" rIns="68580" bIns="34290">
            <a:spAutoFit/>
          </a:bodyPr>
          <a:lstStyle/>
          <a:p>
            <a:pPr algn="just"/>
            <a:r>
              <a:rPr lang="zh-CN" altLang="en-US" sz="3600" b="1" dirty="0">
                <a:solidFill>
                  <a:srgbClr val="FF0000"/>
                </a:solidFill>
                <a:latin typeface="楷体" panose="02010609060101010101" pitchFamily="49" charset="-122"/>
                <a:ea typeface="楷体" panose="02010609060101010101" pitchFamily="49" charset="-122"/>
              </a:rPr>
              <a:t>一只只、一串串、一条条</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2" name="矩形 1"/>
          <p:cNvSpPr/>
          <p:nvPr/>
        </p:nvSpPr>
        <p:spPr>
          <a:xfrm>
            <a:off x="646504" y="555526"/>
            <a:ext cx="4152099" cy="738664"/>
          </a:xfrm>
          <a:prstGeom prst="rect">
            <a:avLst/>
          </a:prstGeom>
        </p:spPr>
        <p:txBody>
          <a:bodyPr wrap="none">
            <a:spAutoFit/>
          </a:bodyPr>
          <a:lstStyle/>
          <a:p>
            <a:pPr>
              <a:lnSpc>
                <a:spcPct val="150000"/>
              </a:lnSpc>
            </a:pPr>
            <a:r>
              <a:rPr lang="zh-CN" altLang="en-US" sz="2800" b="1" dirty="0">
                <a:latin typeface="宋体" panose="02010600030101010101" pitchFamily="2" charset="-122"/>
                <a:ea typeface="宋体" panose="02010600030101010101" pitchFamily="2" charset="-122"/>
              </a:rPr>
              <a:t>二</a:t>
            </a:r>
            <a:r>
              <a:rPr lang="zh-CN" altLang="zh-CN" sz="2800" b="1" dirty="0">
                <a:latin typeface="宋体" panose="02010600030101010101" pitchFamily="2" charset="-122"/>
                <a:ea typeface="宋体" panose="02010600030101010101" pitchFamily="2" charset="-122"/>
              </a:rPr>
              <a:t>、根据例子，仿写词语</a:t>
            </a:r>
            <a:endParaRPr lang="zh-CN" altLang="zh-CN" sz="2800" b="1" dirty="0">
              <a:latin typeface="宋体" panose="02010600030101010101" pitchFamily="2" charset="-122"/>
              <a:ea typeface="宋体" panose="02010600030101010101" pitchFamily="2"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left)">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wipe(left)">
                                      <p:cBhvr>
                                        <p:cTn id="12"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539552" y="843558"/>
            <a:ext cx="8208912" cy="954107"/>
          </a:xfrm>
          <a:prstGeom prst="rect">
            <a:avLst/>
          </a:prstGeom>
        </p:spPr>
        <p:txBody>
          <a:bodyPr wrap="square">
            <a:spAutoFit/>
          </a:bodyPr>
          <a:lstStyle/>
          <a:p>
            <a:r>
              <a:rPr lang="zh-CN" altLang="en-US" sz="2800" b="1" dirty="0">
                <a:latin typeface="宋体" panose="02010600030101010101" pitchFamily="2" charset="-122"/>
                <a:ea typeface="宋体" panose="02010600030101010101" pitchFamily="2" charset="-122"/>
              </a:rPr>
              <a:t>三、文中作者写到了童年的三个画面，结合课文想一想你的童年还有哪些画面</a:t>
            </a:r>
            <a:r>
              <a:rPr lang="en-US" altLang="zh-CN" sz="2800" b="1" dirty="0">
                <a:latin typeface="宋体" panose="02010600030101010101" pitchFamily="2" charset="-122"/>
                <a:ea typeface="宋体" panose="02010600030101010101" pitchFamily="2" charset="-122"/>
              </a:rPr>
              <a:t>?</a:t>
            </a:r>
            <a:r>
              <a:rPr lang="zh-CN" altLang="en-US" sz="2800" b="1" dirty="0">
                <a:latin typeface="宋体" panose="02010600030101010101" pitchFamily="2" charset="-122"/>
                <a:ea typeface="宋体" panose="02010600030101010101" pitchFamily="2" charset="-122"/>
              </a:rPr>
              <a:t>动手写一写。</a:t>
            </a:r>
            <a:r>
              <a:rPr lang="en-US" altLang="zh-CN" sz="2800" b="1" u="sng" dirty="0">
                <a:latin typeface="宋体" panose="02010600030101010101" pitchFamily="2" charset="-122"/>
                <a:ea typeface="宋体" panose="02010600030101010101" pitchFamily="2" charset="-122"/>
              </a:rPr>
              <a:t>                                                              </a:t>
            </a:r>
            <a:endParaRPr lang="zh-CN" altLang="zh-CN" sz="2800" b="1" dirty="0">
              <a:latin typeface="宋体" panose="02010600030101010101" pitchFamily="2" charset="-122"/>
              <a:ea typeface="宋体" panose="02010600030101010101" pitchFamily="2" charset="-122"/>
            </a:endParaRPr>
          </a:p>
        </p:txBody>
      </p:sp>
      <p:sp>
        <p:nvSpPr>
          <p:cNvPr id="4" name="TextBox 3"/>
          <p:cNvSpPr txBox="1"/>
          <p:nvPr/>
        </p:nvSpPr>
        <p:spPr>
          <a:xfrm>
            <a:off x="1142976" y="2500312"/>
            <a:ext cx="6786610" cy="523220"/>
          </a:xfrm>
          <a:prstGeom prst="rect">
            <a:avLst/>
          </a:prstGeom>
          <a:noFill/>
        </p:spPr>
        <p:txBody>
          <a:bodyPr wrap="square" rtlCol="0">
            <a:spAutoFit/>
          </a:bodyPr>
          <a:lstStyle/>
          <a:p>
            <a:r>
              <a:rPr lang="zh-CN" altLang="en-US" sz="2800" b="1" dirty="0">
                <a:solidFill>
                  <a:srgbClr val="FF0000"/>
                </a:solidFill>
                <a:latin typeface="楷体" panose="02010609060101010101" pitchFamily="49" charset="-122"/>
                <a:ea typeface="楷体" panose="02010609060101010101" pitchFamily="49" charset="-122"/>
              </a:rPr>
              <a:t>提示：草地 、沙滩、大海、高山</a:t>
            </a:r>
            <a:endParaRPr lang="zh-CN" altLang="en-US" sz="28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2" name="图片 1" descr="66搜"/>
          <p:cNvPicPr>
            <a:picLocks noChangeAspect="1"/>
          </p:cNvPicPr>
          <p:nvPr/>
        </p:nvPicPr>
        <p:blipFill>
          <a:blip r:embed="rId1"/>
          <a:stretch>
            <a:fillRect/>
          </a:stretch>
        </p:blipFill>
        <p:spPr>
          <a:xfrm>
            <a:off x="1646555" y="1271905"/>
            <a:ext cx="6791960" cy="2952750"/>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311939" y="402799"/>
            <a:ext cx="2236510" cy="584775"/>
          </a:xfrm>
          <a:prstGeom prst="rect">
            <a:avLst/>
          </a:prstGeom>
        </p:spPr>
        <p:txBody>
          <a:bodyPr wrap="none">
            <a:spAutoFit/>
          </a:bodyPr>
          <a:lstStyle/>
          <a:p>
            <a:r>
              <a:rPr lang="zh-CN" altLang="en-US" sz="3200" b="1" dirty="0">
                <a:latin typeface="楷体" panose="02010609060101010101" pitchFamily="49" charset="-122"/>
                <a:ea typeface="楷体" panose="02010609060101010101" pitchFamily="49" charset="-122"/>
                <a:cs typeface="Segoe UI" panose="020B0502040204020203" pitchFamily="34" charset="0"/>
              </a:rPr>
              <a:t>水墨画欣赏</a:t>
            </a:r>
            <a:endParaRPr lang="zh-CN" altLang="en-US" sz="3200" b="1" dirty="0">
              <a:latin typeface="楷体" panose="02010609060101010101" pitchFamily="49" charset="-122"/>
              <a:ea typeface="楷体" panose="02010609060101010101" pitchFamily="49" charset="-122"/>
              <a:cs typeface="Segoe UI" panose="020B0502040204020203" pitchFamily="34" charset="0"/>
            </a:endParaRPr>
          </a:p>
        </p:txBody>
      </p:sp>
      <p:pic>
        <p:nvPicPr>
          <p:cNvPr id="4097" name="Picture 1" descr="C:\Users\Administrator\AppData\Roaming\Tencent\Users\56229019\QQ\WinTemp\RichOle\NVSL2F5FQ]F1NVL6NAJO4TL.pn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323528" y="1069600"/>
            <a:ext cx="3473124" cy="2294238"/>
          </a:xfrm>
          <a:prstGeom prst="rect">
            <a:avLst/>
          </a:prstGeom>
          <a:noFill/>
          <a:extLst>
            <a:ext uri="{909E8E84-426E-40DD-AFC4-6F175D3DCCD1}">
              <a14:hiddenFill xmlns:a14="http://schemas.microsoft.com/office/drawing/2010/main">
                <a:solidFill>
                  <a:srgbClr val="FFFFFF"/>
                </a:solidFill>
              </a14:hiddenFill>
            </a:ext>
          </a:extLst>
        </p:spPr>
      </p:pic>
      <p:pic>
        <p:nvPicPr>
          <p:cNvPr id="4098" name="Picture 2" descr="C:\Users\Administrator\AppData\Roaming\Tencent\Users\56229019\QQ\WinTemp\RichOle\S$KZ72MR19W)_)W1LI69]JL.pn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932040" y="1004752"/>
            <a:ext cx="3851920" cy="2287078"/>
          </a:xfrm>
          <a:prstGeom prst="rect">
            <a:avLst/>
          </a:prstGeom>
          <a:noFill/>
          <a:extLst>
            <a:ext uri="{909E8E84-426E-40DD-AFC4-6F175D3DCCD1}">
              <a14:hiddenFill xmlns:a14="http://schemas.microsoft.com/office/drawing/2010/main">
                <a:solidFill>
                  <a:srgbClr val="FFFFFF"/>
                </a:solidFill>
              </a14:hiddenFill>
            </a:ext>
          </a:extLst>
        </p:spPr>
      </p:pic>
      <p:pic>
        <p:nvPicPr>
          <p:cNvPr id="4099" name="Picture 3" descr="C:\Users\Administrator\AppData\Roaming\Tencent\Users\56229019\QQ\WinTemp\RichOle\I5TWMI404MBU%2PY$W}{J26.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430194" y="2319406"/>
            <a:ext cx="6310158" cy="2700616"/>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097"/>
                                        </p:tgtEl>
                                        <p:attrNameLst>
                                          <p:attrName>style.visibility</p:attrName>
                                        </p:attrNameLst>
                                      </p:cBhvr>
                                      <p:to>
                                        <p:strVal val="visible"/>
                                      </p:to>
                                    </p:set>
                                    <p:animEffect transition="in" filter="fade">
                                      <p:cBhvr>
                                        <p:cTn id="7" dur="500"/>
                                        <p:tgtEl>
                                          <p:spTgt spid="409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098"/>
                                        </p:tgtEl>
                                        <p:attrNameLst>
                                          <p:attrName>style.visibility</p:attrName>
                                        </p:attrNameLst>
                                      </p:cBhvr>
                                      <p:to>
                                        <p:strVal val="visible"/>
                                      </p:to>
                                    </p:set>
                                    <p:animEffect transition="in" filter="fade">
                                      <p:cBhvr>
                                        <p:cTn id="12" dur="500"/>
                                        <p:tgtEl>
                                          <p:spTgt spid="409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nodeType="clickEffect">
                                  <p:stCondLst>
                                    <p:cond delay="0"/>
                                  </p:stCondLst>
                                  <p:childTnLst>
                                    <p:set>
                                      <p:cBhvr>
                                        <p:cTn id="16" dur="1" fill="hold">
                                          <p:stCondLst>
                                            <p:cond delay="0"/>
                                          </p:stCondLst>
                                        </p:cTn>
                                        <p:tgtEl>
                                          <p:spTgt spid="4099"/>
                                        </p:tgtEl>
                                        <p:attrNameLst>
                                          <p:attrName>style.visibility</p:attrName>
                                        </p:attrNameLst>
                                      </p:cBhvr>
                                      <p:to>
                                        <p:strVal val="visible"/>
                                      </p:to>
                                    </p:set>
                                    <p:anim calcmode="lin" valueType="num">
                                      <p:cBhvr additive="base">
                                        <p:cTn id="17" dur="500" fill="hold"/>
                                        <p:tgtEl>
                                          <p:spTgt spid="4099"/>
                                        </p:tgtEl>
                                        <p:attrNameLst>
                                          <p:attrName>ppt_x</p:attrName>
                                        </p:attrNameLst>
                                      </p:cBhvr>
                                      <p:tavLst>
                                        <p:tav tm="0">
                                          <p:val>
                                            <p:strVal val="#ppt_x"/>
                                          </p:val>
                                        </p:tav>
                                        <p:tav tm="100000">
                                          <p:val>
                                            <p:strVal val="#ppt_x"/>
                                          </p:val>
                                        </p:tav>
                                      </p:tavLst>
                                    </p:anim>
                                    <p:anim calcmode="lin" valueType="num">
                                      <p:cBhvr additive="base">
                                        <p:cTn id="18" dur="500" fill="hold"/>
                                        <p:tgtEl>
                                          <p:spTgt spid="409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84" name="TextBox 11"/>
          <p:cNvSpPr txBox="1"/>
          <p:nvPr/>
        </p:nvSpPr>
        <p:spPr>
          <a:xfrm>
            <a:off x="6762013" y="1589796"/>
            <a:ext cx="1286051" cy="700192"/>
          </a:xfrm>
          <a:prstGeom prst="rect">
            <a:avLst/>
          </a:prstGeom>
          <a:noFill/>
          <a:ln w="9525">
            <a:noFill/>
          </a:ln>
        </p:spPr>
        <p:txBody>
          <a:bodyPr wrap="square" lIns="68580" tIns="34290" rIns="68580" bIns="34290">
            <a:spAutoFit/>
          </a:bodyPr>
          <a:lstStyle/>
          <a:p>
            <a:pPr>
              <a:spcBef>
                <a:spcPct val="50000"/>
              </a:spcBef>
            </a:pPr>
            <a:r>
              <a:rPr kumimoji="1" lang="zh-CN" altLang="en-US" sz="4000" dirty="0">
                <a:latin typeface="楷体" panose="02010609060101010101" pitchFamily="49" charset="-122"/>
                <a:ea typeface="楷体" panose="02010609060101010101" pitchFamily="49" charset="-122"/>
              </a:rPr>
              <a:t>破</a:t>
            </a:r>
            <a:r>
              <a:rPr kumimoji="1" lang="zh-CN" altLang="en-US" sz="4000" dirty="0">
                <a:solidFill>
                  <a:srgbClr val="FF0000"/>
                </a:solidFill>
                <a:latin typeface="楷体" panose="02010609060101010101" pitchFamily="49" charset="-122"/>
                <a:ea typeface="楷体" panose="02010609060101010101" pitchFamily="49" charset="-122"/>
              </a:rPr>
              <a:t>碎</a:t>
            </a:r>
            <a:endParaRPr kumimoji="1" lang="zh-CN" altLang="en-US" sz="4000" dirty="0">
              <a:solidFill>
                <a:srgbClr val="FF0000"/>
              </a:solidFill>
              <a:latin typeface="楷体" panose="02010609060101010101" pitchFamily="49" charset="-122"/>
              <a:ea typeface="楷体" panose="02010609060101010101" pitchFamily="49" charset="-122"/>
            </a:endParaRPr>
          </a:p>
        </p:txBody>
      </p:sp>
      <p:sp>
        <p:nvSpPr>
          <p:cNvPr id="57" name="Text Box 5"/>
          <p:cNvSpPr txBox="1">
            <a:spLocks noChangeArrowheads="1"/>
          </p:cNvSpPr>
          <p:nvPr/>
        </p:nvSpPr>
        <p:spPr bwMode="auto">
          <a:xfrm>
            <a:off x="4696418" y="1615028"/>
            <a:ext cx="123246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染</a:t>
            </a:r>
            <a:r>
              <a:rPr lang="zh-CN" altLang="en-US" sz="4000" dirty="0">
                <a:solidFill>
                  <a:schemeClr val="tx1"/>
                </a:solidFill>
                <a:latin typeface="楷体" panose="02010609060101010101" pitchFamily="49" charset="-122"/>
                <a:ea typeface="楷体" panose="02010609060101010101" pitchFamily="49" charset="-122"/>
              </a:rPr>
              <a:t>绿</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9" name="Text Box 5"/>
          <p:cNvSpPr txBox="1">
            <a:spLocks noChangeArrowheads="1"/>
          </p:cNvSpPr>
          <p:nvPr/>
        </p:nvSpPr>
        <p:spPr bwMode="auto">
          <a:xfrm>
            <a:off x="1987836" y="1586856"/>
            <a:ext cx="241134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chemeClr val="tx1"/>
                </a:solidFill>
                <a:latin typeface="楷体" panose="02010609060101010101" pitchFamily="49" charset="-122"/>
                <a:ea typeface="楷体" panose="02010609060101010101" pitchFamily="49" charset="-122"/>
              </a:rPr>
              <a:t>水</a:t>
            </a:r>
            <a:r>
              <a:rPr lang="zh-CN" altLang="en-US" sz="4000" dirty="0">
                <a:solidFill>
                  <a:srgbClr val="FF0000"/>
                </a:solidFill>
                <a:latin typeface="楷体" panose="02010609060101010101" pitchFamily="49" charset="-122"/>
                <a:ea typeface="楷体" panose="02010609060101010101" pitchFamily="49" charset="-122"/>
              </a:rPr>
              <a:t>墨</a:t>
            </a:r>
            <a:r>
              <a:rPr lang="zh-CN" altLang="en-US" sz="4000" dirty="0">
                <a:solidFill>
                  <a:schemeClr val="tx1"/>
                </a:solidFill>
                <a:latin typeface="楷体" panose="02010609060101010101" pitchFamily="49" charset="-122"/>
                <a:ea typeface="楷体" panose="02010609060101010101" pitchFamily="49" charset="-122"/>
              </a:rPr>
              <a:t>画</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11" name="Text Box 5"/>
          <p:cNvSpPr txBox="1">
            <a:spLocks noChangeArrowheads="1"/>
          </p:cNvSpPr>
          <p:nvPr/>
        </p:nvSpPr>
        <p:spPr bwMode="auto">
          <a:xfrm>
            <a:off x="2249493" y="3107535"/>
            <a:ext cx="1232466"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浪</a:t>
            </a:r>
            <a:r>
              <a:rPr lang="zh-CN" altLang="en-US" sz="4000" dirty="0">
                <a:solidFill>
                  <a:schemeClr val="tx1"/>
                </a:solidFill>
                <a:latin typeface="楷体" panose="02010609060101010101" pitchFamily="49" charset="-122"/>
                <a:ea typeface="楷体" panose="02010609060101010101" pitchFamily="49" charset="-122"/>
              </a:rPr>
              <a:t>花</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18" name="TextBox 11"/>
          <p:cNvSpPr txBox="1"/>
          <p:nvPr/>
        </p:nvSpPr>
        <p:spPr>
          <a:xfrm>
            <a:off x="6857311" y="3106360"/>
            <a:ext cx="1393222" cy="700192"/>
          </a:xfrm>
          <a:prstGeom prst="rect">
            <a:avLst/>
          </a:prstGeom>
          <a:noFill/>
          <a:ln w="9525">
            <a:noFill/>
          </a:ln>
        </p:spPr>
        <p:txBody>
          <a:bodyPr wrap="square" lIns="68580" tIns="34290" rIns="68580" bIns="34290">
            <a:spAutoFit/>
          </a:bodyPr>
          <a:lstStyle/>
          <a:p>
            <a:pPr>
              <a:spcBef>
                <a:spcPct val="50000"/>
              </a:spcBef>
            </a:pPr>
            <a:r>
              <a:rPr kumimoji="1" lang="zh-CN" altLang="en-US" sz="4000" dirty="0">
                <a:latin typeface="楷体" panose="02010609060101010101" pitchFamily="49" charset="-122"/>
                <a:ea typeface="楷体" panose="02010609060101010101" pitchFamily="49" charset="-122"/>
              </a:rPr>
              <a:t>凉</a:t>
            </a:r>
            <a:r>
              <a:rPr kumimoji="1" lang="zh-CN" altLang="en-US" sz="4000" dirty="0">
                <a:solidFill>
                  <a:srgbClr val="FF0000"/>
                </a:solidFill>
                <a:latin typeface="楷体" panose="02010609060101010101" pitchFamily="49" charset="-122"/>
                <a:ea typeface="楷体" panose="02010609060101010101" pitchFamily="49" charset="-122"/>
              </a:rPr>
              <a:t>爽</a:t>
            </a:r>
            <a:r>
              <a:rPr kumimoji="1" lang="zh-CN" altLang="en-US" sz="4000" dirty="0">
                <a:latin typeface="楷体" panose="02010609060101010101" pitchFamily="49" charset="-122"/>
                <a:ea typeface="楷体" panose="02010609060101010101" pitchFamily="49" charset="-122"/>
              </a:rPr>
              <a:t> </a:t>
            </a:r>
            <a:endParaRPr kumimoji="1" lang="zh-CN" altLang="en-US" sz="4000" dirty="0">
              <a:latin typeface="楷体" panose="02010609060101010101" pitchFamily="49" charset="-122"/>
              <a:ea typeface="楷体" panose="02010609060101010101" pitchFamily="49" charset="-122"/>
            </a:endParaRPr>
          </a:p>
        </p:txBody>
      </p:sp>
      <p:sp>
        <p:nvSpPr>
          <p:cNvPr id="19" name="Text Box 5"/>
          <p:cNvSpPr txBox="1">
            <a:spLocks noChangeArrowheads="1"/>
          </p:cNvSpPr>
          <p:nvPr/>
        </p:nvSpPr>
        <p:spPr bwMode="auto">
          <a:xfrm>
            <a:off x="4136668" y="3107535"/>
            <a:ext cx="1500393" cy="7001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pitchFamily="3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pitchFamily="3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pitchFamily="3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pitchFamily="34" charset="0"/>
                <a:ea typeface="宋体" panose="02010600030101010101" pitchFamily="2" charset="-122"/>
              </a:defRPr>
            </a:lvl9pPr>
          </a:lstStyle>
          <a:p>
            <a:pPr eaLnBrk="1" hangingPunct="1">
              <a:spcBef>
                <a:spcPct val="50000"/>
              </a:spcBef>
              <a:buFontTx/>
              <a:buNone/>
            </a:pPr>
            <a:r>
              <a:rPr lang="zh-CN" altLang="en-US" sz="4000" dirty="0">
                <a:solidFill>
                  <a:srgbClr val="FF0000"/>
                </a:solidFill>
                <a:latin typeface="楷体" panose="02010609060101010101" pitchFamily="49" charset="-122"/>
                <a:ea typeface="楷体" panose="02010609060101010101" pitchFamily="49" charset="-122"/>
              </a:rPr>
              <a:t>溅</a:t>
            </a:r>
            <a:r>
              <a:rPr lang="zh-CN" altLang="en-US" sz="4000" dirty="0">
                <a:solidFill>
                  <a:schemeClr val="tx1"/>
                </a:solidFill>
                <a:latin typeface="楷体" panose="02010609060101010101" pitchFamily="49" charset="-122"/>
                <a:ea typeface="楷体" panose="02010609060101010101" pitchFamily="49" charset="-122"/>
              </a:rPr>
              <a:t>起</a:t>
            </a:r>
            <a:endParaRPr lang="zh-CN" altLang="en-US" sz="4000" dirty="0">
              <a:solidFill>
                <a:schemeClr val="tx1"/>
              </a:solidFill>
              <a:latin typeface="楷体" panose="02010609060101010101" pitchFamily="49" charset="-122"/>
              <a:ea typeface="楷体" panose="02010609060101010101" pitchFamily="49" charset="-122"/>
            </a:endParaRPr>
          </a:p>
        </p:txBody>
      </p:sp>
      <p:sp>
        <p:nvSpPr>
          <p:cNvPr id="20" name="矩形 19"/>
          <p:cNvSpPr/>
          <p:nvPr/>
        </p:nvSpPr>
        <p:spPr>
          <a:xfrm>
            <a:off x="2562504" y="1158228"/>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mò</a:t>
            </a:r>
            <a:endParaRPr lang="zh-CN" altLang="en-US" sz="3000" dirty="0">
              <a:latin typeface="黑体" panose="02010609060101010101" pitchFamily="49" charset="-122"/>
              <a:ea typeface="黑体" panose="02010609060101010101" pitchFamily="49" charset="-122"/>
            </a:endParaRPr>
          </a:p>
        </p:txBody>
      </p:sp>
      <p:sp>
        <p:nvSpPr>
          <p:cNvPr id="23" name="矩形 22"/>
          <p:cNvSpPr/>
          <p:nvPr/>
        </p:nvSpPr>
        <p:spPr>
          <a:xfrm>
            <a:off x="4665269" y="1198952"/>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rǎn</a:t>
            </a:r>
            <a:endParaRPr lang="zh-CN" altLang="en-US" sz="3000" dirty="0">
              <a:latin typeface="黑体" panose="02010609060101010101" pitchFamily="49" charset="-122"/>
              <a:ea typeface="黑体" panose="02010609060101010101" pitchFamily="49" charset="-122"/>
            </a:endParaRPr>
          </a:p>
        </p:txBody>
      </p:sp>
      <p:sp>
        <p:nvSpPr>
          <p:cNvPr id="24" name="矩形 23"/>
          <p:cNvSpPr/>
          <p:nvPr/>
        </p:nvSpPr>
        <p:spPr>
          <a:xfrm>
            <a:off x="7265652" y="1187693"/>
            <a:ext cx="85736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suì</a:t>
            </a:r>
            <a:endParaRPr lang="zh-CN" altLang="en-US" sz="3000" dirty="0">
              <a:latin typeface="黑体" panose="02010609060101010101" pitchFamily="49" charset="-122"/>
              <a:ea typeface="黑体" panose="02010609060101010101" pitchFamily="49" charset="-122"/>
            </a:endParaRPr>
          </a:p>
        </p:txBody>
      </p:sp>
      <p:sp>
        <p:nvSpPr>
          <p:cNvPr id="25" name="矩形 24"/>
          <p:cNvSpPr/>
          <p:nvPr/>
        </p:nvSpPr>
        <p:spPr>
          <a:xfrm>
            <a:off x="2114003" y="2624153"/>
            <a:ext cx="1178880"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làng</a:t>
            </a:r>
            <a:endParaRPr lang="zh-CN" altLang="en-US" sz="3000" dirty="0">
              <a:latin typeface="黑体" panose="02010609060101010101" pitchFamily="49" charset="-122"/>
              <a:ea typeface="黑体" panose="02010609060101010101" pitchFamily="49" charset="-122"/>
            </a:endParaRPr>
          </a:p>
        </p:txBody>
      </p:sp>
      <p:sp>
        <p:nvSpPr>
          <p:cNvPr id="26" name="矩形 25"/>
          <p:cNvSpPr/>
          <p:nvPr/>
        </p:nvSpPr>
        <p:spPr>
          <a:xfrm>
            <a:off x="3975912" y="2625328"/>
            <a:ext cx="2036248"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jiàn</a:t>
            </a:r>
            <a:endParaRPr lang="zh-CN" altLang="en-US" sz="3000" dirty="0">
              <a:latin typeface="黑体" panose="02010609060101010101" pitchFamily="49" charset="-122"/>
              <a:ea typeface="黑体" panose="02010609060101010101" pitchFamily="49" charset="-122"/>
            </a:endParaRPr>
          </a:p>
        </p:txBody>
      </p:sp>
      <p:sp>
        <p:nvSpPr>
          <p:cNvPr id="29" name="矩形 28"/>
          <p:cNvSpPr/>
          <p:nvPr/>
        </p:nvSpPr>
        <p:spPr>
          <a:xfrm>
            <a:off x="7125238" y="2606300"/>
            <a:ext cx="1479210" cy="530915"/>
          </a:xfrm>
          <a:prstGeom prst="rect">
            <a:avLst/>
          </a:prstGeom>
        </p:spPr>
        <p:txBody>
          <a:bodyPr wrap="square" lIns="68580" tIns="34290" rIns="68580" bIns="34290">
            <a:spAutoFit/>
          </a:bodyPr>
          <a:lstStyle/>
          <a:p>
            <a:r>
              <a:rPr lang="en-US" altLang="zh-CN" sz="3000" dirty="0" err="1">
                <a:latin typeface="黑体" panose="02010609060101010101" pitchFamily="49" charset="-122"/>
                <a:ea typeface="黑体" panose="02010609060101010101" pitchFamily="49" charset="-122"/>
              </a:rPr>
              <a:t>shuǎng</a:t>
            </a:r>
            <a:endParaRPr lang="zh-CN" altLang="en-US" sz="3000" dirty="0">
              <a:latin typeface="黑体" panose="02010609060101010101" pitchFamily="49" charset="-122"/>
              <a:ea typeface="黑体" panose="02010609060101010101" pitchFamily="49" charset="-122"/>
            </a:endParaRPr>
          </a:p>
        </p:txBody>
      </p:sp>
      <p:sp>
        <p:nvSpPr>
          <p:cNvPr id="8" name="矩形 7"/>
          <p:cNvSpPr/>
          <p:nvPr/>
        </p:nvSpPr>
        <p:spPr>
          <a:xfrm>
            <a:off x="2055213" y="1629444"/>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0" name="矩形 29"/>
          <p:cNvSpPr/>
          <p:nvPr/>
        </p:nvSpPr>
        <p:spPr>
          <a:xfrm>
            <a:off x="3131840" y="1670054"/>
            <a:ext cx="595906" cy="554360"/>
          </a:xfrm>
          <a:prstGeom prst="rect">
            <a:avLst/>
          </a:prstGeom>
          <a:solidFill>
            <a:schemeClr val="bg1"/>
          </a:solidFill>
          <a:ln>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矩形 31"/>
          <p:cNvSpPr/>
          <p:nvPr/>
        </p:nvSpPr>
        <p:spPr>
          <a:xfrm>
            <a:off x="5312651" y="171860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6" name="矩形 35"/>
          <p:cNvSpPr/>
          <p:nvPr/>
        </p:nvSpPr>
        <p:spPr>
          <a:xfrm>
            <a:off x="6873210" y="167197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7" name="矩形 36"/>
          <p:cNvSpPr/>
          <p:nvPr/>
        </p:nvSpPr>
        <p:spPr>
          <a:xfrm>
            <a:off x="2823417" y="3252192"/>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8" name="矩形 37"/>
          <p:cNvSpPr/>
          <p:nvPr/>
        </p:nvSpPr>
        <p:spPr>
          <a:xfrm>
            <a:off x="4760990" y="3156243"/>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39" name="矩形 38"/>
          <p:cNvSpPr/>
          <p:nvPr/>
        </p:nvSpPr>
        <p:spPr>
          <a:xfrm>
            <a:off x="6900982" y="3218888"/>
            <a:ext cx="504056" cy="554360"/>
          </a:xfrm>
          <a:prstGeom prst="rect">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50" name="TextBox 11"/>
          <p:cNvSpPr txBox="1">
            <a:spLocks noChangeArrowheads="1"/>
          </p:cNvSpPr>
          <p:nvPr/>
        </p:nvSpPr>
        <p:spPr bwMode="auto">
          <a:xfrm>
            <a:off x="505294" y="1510576"/>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我会认</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sp>
        <p:nvSpPr>
          <p:cNvPr id="51" name="矩形 50"/>
          <p:cNvSpPr/>
          <p:nvPr/>
        </p:nvSpPr>
        <p:spPr>
          <a:xfrm>
            <a:off x="1524285"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52" name="矩形 51"/>
          <p:cNvSpPr/>
          <p:nvPr/>
        </p:nvSpPr>
        <p:spPr>
          <a:xfrm>
            <a:off x="525663" y="1582624"/>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33" name="文本框 14"/>
          <p:cNvSpPr txBox="1"/>
          <p:nvPr/>
        </p:nvSpPr>
        <p:spPr>
          <a:xfrm>
            <a:off x="653667" y="422324"/>
            <a:ext cx="4033837" cy="561692"/>
          </a:xfrm>
          <a:prstGeom prst="rect">
            <a:avLst/>
          </a:prstGeom>
          <a:noFill/>
        </p:spPr>
        <p:txBody>
          <a:bodyPr wrap="square" lIns="68580" tIns="34290" rIns="68580" bIns="34290" rtlCol="0">
            <a:spAutoFit/>
          </a:bodyPr>
          <a:lstStyle/>
          <a:p>
            <a:r>
              <a:rPr lang="zh-CN" altLang="en-US" sz="3200" b="1" dirty="0">
                <a:solidFill>
                  <a:srgbClr val="875000"/>
                </a:solidFill>
                <a:latin typeface="幼圆" panose="02010509060101010101" pitchFamily="49" charset="-122"/>
                <a:ea typeface="幼圆" panose="02010509060101010101" pitchFamily="49" charset="-122"/>
              </a:rPr>
              <a:t>朗读课文 扫清障碍</a:t>
            </a:r>
            <a:endParaRPr lang="zh-CN" altLang="en-US" sz="3200" b="1" dirty="0">
              <a:solidFill>
                <a:srgbClr val="875000"/>
              </a:solidFill>
              <a:latin typeface="幼圆" panose="02010509060101010101" pitchFamily="49" charset="-122"/>
              <a:ea typeface="幼圆" panose="02010509060101010101" pitchFamily="49" charset="-122"/>
            </a:endParaRPr>
          </a:p>
        </p:txBody>
      </p:sp>
      <p:pic>
        <p:nvPicPr>
          <p:cNvPr id="34" name="图片 33"/>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013018" y="603851"/>
            <a:ext cx="351070" cy="380165"/>
          </a:xfrm>
          <a:prstGeom prst="rect">
            <a:avLst/>
          </a:prstGeom>
        </p:spPr>
      </p:pic>
      <p:pic>
        <p:nvPicPr>
          <p:cNvPr id="35" name="图片 3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9057708">
            <a:off x="4408959" y="550061"/>
            <a:ext cx="335134" cy="472337"/>
          </a:xfrm>
          <a:prstGeom prst="rect">
            <a:avLst/>
          </a:prstGeom>
        </p:spPr>
      </p:pic>
      <p:pic>
        <p:nvPicPr>
          <p:cNvPr id="40" name="图片 3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10041" y="489080"/>
            <a:ext cx="366860" cy="456339"/>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1" presetClass="exit"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hidden"/>
                                      </p:to>
                                    </p:set>
                                  </p:childTnLst>
                                </p:cTn>
                              </p:par>
                              <p:par>
                                <p:cTn id="12" presetID="1" presetClass="exit" presetSubtype="0" fill="hold" grpId="0" nodeType="withEffect">
                                  <p:stCondLst>
                                    <p:cond delay="0"/>
                                  </p:stCondLst>
                                  <p:childTnLst>
                                    <p:set>
                                      <p:cBhvr>
                                        <p:cTn id="13" dur="1" fill="hold">
                                          <p:stCondLst>
                                            <p:cond delay="0"/>
                                          </p:stCondLst>
                                        </p:cTn>
                                        <p:tgtEl>
                                          <p:spTgt spid="30"/>
                                        </p:tgtEl>
                                        <p:attrNameLst>
                                          <p:attrName>style.visibility</p:attrName>
                                        </p:attrNameLst>
                                      </p:cBhvr>
                                      <p:to>
                                        <p:strVal val="hidden"/>
                                      </p:to>
                                    </p:se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3"/>
                                        </p:tgtEl>
                                        <p:attrNameLst>
                                          <p:attrName>style.visibility</p:attrName>
                                        </p:attrNameLst>
                                      </p:cBhvr>
                                      <p:to>
                                        <p:strVal val="visible"/>
                                      </p:to>
                                    </p:set>
                                    <p:animEffect transition="in" filter="wipe(down)">
                                      <p:cBhvr>
                                        <p:cTn id="18" dur="500"/>
                                        <p:tgtEl>
                                          <p:spTgt spid="23"/>
                                        </p:tgtEl>
                                      </p:cBhvr>
                                    </p:animEffect>
                                  </p:childTnLst>
                                </p:cTn>
                              </p:par>
                            </p:childTnLst>
                          </p:cTn>
                        </p:par>
                      </p:childTnLst>
                    </p:cTn>
                  </p:par>
                  <p:par>
                    <p:cTn id="19" fill="hold">
                      <p:stCondLst>
                        <p:cond delay="indefinite"/>
                      </p:stCondLst>
                      <p:childTnLst>
                        <p:par>
                          <p:cTn id="20" fill="hold">
                            <p:stCondLst>
                              <p:cond delay="0"/>
                            </p:stCondLst>
                            <p:childTnLst>
                              <p:par>
                                <p:cTn id="21" presetID="1" presetClass="exit" presetSubtype="0" fill="hold" grpId="0" nodeType="clickEffect">
                                  <p:stCondLst>
                                    <p:cond delay="0"/>
                                  </p:stCondLst>
                                  <p:childTnLst>
                                    <p:set>
                                      <p:cBhvr>
                                        <p:cTn id="22" dur="1" fill="hold">
                                          <p:stCondLst>
                                            <p:cond delay="0"/>
                                          </p:stCondLst>
                                        </p:cTn>
                                        <p:tgtEl>
                                          <p:spTgt spid="32"/>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24"/>
                                        </p:tgtEl>
                                        <p:attrNameLst>
                                          <p:attrName>style.visibility</p:attrName>
                                        </p:attrNameLst>
                                      </p:cBhvr>
                                      <p:to>
                                        <p:strVal val="visible"/>
                                      </p:to>
                                    </p:set>
                                    <p:animEffect transition="in" filter="wipe(down)">
                                      <p:cBhvr>
                                        <p:cTn id="27" dur="500"/>
                                        <p:tgtEl>
                                          <p:spTgt spid="24"/>
                                        </p:tgtEl>
                                      </p:cBhvr>
                                    </p:animEffect>
                                  </p:childTnLst>
                                </p:cTn>
                              </p:par>
                            </p:childTnLst>
                          </p:cTn>
                        </p:par>
                      </p:childTnLst>
                    </p:cTn>
                  </p:par>
                  <p:par>
                    <p:cTn id="28" fill="hold">
                      <p:stCondLst>
                        <p:cond delay="indefinite"/>
                      </p:stCondLst>
                      <p:childTnLst>
                        <p:par>
                          <p:cTn id="29" fill="hold">
                            <p:stCondLst>
                              <p:cond delay="0"/>
                            </p:stCondLst>
                            <p:childTnLst>
                              <p:par>
                                <p:cTn id="30" presetID="1" presetClass="exit" presetSubtype="0" fill="hold" grpId="0" nodeType="clickEffect">
                                  <p:stCondLst>
                                    <p:cond delay="0"/>
                                  </p:stCondLst>
                                  <p:childTnLst>
                                    <p:set>
                                      <p:cBhvr>
                                        <p:cTn id="31" dur="1" fill="hold">
                                          <p:stCondLst>
                                            <p:cond delay="0"/>
                                          </p:stCondLst>
                                        </p:cTn>
                                        <p:tgtEl>
                                          <p:spTgt spid="36"/>
                                        </p:tgtEl>
                                        <p:attrNameLst>
                                          <p:attrName>style.visibility</p:attrName>
                                        </p:attrNameLst>
                                      </p:cBhvr>
                                      <p:to>
                                        <p:strVal val="hidden"/>
                                      </p:to>
                                    </p:set>
                                  </p:childTnLst>
                                </p:cTn>
                              </p:par>
                            </p:childTnLst>
                          </p:cTn>
                        </p:par>
                      </p:childTnLst>
                    </p:cTn>
                  </p:par>
                  <p:par>
                    <p:cTn id="32" fill="hold">
                      <p:stCondLst>
                        <p:cond delay="indefinite"/>
                      </p:stCondLst>
                      <p:childTnLst>
                        <p:par>
                          <p:cTn id="33" fill="hold">
                            <p:stCondLst>
                              <p:cond delay="0"/>
                            </p:stCondLst>
                            <p:childTnLst>
                              <p:par>
                                <p:cTn id="34" presetID="22" presetClass="entr" presetSubtype="4" fill="hold" grpId="0" nodeType="click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wipe(down)">
                                      <p:cBhvr>
                                        <p:cTn id="36" dur="500"/>
                                        <p:tgtEl>
                                          <p:spTgt spid="25"/>
                                        </p:tgtEl>
                                      </p:cBhvr>
                                    </p:animEffect>
                                  </p:childTnLst>
                                </p:cTn>
                              </p:par>
                            </p:childTnLst>
                          </p:cTn>
                        </p:par>
                      </p:childTnLst>
                    </p:cTn>
                  </p:par>
                  <p:par>
                    <p:cTn id="37" fill="hold">
                      <p:stCondLst>
                        <p:cond delay="indefinite"/>
                      </p:stCondLst>
                      <p:childTnLst>
                        <p:par>
                          <p:cTn id="38" fill="hold">
                            <p:stCondLst>
                              <p:cond delay="0"/>
                            </p:stCondLst>
                            <p:childTnLst>
                              <p:par>
                                <p:cTn id="39" presetID="1" presetClass="exit" presetSubtype="0" fill="hold" grpId="0" nodeType="clickEffect">
                                  <p:stCondLst>
                                    <p:cond delay="0"/>
                                  </p:stCondLst>
                                  <p:childTnLst>
                                    <p:set>
                                      <p:cBhvr>
                                        <p:cTn id="40" dur="1" fill="hold">
                                          <p:stCondLst>
                                            <p:cond delay="0"/>
                                          </p:stCondLst>
                                        </p:cTn>
                                        <p:tgtEl>
                                          <p:spTgt spid="37"/>
                                        </p:tgtEl>
                                        <p:attrNameLst>
                                          <p:attrName>style.visibility</p:attrName>
                                        </p:attrNameLst>
                                      </p:cBhvr>
                                      <p:to>
                                        <p:strVal val="hidden"/>
                                      </p:to>
                                    </p:set>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wipe(down)">
                                      <p:cBhvr>
                                        <p:cTn id="45" dur="500"/>
                                        <p:tgtEl>
                                          <p:spTgt spid="26"/>
                                        </p:tgtEl>
                                      </p:cBhvr>
                                    </p:animEffect>
                                  </p:childTnLst>
                                </p:cTn>
                              </p:par>
                            </p:childTnLst>
                          </p:cTn>
                        </p:par>
                      </p:childTnLst>
                    </p:cTn>
                  </p:par>
                  <p:par>
                    <p:cTn id="46" fill="hold">
                      <p:stCondLst>
                        <p:cond delay="indefinite"/>
                      </p:stCondLst>
                      <p:childTnLst>
                        <p:par>
                          <p:cTn id="47" fill="hold">
                            <p:stCondLst>
                              <p:cond delay="0"/>
                            </p:stCondLst>
                            <p:childTnLst>
                              <p:par>
                                <p:cTn id="48" presetID="1" presetClass="exit" presetSubtype="0" fill="hold" grpId="0" nodeType="clickEffect">
                                  <p:stCondLst>
                                    <p:cond delay="0"/>
                                  </p:stCondLst>
                                  <p:childTnLst>
                                    <p:set>
                                      <p:cBhvr>
                                        <p:cTn id="49" dur="1" fill="hold">
                                          <p:stCondLst>
                                            <p:cond delay="0"/>
                                          </p:stCondLst>
                                        </p:cTn>
                                        <p:tgtEl>
                                          <p:spTgt spid="38"/>
                                        </p:tgtEl>
                                        <p:attrNameLst>
                                          <p:attrName>style.visibility</p:attrName>
                                        </p:attrNameLst>
                                      </p:cBhvr>
                                      <p:to>
                                        <p:strVal val="hidden"/>
                                      </p:to>
                                    </p:set>
                                  </p:childTnLst>
                                </p:cTn>
                              </p:par>
                            </p:childTnLst>
                          </p:cTn>
                        </p:par>
                      </p:childTnLst>
                    </p:cTn>
                  </p:par>
                  <p:par>
                    <p:cTn id="50" fill="hold">
                      <p:stCondLst>
                        <p:cond delay="indefinite"/>
                      </p:stCondLst>
                      <p:childTnLst>
                        <p:par>
                          <p:cTn id="51" fill="hold">
                            <p:stCondLst>
                              <p:cond delay="0"/>
                            </p:stCondLst>
                            <p:childTnLst>
                              <p:par>
                                <p:cTn id="52" presetID="22" presetClass="entr" presetSubtype="4" fill="hold" grpId="0" nodeType="clickEffect">
                                  <p:stCondLst>
                                    <p:cond delay="0"/>
                                  </p:stCondLst>
                                  <p:childTnLst>
                                    <p:set>
                                      <p:cBhvr>
                                        <p:cTn id="53" dur="1" fill="hold">
                                          <p:stCondLst>
                                            <p:cond delay="0"/>
                                          </p:stCondLst>
                                        </p:cTn>
                                        <p:tgtEl>
                                          <p:spTgt spid="29"/>
                                        </p:tgtEl>
                                        <p:attrNameLst>
                                          <p:attrName>style.visibility</p:attrName>
                                        </p:attrNameLst>
                                      </p:cBhvr>
                                      <p:to>
                                        <p:strVal val="visible"/>
                                      </p:to>
                                    </p:set>
                                    <p:animEffect transition="in" filter="wipe(down)">
                                      <p:cBhvr>
                                        <p:cTn id="54" dur="500"/>
                                        <p:tgtEl>
                                          <p:spTgt spid="29"/>
                                        </p:tgtEl>
                                      </p:cBhvr>
                                    </p:animEffect>
                                  </p:childTnLst>
                                </p:cTn>
                              </p:par>
                            </p:childTnLst>
                          </p:cTn>
                        </p:par>
                      </p:childTnLst>
                    </p:cTn>
                  </p:par>
                  <p:par>
                    <p:cTn id="55" fill="hold">
                      <p:stCondLst>
                        <p:cond delay="indefinite"/>
                      </p:stCondLst>
                      <p:childTnLst>
                        <p:par>
                          <p:cTn id="56" fill="hold">
                            <p:stCondLst>
                              <p:cond delay="0"/>
                            </p:stCondLst>
                            <p:childTnLst>
                              <p:par>
                                <p:cTn id="57" presetID="1" presetClass="exit" presetSubtype="0" fill="hold" grpId="0" nodeType="clickEffect">
                                  <p:stCondLst>
                                    <p:cond delay="0"/>
                                  </p:stCondLst>
                                  <p:childTnLst>
                                    <p:set>
                                      <p:cBhvr>
                                        <p:cTn id="58" dur="1" fill="hold">
                                          <p:stCondLst>
                                            <p:cond delay="0"/>
                                          </p:stCondLst>
                                        </p:cTn>
                                        <p:tgtEl>
                                          <p:spTgt spid="39"/>
                                        </p:tgtEl>
                                        <p:attrNameLst>
                                          <p:attrName>style.visibility</p:attrName>
                                        </p:attrNameLst>
                                      </p:cBhvr>
                                      <p:to>
                                        <p:strVal val="hidden"/>
                                      </p:to>
                                    </p:set>
                                  </p:childTnLst>
                                </p:cTn>
                              </p:par>
                            </p:childTnLst>
                          </p:cTn>
                        </p:par>
                      </p:childTnLst>
                    </p:cTn>
                  </p:par>
                  <p:par>
                    <p:cTn id="59" fill="hold">
                      <p:stCondLst>
                        <p:cond delay="indefinite"/>
                      </p:stCondLst>
                      <p:childTnLst>
                        <p:par>
                          <p:cTn id="60" fill="hold">
                            <p:stCondLst>
                              <p:cond delay="0"/>
                            </p:stCondLst>
                            <p:childTnLst>
                              <p:par>
                                <p:cTn id="61" presetID="1" presetClass="exit" presetSubtype="0" fill="hold" grpId="1" nodeType="clickEffect">
                                  <p:stCondLst>
                                    <p:cond delay="0"/>
                                  </p:stCondLst>
                                  <p:childTnLst>
                                    <p:set>
                                      <p:cBhvr>
                                        <p:cTn id="62" dur="1" fill="hold">
                                          <p:stCondLst>
                                            <p:cond delay="0"/>
                                          </p:stCondLst>
                                        </p:cTn>
                                        <p:tgtEl>
                                          <p:spTgt spid="20"/>
                                        </p:tgtEl>
                                        <p:attrNameLst>
                                          <p:attrName>style.visibility</p:attrName>
                                        </p:attrNameLst>
                                      </p:cBhvr>
                                      <p:to>
                                        <p:strVal val="hidden"/>
                                      </p:to>
                                    </p:set>
                                  </p:childTnLst>
                                </p:cTn>
                              </p:par>
                              <p:par>
                                <p:cTn id="63" presetID="1" presetClass="exit" presetSubtype="0" fill="hold" grpId="1" nodeType="withEffect">
                                  <p:stCondLst>
                                    <p:cond delay="0"/>
                                  </p:stCondLst>
                                  <p:childTnLst>
                                    <p:set>
                                      <p:cBhvr>
                                        <p:cTn id="64" dur="1" fill="hold">
                                          <p:stCondLst>
                                            <p:cond delay="0"/>
                                          </p:stCondLst>
                                        </p:cTn>
                                        <p:tgtEl>
                                          <p:spTgt spid="23"/>
                                        </p:tgtEl>
                                        <p:attrNameLst>
                                          <p:attrName>style.visibility</p:attrName>
                                        </p:attrNameLst>
                                      </p:cBhvr>
                                      <p:to>
                                        <p:strVal val="hidden"/>
                                      </p:to>
                                    </p:set>
                                  </p:childTnLst>
                                </p:cTn>
                              </p:par>
                              <p:par>
                                <p:cTn id="65" presetID="1" presetClass="exit" presetSubtype="0" fill="hold" grpId="1" nodeType="withEffect">
                                  <p:stCondLst>
                                    <p:cond delay="0"/>
                                  </p:stCondLst>
                                  <p:childTnLst>
                                    <p:set>
                                      <p:cBhvr>
                                        <p:cTn id="66" dur="1" fill="hold">
                                          <p:stCondLst>
                                            <p:cond delay="0"/>
                                          </p:stCondLst>
                                        </p:cTn>
                                        <p:tgtEl>
                                          <p:spTgt spid="24"/>
                                        </p:tgtEl>
                                        <p:attrNameLst>
                                          <p:attrName>style.visibility</p:attrName>
                                        </p:attrNameLst>
                                      </p:cBhvr>
                                      <p:to>
                                        <p:strVal val="hidden"/>
                                      </p:to>
                                    </p:set>
                                  </p:childTnLst>
                                </p:cTn>
                              </p:par>
                              <p:par>
                                <p:cTn id="67" presetID="1" presetClass="exit" presetSubtype="0" fill="hold" grpId="1" nodeType="withEffect">
                                  <p:stCondLst>
                                    <p:cond delay="0"/>
                                  </p:stCondLst>
                                  <p:childTnLst>
                                    <p:set>
                                      <p:cBhvr>
                                        <p:cTn id="68" dur="1" fill="hold">
                                          <p:stCondLst>
                                            <p:cond delay="0"/>
                                          </p:stCondLst>
                                        </p:cTn>
                                        <p:tgtEl>
                                          <p:spTgt spid="25"/>
                                        </p:tgtEl>
                                        <p:attrNameLst>
                                          <p:attrName>style.visibility</p:attrName>
                                        </p:attrNameLst>
                                      </p:cBhvr>
                                      <p:to>
                                        <p:strVal val="hidden"/>
                                      </p:to>
                                    </p:set>
                                  </p:childTnLst>
                                </p:cTn>
                              </p:par>
                              <p:par>
                                <p:cTn id="69" presetID="1" presetClass="exit" presetSubtype="0" fill="hold" grpId="1" nodeType="withEffect">
                                  <p:stCondLst>
                                    <p:cond delay="0"/>
                                  </p:stCondLst>
                                  <p:childTnLst>
                                    <p:set>
                                      <p:cBhvr>
                                        <p:cTn id="70" dur="1" fill="hold">
                                          <p:stCondLst>
                                            <p:cond delay="0"/>
                                          </p:stCondLst>
                                        </p:cTn>
                                        <p:tgtEl>
                                          <p:spTgt spid="26"/>
                                        </p:tgtEl>
                                        <p:attrNameLst>
                                          <p:attrName>style.visibility</p:attrName>
                                        </p:attrNameLst>
                                      </p:cBhvr>
                                      <p:to>
                                        <p:strVal val="hidden"/>
                                      </p:to>
                                    </p:set>
                                  </p:childTnLst>
                                </p:cTn>
                              </p:par>
                              <p:par>
                                <p:cTn id="71" presetID="1" presetClass="exit" presetSubtype="0" fill="hold" grpId="1" nodeType="withEffect">
                                  <p:stCondLst>
                                    <p:cond delay="0"/>
                                  </p:stCondLst>
                                  <p:childTnLst>
                                    <p:set>
                                      <p:cBhvr>
                                        <p:cTn id="72" dur="1" fill="hold">
                                          <p:stCondLst>
                                            <p:cond delay="0"/>
                                          </p:stCondLst>
                                        </p:cTn>
                                        <p:tgtEl>
                                          <p:spTgt spid="2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p:bldP spid="20" grpId="1"/>
      <p:bldP spid="23" grpId="0"/>
      <p:bldP spid="23" grpId="1"/>
      <p:bldP spid="24" grpId="0"/>
      <p:bldP spid="24" grpId="1"/>
      <p:bldP spid="25" grpId="0"/>
      <p:bldP spid="25" grpId="1"/>
      <p:bldP spid="26" grpId="0"/>
      <p:bldP spid="26" grpId="1"/>
      <p:bldP spid="29" grpId="0"/>
      <p:bldP spid="29" grpId="1"/>
      <p:bldP spid="8" grpId="0" animBg="1"/>
      <p:bldP spid="30" grpId="0" animBg="1"/>
      <p:bldP spid="32" grpId="0" animBg="1"/>
      <p:bldP spid="36" grpId="0" animBg="1"/>
      <p:bldP spid="37" grpId="0" animBg="1"/>
      <p:bldP spid="38" grpId="0" animBg="1"/>
      <p:bldP spid="3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912943" y="1397136"/>
            <a:ext cx="614114" cy="810101"/>
            <a:chOff x="912943" y="1201103"/>
            <a:chExt cx="614114" cy="810101"/>
          </a:xfrm>
        </p:grpSpPr>
        <p:sp>
          <p:nvSpPr>
            <p:cNvPr id="10" name="椭圆 9"/>
            <p:cNvSpPr/>
            <p:nvPr/>
          </p:nvSpPr>
          <p:spPr>
            <a:xfrm>
              <a:off x="933096" y="120110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Rectangle 2"/>
            <p:cNvSpPr>
              <a:spLocks noChangeArrowheads="1"/>
            </p:cNvSpPr>
            <p:nvPr/>
          </p:nvSpPr>
          <p:spPr bwMode="auto">
            <a:xfrm>
              <a:off x="912943" y="127111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9060101010101" pitchFamily="49" charset="-122"/>
                  <a:ea typeface="黑体" panose="02010609060101010101" pitchFamily="49" charset="-122"/>
                </a:rPr>
                <a:t>和</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5" name="矩形 4"/>
          <p:cNvSpPr/>
          <p:nvPr/>
        </p:nvSpPr>
        <p:spPr>
          <a:xfrm>
            <a:off x="7191290" y="1505580"/>
            <a:ext cx="959237" cy="561692"/>
          </a:xfrm>
          <a:prstGeom prst="rect">
            <a:avLst/>
          </a:prstGeom>
          <a:solidFill>
            <a:srgbClr val="FDFEC3"/>
          </a:solidFill>
        </p:spPr>
        <p:txBody>
          <a:bodyPr wrap="none" lIns="68580" tIns="34290" rIns="68580" bIns="34290">
            <a:spAutoFit/>
          </a:bodyPr>
          <a:lstStyle/>
          <a:p>
            <a:r>
              <a:rPr lang="zh-CN" altLang="en-US" sz="3200" b="1" dirty="0">
                <a:solidFill>
                  <a:srgbClr val="FF0000"/>
                </a:solidFill>
                <a:latin typeface="华文楷体" panose="02010600040101010101" pitchFamily="2" charset="-122"/>
                <a:ea typeface="华文楷体" panose="02010600040101010101" pitchFamily="2" charset="-122"/>
              </a:rPr>
              <a:t>和</a:t>
            </a:r>
            <a:r>
              <a:rPr lang="zh-CN" altLang="en-US" sz="3200" b="1" dirty="0">
                <a:latin typeface="华文楷体" panose="02010600040101010101" pitchFamily="2" charset="-122"/>
                <a:ea typeface="华文楷体" panose="02010600040101010101" pitchFamily="2" charset="-122"/>
              </a:rPr>
              <a:t>面</a:t>
            </a:r>
            <a:endParaRPr lang="zh-CN" altLang="en-US" sz="3200" b="1" dirty="0">
              <a:latin typeface="华文楷体" panose="02010600040101010101" pitchFamily="2" charset="-122"/>
              <a:ea typeface="华文楷体" panose="02010600040101010101" pitchFamily="2" charset="-122"/>
            </a:endParaRPr>
          </a:p>
        </p:txBody>
      </p:sp>
      <p:sp>
        <p:nvSpPr>
          <p:cNvPr id="6" name="矩形 5"/>
          <p:cNvSpPr/>
          <p:nvPr/>
        </p:nvSpPr>
        <p:spPr>
          <a:xfrm>
            <a:off x="7130272" y="1108866"/>
            <a:ext cx="681918" cy="500137"/>
          </a:xfrm>
          <a:prstGeom prst="rect">
            <a:avLst/>
          </a:prstGeom>
        </p:spPr>
        <p:txBody>
          <a:bodyPr wrap="none" lIns="68580" tIns="34290" rIns="68580" bIns="34290">
            <a:spAutoFit/>
          </a:bodyPr>
          <a:lstStyle/>
          <a:p>
            <a:r>
              <a:rPr lang="en-US" altLang="zh-CN" sz="2800" b="1" dirty="0" err="1">
                <a:latin typeface="黑体" panose="02010609060101010101" pitchFamily="49" charset="-122"/>
                <a:ea typeface="黑体" panose="02010609060101010101" pitchFamily="49" charset="-122"/>
              </a:rPr>
              <a:t>huó</a:t>
            </a:r>
            <a:endParaRPr lang="zh-CN" altLang="en-US" sz="2800" b="1" dirty="0">
              <a:latin typeface="黑体" panose="02010609060101010101" pitchFamily="49" charset="-122"/>
              <a:ea typeface="黑体" panose="02010609060101010101" pitchFamily="49" charset="-122"/>
            </a:endParaRPr>
          </a:p>
        </p:txBody>
      </p:sp>
      <p:sp>
        <p:nvSpPr>
          <p:cNvPr id="9" name="矩形 8"/>
          <p:cNvSpPr/>
          <p:nvPr/>
        </p:nvSpPr>
        <p:spPr>
          <a:xfrm>
            <a:off x="1812333" y="1547696"/>
            <a:ext cx="5062924" cy="561692"/>
          </a:xfrm>
          <a:prstGeom prst="rect">
            <a:avLst/>
          </a:prstGeom>
          <a:solidFill>
            <a:schemeClr val="accent3">
              <a:lumMod val="20000"/>
              <a:lumOff val="80000"/>
            </a:schemeClr>
          </a:solidFill>
        </p:spPr>
        <p:txBody>
          <a:bodyPr wrap="non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草地上蹦跳着鱼儿</a:t>
            </a:r>
            <a:r>
              <a:rPr lang="zh-CN" altLang="en-US" sz="3200" b="1" dirty="0">
                <a:solidFill>
                  <a:srgbClr val="FF0000"/>
                </a:solidFill>
                <a:latin typeface="华文楷体" panose="02010600040101010101" pitchFamily="2" charset="-122"/>
                <a:ea typeface="华文楷体" panose="02010600040101010101" pitchFamily="2" charset="-122"/>
              </a:rPr>
              <a:t>和</a:t>
            </a:r>
            <a:r>
              <a:rPr lang="zh-CN" altLang="en-US" sz="3200" b="1" dirty="0">
                <a:latin typeface="华文楷体" panose="02010600040101010101" pitchFamily="2" charset="-122"/>
                <a:ea typeface="华文楷体" panose="02010600040101010101" pitchFamily="2" charset="-122"/>
              </a:rPr>
              <a:t>笑声。</a:t>
            </a:r>
            <a:endParaRPr lang="zh-CN" altLang="en-US" sz="3200" b="1" dirty="0">
              <a:latin typeface="华文楷体" panose="02010600040101010101" pitchFamily="2" charset="-122"/>
              <a:ea typeface="华文楷体" panose="02010600040101010101" pitchFamily="2" charset="-122"/>
            </a:endParaRPr>
          </a:p>
        </p:txBody>
      </p:sp>
      <p:sp>
        <p:nvSpPr>
          <p:cNvPr id="12" name="TextBox 11"/>
          <p:cNvSpPr txBox="1">
            <a:spLocks noChangeArrowheads="1"/>
          </p:cNvSpPr>
          <p:nvPr/>
        </p:nvSpPr>
        <p:spPr bwMode="auto">
          <a:xfrm>
            <a:off x="4162967" y="431959"/>
            <a:ext cx="1564685" cy="559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多音字</a:t>
            </a:r>
            <a:endParaRPr lang="zh-CN" altLang="en-US" sz="2500" b="1" dirty="0">
              <a:latin typeface="楷体" panose="02010609060101010101" pitchFamily="49" charset="-122"/>
              <a:ea typeface="楷体" panose="02010609060101010101" pitchFamily="49" charset="-122"/>
            </a:endParaRPr>
          </a:p>
        </p:txBody>
      </p:sp>
      <p:sp>
        <p:nvSpPr>
          <p:cNvPr id="8" name="矩形 7"/>
          <p:cNvSpPr/>
          <p:nvPr/>
        </p:nvSpPr>
        <p:spPr>
          <a:xfrm>
            <a:off x="5207168" y="1108865"/>
            <a:ext cx="769693" cy="500137"/>
          </a:xfrm>
          <a:prstGeom prst="rect">
            <a:avLst/>
          </a:prstGeom>
        </p:spPr>
        <p:txBody>
          <a:bodyPr wrap="square" lIns="68580" tIns="34290" rIns="68580" bIns="34290">
            <a:spAutoFit/>
          </a:bodyPr>
          <a:lstStyle/>
          <a:p>
            <a:r>
              <a:rPr lang="en-US" altLang="zh-CN" sz="2800" b="1" dirty="0" err="1">
                <a:latin typeface="黑体" panose="02010609060101010101" pitchFamily="49" charset="-122"/>
                <a:ea typeface="黑体" panose="02010609060101010101" pitchFamily="49" charset="-122"/>
              </a:rPr>
              <a:t>hé</a:t>
            </a:r>
            <a:endParaRPr lang="en-US" altLang="en-US" sz="2800" b="1" dirty="0">
              <a:latin typeface="黑体" panose="02010609060101010101" pitchFamily="49" charset="-122"/>
              <a:ea typeface="黑体" panose="02010609060101010101" pitchFamily="49" charset="-122"/>
            </a:endParaRPr>
          </a:p>
        </p:txBody>
      </p:sp>
      <p:sp>
        <p:nvSpPr>
          <p:cNvPr id="23" name="矩形 22"/>
          <p:cNvSpPr/>
          <p:nvPr/>
        </p:nvSpPr>
        <p:spPr>
          <a:xfrm>
            <a:off x="1847802" y="2696458"/>
            <a:ext cx="5343488" cy="561692"/>
          </a:xfrm>
          <a:prstGeom prst="rect">
            <a:avLst/>
          </a:prstGeom>
          <a:solidFill>
            <a:schemeClr val="accent6">
              <a:lumMod val="20000"/>
              <a:lumOff val="80000"/>
            </a:schemeClr>
          </a:solidFill>
        </p:spPr>
        <p:txBody>
          <a:bodyPr wrap="square" lIns="68580" tIns="34290" rIns="68580" bIns="34290">
            <a:spAutoFit/>
          </a:bodyPr>
          <a:lstStyle/>
          <a:p>
            <a:r>
              <a:rPr lang="zh-CN" altLang="en-US" sz="3200" b="1" dirty="0">
                <a:latin typeface="华文楷体" panose="02010600040101010101" pitchFamily="2" charset="-122"/>
                <a:ea typeface="华文楷体" panose="02010600040101010101" pitchFamily="2" charset="-122"/>
              </a:rPr>
              <a:t>小鸭子一下子</a:t>
            </a:r>
            <a:r>
              <a:rPr lang="zh-CN" altLang="en-US" sz="3200" b="1" dirty="0">
                <a:solidFill>
                  <a:srgbClr val="FF0000"/>
                </a:solidFill>
                <a:latin typeface="华文楷体" panose="02010600040101010101" pitchFamily="2" charset="-122"/>
                <a:ea typeface="华文楷体" panose="02010600040101010101" pitchFamily="2" charset="-122"/>
              </a:rPr>
              <a:t>钻</a:t>
            </a:r>
            <a:r>
              <a:rPr lang="zh-CN" altLang="en-US" sz="3200" b="1" dirty="0">
                <a:latin typeface="华文楷体" panose="02010600040101010101" pitchFamily="2" charset="-122"/>
                <a:ea typeface="华文楷体" panose="02010600040101010101" pitchFamily="2" charset="-122"/>
              </a:rPr>
              <a:t>入水中。</a:t>
            </a:r>
            <a:endParaRPr lang="zh-CN" altLang="en-US" sz="3200" b="1" dirty="0">
              <a:latin typeface="华文楷体" panose="02010600040101010101" pitchFamily="2" charset="-122"/>
              <a:ea typeface="华文楷体" panose="02010600040101010101" pitchFamily="2" charset="-122"/>
            </a:endParaRPr>
          </a:p>
        </p:txBody>
      </p:sp>
      <p:grpSp>
        <p:nvGrpSpPr>
          <p:cNvPr id="11" name="组合 10"/>
          <p:cNvGrpSpPr/>
          <p:nvPr/>
        </p:nvGrpSpPr>
        <p:grpSpPr>
          <a:xfrm>
            <a:off x="912943" y="2977304"/>
            <a:ext cx="614114" cy="810101"/>
            <a:chOff x="912943" y="3087053"/>
            <a:chExt cx="614114" cy="810101"/>
          </a:xfrm>
        </p:grpSpPr>
        <p:sp>
          <p:nvSpPr>
            <p:cNvPr id="7" name="椭圆 6"/>
            <p:cNvSpPr/>
            <p:nvPr/>
          </p:nvSpPr>
          <p:spPr>
            <a:xfrm>
              <a:off x="933096" y="3087053"/>
              <a:ext cx="593961" cy="810101"/>
            </a:xfrm>
            <a:prstGeom prst="ellipse">
              <a:avLst/>
            </a:prstGeom>
            <a:solidFill>
              <a:srgbClr val="DCFDFF"/>
            </a:solidFill>
            <a:ln>
              <a:solidFill>
                <a:schemeClr val="tx2"/>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Rectangle 2"/>
            <p:cNvSpPr>
              <a:spLocks noChangeArrowheads="1"/>
            </p:cNvSpPr>
            <p:nvPr/>
          </p:nvSpPr>
          <p:spPr bwMode="auto">
            <a:xfrm>
              <a:off x="912943" y="3157060"/>
              <a:ext cx="535855" cy="589364"/>
            </a:xfrm>
            <a:prstGeom prst="rect">
              <a:avLst/>
            </a:prstGeom>
            <a:noFill/>
            <a:ln w="9525">
              <a:noFill/>
              <a:miter lim="800000"/>
            </a:ln>
            <a:extLst>
              <a:ext uri="{909E8E84-426E-40DD-AFC4-6F175D3DCCD1}">
                <a14:hiddenFill xmlns:a14="http://schemas.microsoft.com/office/drawing/2010/main">
                  <a:solidFill>
                    <a:srgbClr val="FFFFFF"/>
                  </a:solidFill>
                </a14:hiddenFill>
              </a:ext>
            </a:extLst>
          </p:spPr>
          <p:txBody>
            <a:bodyPr vert="horz" wrap="square" lIns="68580" tIns="34290" rIns="68580" bIns="34290" numCol="1" anchor="t" anchorCtr="0" compatLnSpc="1"/>
            <a:lstStyle/>
            <a:p>
              <a:r>
                <a:rPr lang="zh-CN" altLang="en-US" sz="4100" dirty="0">
                  <a:solidFill>
                    <a:srgbClr val="FF0000"/>
                  </a:solidFill>
                  <a:latin typeface="黑体" panose="02010609060101010101" pitchFamily="49" charset="-122"/>
                  <a:ea typeface="黑体" panose="02010609060101010101" pitchFamily="49" charset="-122"/>
                </a:rPr>
                <a:t>钻</a:t>
              </a:r>
              <a:endParaRPr lang="zh-CN" altLang="en-US" sz="4100" dirty="0">
                <a:solidFill>
                  <a:srgbClr val="FF0000"/>
                </a:solidFill>
                <a:latin typeface="黑体" panose="02010609060101010101" pitchFamily="49" charset="-122"/>
                <a:ea typeface="黑体" panose="02010609060101010101" pitchFamily="49" charset="-122"/>
              </a:endParaRPr>
            </a:p>
          </p:txBody>
        </p:sp>
      </p:grpSp>
      <p:sp>
        <p:nvSpPr>
          <p:cNvPr id="32" name="矩形 31"/>
          <p:cNvSpPr/>
          <p:nvPr/>
        </p:nvSpPr>
        <p:spPr>
          <a:xfrm>
            <a:off x="4163443" y="2211710"/>
            <a:ext cx="1815809" cy="500137"/>
          </a:xfrm>
          <a:prstGeom prst="rect">
            <a:avLst/>
          </a:prstGeom>
        </p:spPr>
        <p:txBody>
          <a:bodyPr wrap="square" lIns="68580" tIns="34290" rIns="68580" bIns="34290">
            <a:spAutoFit/>
          </a:bodyPr>
          <a:lstStyle/>
          <a:p>
            <a:r>
              <a:rPr lang="en-US" altLang="zh-CN" sz="2800" b="1" dirty="0" err="1">
                <a:latin typeface="黑体" panose="02010609060101010101" pitchFamily="49" charset="-122"/>
                <a:ea typeface="黑体" panose="02010609060101010101" pitchFamily="49" charset="-122"/>
              </a:rPr>
              <a:t>zuān</a:t>
            </a:r>
            <a:endParaRPr lang="zh-CN" altLang="en-US" sz="2800" b="1" dirty="0">
              <a:latin typeface="黑体" panose="02010609060101010101" pitchFamily="49" charset="-122"/>
              <a:ea typeface="黑体" panose="02010609060101010101" pitchFamily="49" charset="-122"/>
            </a:endParaRPr>
          </a:p>
        </p:txBody>
      </p:sp>
      <p:sp>
        <p:nvSpPr>
          <p:cNvPr id="51" name="矩形 50"/>
          <p:cNvSpPr/>
          <p:nvPr/>
        </p:nvSpPr>
        <p:spPr>
          <a:xfrm>
            <a:off x="1790933" y="3746424"/>
            <a:ext cx="5400357" cy="483870"/>
          </a:xfrm>
          <a:prstGeom prst="rect">
            <a:avLst/>
          </a:prstGeom>
          <a:solidFill>
            <a:srgbClr val="FDFEC3"/>
          </a:solidFill>
        </p:spPr>
        <p:txBody>
          <a:bodyPr wrap="square" lIns="68580" tIns="34290" rIns="68580" bIns="34290">
            <a:spAutoFit/>
          </a:bodyPr>
          <a:lstStyle/>
          <a:p>
            <a:r>
              <a:rPr lang="zh-CN" altLang="en-US" sz="2700" b="1" dirty="0">
                <a:solidFill>
                  <a:srgbClr val="FF0000"/>
                </a:solidFill>
                <a:latin typeface="华文楷体" panose="02010600040101010101" pitchFamily="2" charset="-122"/>
                <a:ea typeface="华文楷体" panose="02010600040101010101" pitchFamily="2" charset="-122"/>
                <a:sym typeface="+mn-ea"/>
              </a:rPr>
              <a:t>钻</a:t>
            </a:r>
            <a:r>
              <a:rPr lang="zh-CN" altLang="en-US" sz="2700" b="1" dirty="0">
                <a:latin typeface="华文楷体" panose="02010600040101010101" pitchFamily="2" charset="-122"/>
                <a:ea typeface="华文楷体" panose="02010600040101010101" pitchFamily="2" charset="-122"/>
                <a:sym typeface="+mn-ea"/>
              </a:rPr>
              <a:t>石的价格是非常昂贵的。</a:t>
            </a:r>
            <a:endParaRPr lang="zh-CN" altLang="en-US" sz="2700" b="1" dirty="0">
              <a:latin typeface="华文楷体" panose="02010600040101010101" pitchFamily="2" charset="-122"/>
              <a:ea typeface="华文楷体" panose="02010600040101010101" pitchFamily="2" charset="-122"/>
            </a:endParaRPr>
          </a:p>
        </p:txBody>
      </p:sp>
      <p:sp>
        <p:nvSpPr>
          <p:cNvPr id="52" name="矩形 51"/>
          <p:cNvSpPr/>
          <p:nvPr/>
        </p:nvSpPr>
        <p:spPr>
          <a:xfrm>
            <a:off x="1784219" y="3302657"/>
            <a:ext cx="837409" cy="484748"/>
          </a:xfrm>
          <a:prstGeom prst="rect">
            <a:avLst/>
          </a:prstGeom>
        </p:spPr>
        <p:txBody>
          <a:bodyPr wrap="none" lIns="68580" tIns="34290" rIns="68580" bIns="34290">
            <a:spAutoFit/>
          </a:bodyPr>
          <a:lstStyle/>
          <a:p>
            <a:r>
              <a:rPr lang="en-US" altLang="zh-CN" sz="2700" b="1" dirty="0" err="1">
                <a:latin typeface="黑体" panose="02010609060101010101" pitchFamily="49" charset="-122"/>
                <a:ea typeface="黑体" panose="02010609060101010101" pitchFamily="49" charset="-122"/>
              </a:rPr>
              <a:t>zuàn</a:t>
            </a:r>
            <a:endParaRPr lang="en-US" sz="2700" b="1" dirty="0">
              <a:latin typeface="黑体" panose="02010609060101010101" pitchFamily="49" charset="-122"/>
              <a:ea typeface="黑体" panose="02010609060101010101"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grpId="0"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wipe(up)">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1" fill="hold" grpId="0" nodeType="clickEffect">
                                  <p:stCondLst>
                                    <p:cond delay="0"/>
                                  </p:stCondLst>
                                  <p:childTnLst>
                                    <p:set>
                                      <p:cBhvr>
                                        <p:cTn id="16" dur="1" fill="hold">
                                          <p:stCondLst>
                                            <p:cond delay="0"/>
                                          </p:stCondLst>
                                        </p:cTn>
                                        <p:tgtEl>
                                          <p:spTgt spid="8"/>
                                        </p:tgtEl>
                                        <p:attrNameLst>
                                          <p:attrName>style.visibility</p:attrName>
                                        </p:attrNameLst>
                                      </p:cBhvr>
                                      <p:to>
                                        <p:strVal val="visible"/>
                                      </p:to>
                                    </p:set>
                                    <p:animEffect transition="in" filter="wipe(up)">
                                      <p:cBhvr>
                                        <p:cTn id="17" dur="500"/>
                                        <p:tgtEl>
                                          <p:spTgt spid="8"/>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wipe(up)">
                                      <p:cBhvr>
                                        <p:cTn id="22" dur="500"/>
                                        <p:tgtEl>
                                          <p:spTgt spid="6"/>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wipe(up)">
                                      <p:cBhvr>
                                        <p:cTn id="27" dur="500"/>
                                        <p:tgtEl>
                                          <p:spTgt spid="5"/>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par>
                    <p:cTn id="33" fill="hold">
                      <p:stCondLst>
                        <p:cond delay="indefinite"/>
                      </p:stCondLst>
                      <p:childTnLst>
                        <p:par>
                          <p:cTn id="34" fill="hold">
                            <p:stCondLst>
                              <p:cond delay="0"/>
                            </p:stCondLst>
                            <p:childTnLst>
                              <p:par>
                                <p:cTn id="35" presetID="22" presetClass="entr" presetSubtype="1" fill="hold" grpId="0" nodeType="clickEffect">
                                  <p:stCondLst>
                                    <p:cond delay="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childTnLst>
                    </p:cTn>
                  </p:par>
                  <p:par>
                    <p:cTn id="38" fill="hold">
                      <p:stCondLst>
                        <p:cond delay="indefinite"/>
                      </p:stCondLst>
                      <p:childTnLst>
                        <p:par>
                          <p:cTn id="39" fill="hold">
                            <p:stCondLst>
                              <p:cond delay="0"/>
                            </p:stCondLst>
                            <p:childTnLst>
                              <p:par>
                                <p:cTn id="40" presetID="22" presetClass="entr" presetSubtype="1" fill="hold" grpId="0" nodeType="clickEffect">
                                  <p:stCondLst>
                                    <p:cond delay="0"/>
                                  </p:stCondLst>
                                  <p:childTnLst>
                                    <p:set>
                                      <p:cBhvr>
                                        <p:cTn id="41" dur="1" fill="hold">
                                          <p:stCondLst>
                                            <p:cond delay="0"/>
                                          </p:stCondLst>
                                        </p:cTn>
                                        <p:tgtEl>
                                          <p:spTgt spid="32"/>
                                        </p:tgtEl>
                                        <p:attrNameLst>
                                          <p:attrName>style.visibility</p:attrName>
                                        </p:attrNameLst>
                                      </p:cBhvr>
                                      <p:to>
                                        <p:strVal val="visible"/>
                                      </p:to>
                                    </p:set>
                                    <p:animEffect transition="in" filter="wipe(up)">
                                      <p:cBhvr>
                                        <p:cTn id="42" dur="500"/>
                                        <p:tgtEl>
                                          <p:spTgt spid="32"/>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1" fill="hold" grpId="0" nodeType="clickEffect">
                                  <p:stCondLst>
                                    <p:cond delay="0"/>
                                  </p:stCondLst>
                                  <p:childTnLst>
                                    <p:set>
                                      <p:cBhvr>
                                        <p:cTn id="46" dur="1" fill="hold">
                                          <p:stCondLst>
                                            <p:cond delay="0"/>
                                          </p:stCondLst>
                                        </p:cTn>
                                        <p:tgtEl>
                                          <p:spTgt spid="52"/>
                                        </p:tgtEl>
                                        <p:attrNameLst>
                                          <p:attrName>style.visibility</p:attrName>
                                        </p:attrNameLst>
                                      </p:cBhvr>
                                      <p:to>
                                        <p:strVal val="visible"/>
                                      </p:to>
                                    </p:set>
                                    <p:animEffect transition="in" filter="wipe(up)">
                                      <p:cBhvr>
                                        <p:cTn id="47" dur="500"/>
                                        <p:tgtEl>
                                          <p:spTgt spid="52"/>
                                        </p:tgtEl>
                                      </p:cBhvr>
                                    </p:animEffect>
                                  </p:childTnLst>
                                </p:cTn>
                              </p:par>
                            </p:childTnLst>
                          </p:cTn>
                        </p:par>
                      </p:childTnLst>
                    </p:cTn>
                  </p:par>
                  <p:par>
                    <p:cTn id="48" fill="hold">
                      <p:stCondLst>
                        <p:cond delay="indefinite"/>
                      </p:stCondLst>
                      <p:childTnLst>
                        <p:par>
                          <p:cTn id="49" fill="hold">
                            <p:stCondLst>
                              <p:cond delay="0"/>
                            </p:stCondLst>
                            <p:childTnLst>
                              <p:par>
                                <p:cTn id="50" presetID="22" presetClass="entr" presetSubtype="1" fill="hold" grpId="0" nodeType="clickEffect">
                                  <p:stCondLst>
                                    <p:cond delay="0"/>
                                  </p:stCondLst>
                                  <p:childTnLst>
                                    <p:set>
                                      <p:cBhvr>
                                        <p:cTn id="51" dur="1" fill="hold">
                                          <p:stCondLst>
                                            <p:cond delay="0"/>
                                          </p:stCondLst>
                                        </p:cTn>
                                        <p:tgtEl>
                                          <p:spTgt spid="51"/>
                                        </p:tgtEl>
                                        <p:attrNameLst>
                                          <p:attrName>style.visibility</p:attrName>
                                        </p:attrNameLst>
                                      </p:cBhvr>
                                      <p:to>
                                        <p:strVal val="visible"/>
                                      </p:to>
                                    </p:set>
                                    <p:animEffect transition="in" filter="wipe(up)">
                                      <p:cBhvr>
                                        <p:cTn id="52"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ldLvl="0" animBg="1"/>
      <p:bldP spid="6" grpId="0"/>
      <p:bldP spid="9" grpId="0" bldLvl="0" animBg="1"/>
      <p:bldP spid="8" grpId="0"/>
      <p:bldP spid="23" grpId="0" bldLvl="0" animBg="1"/>
      <p:bldP spid="32" grpId="0"/>
      <p:bldP spid="51" grpId="0" bldLvl="0" animBg="1"/>
      <p:bldP spid="52"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文本框 64"/>
          <p:cNvSpPr txBox="1"/>
          <p:nvPr/>
        </p:nvSpPr>
        <p:spPr>
          <a:xfrm>
            <a:off x="1043608" y="1364531"/>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墨</a:t>
            </a:r>
            <a:endParaRPr lang="en-US" altLang="zh-CN" sz="6600" b="1" dirty="0" err="1">
              <a:solidFill>
                <a:srgbClr val="FF0000"/>
              </a:solidFill>
              <a:latin typeface="楷体" panose="02010609060101010101" pitchFamily="49" charset="-122"/>
              <a:ea typeface="楷体" panose="02010609060101010101" pitchFamily="49" charset="-122"/>
            </a:endParaRPr>
          </a:p>
        </p:txBody>
      </p:sp>
      <p:sp>
        <p:nvSpPr>
          <p:cNvPr id="12294" name="文本框 64"/>
          <p:cNvSpPr txBox="1"/>
          <p:nvPr/>
        </p:nvSpPr>
        <p:spPr>
          <a:xfrm>
            <a:off x="2339752" y="1364531"/>
            <a:ext cx="999303"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染</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6" name="文本框 64"/>
          <p:cNvSpPr txBox="1"/>
          <p:nvPr/>
        </p:nvSpPr>
        <p:spPr>
          <a:xfrm>
            <a:off x="3635896" y="1364531"/>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竿</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298" name="文本框 64"/>
          <p:cNvSpPr txBox="1"/>
          <p:nvPr/>
        </p:nvSpPr>
        <p:spPr>
          <a:xfrm>
            <a:off x="4860032" y="1364531"/>
            <a:ext cx="94452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腾</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0" name="文本框 64"/>
          <p:cNvSpPr txBox="1"/>
          <p:nvPr/>
        </p:nvSpPr>
        <p:spPr>
          <a:xfrm>
            <a:off x="6084168" y="1364531"/>
            <a:ext cx="935477"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碎</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2" name="文本框 64"/>
          <p:cNvSpPr txBox="1"/>
          <p:nvPr/>
        </p:nvSpPr>
        <p:spPr>
          <a:xfrm>
            <a:off x="7308304" y="1364531"/>
            <a:ext cx="834658"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拨</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4" name="文本框 64"/>
          <p:cNvSpPr txBox="1"/>
          <p:nvPr/>
        </p:nvSpPr>
        <p:spPr>
          <a:xfrm>
            <a:off x="2416506" y="2954243"/>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浪</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6" name="文本框 64"/>
          <p:cNvSpPr txBox="1"/>
          <p:nvPr/>
        </p:nvSpPr>
        <p:spPr>
          <a:xfrm>
            <a:off x="3640642" y="2954243"/>
            <a:ext cx="56681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葫</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08" name="文本框 64"/>
          <p:cNvSpPr txBox="1"/>
          <p:nvPr/>
        </p:nvSpPr>
        <p:spPr>
          <a:xfrm>
            <a:off x="4976370" y="2954243"/>
            <a:ext cx="608488"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爽</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0" name="文本框 64"/>
          <p:cNvSpPr txBox="1"/>
          <p:nvPr/>
        </p:nvSpPr>
        <p:spPr>
          <a:xfrm>
            <a:off x="6088914" y="2954243"/>
            <a:ext cx="608489" cy="1084912"/>
          </a:xfrm>
          <a:prstGeom prst="rect">
            <a:avLst/>
          </a:prstGeom>
          <a:noFill/>
          <a:ln w="9525">
            <a:noFill/>
          </a:ln>
        </p:spPr>
        <p:txBody>
          <a:bodyPr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蘑</a:t>
            </a:r>
            <a:endParaRPr lang="zh-CN" altLang="en-US" sz="6600" b="1" dirty="0">
              <a:solidFill>
                <a:srgbClr val="FF0000"/>
              </a:solidFill>
              <a:latin typeface="楷体" panose="02010609060101010101" pitchFamily="49" charset="-122"/>
              <a:ea typeface="楷体" panose="02010609060101010101" pitchFamily="49" charset="-122"/>
            </a:endParaRPr>
          </a:p>
        </p:txBody>
      </p:sp>
      <p:sp>
        <p:nvSpPr>
          <p:cNvPr id="12312" name="文本框 64"/>
          <p:cNvSpPr txBox="1"/>
          <p:nvPr/>
        </p:nvSpPr>
        <p:spPr>
          <a:xfrm>
            <a:off x="7385058" y="2954243"/>
            <a:ext cx="854291" cy="1084912"/>
          </a:xfrm>
          <a:prstGeom prst="rect">
            <a:avLst/>
          </a:prstGeom>
          <a:noFill/>
          <a:ln w="9525">
            <a:noFill/>
          </a:ln>
        </p:spPr>
        <p:txBody>
          <a:bodyPr wrap="square" lIns="68580" tIns="34290" rIns="68580" bIns="34290">
            <a:spAutoFit/>
          </a:bodyPr>
          <a:lstStyle/>
          <a:p>
            <a:pPr eaLnBrk="1" hangingPunct="1"/>
            <a:r>
              <a:rPr lang="zh-CN" altLang="en-US" sz="6600" b="1" dirty="0">
                <a:solidFill>
                  <a:srgbClr val="FF0000"/>
                </a:solidFill>
                <a:latin typeface="楷体" panose="02010609060101010101" pitchFamily="49" charset="-122"/>
                <a:ea typeface="楷体" panose="02010609060101010101" pitchFamily="49" charset="-122"/>
              </a:rPr>
              <a:t>菇</a:t>
            </a:r>
            <a:endParaRPr lang="zh-CN" altLang="en-US" sz="6600" b="1" dirty="0">
              <a:solidFill>
                <a:srgbClr val="FF0000"/>
              </a:solidFill>
              <a:latin typeface="楷体" panose="02010609060101010101" pitchFamily="49" charset="-122"/>
              <a:ea typeface="楷体" panose="02010609060101010101" pitchFamily="49" charset="-122"/>
            </a:endParaRPr>
          </a:p>
        </p:txBody>
      </p:sp>
      <p:grpSp>
        <p:nvGrpSpPr>
          <p:cNvPr id="19" name="组合 7"/>
          <p:cNvGrpSpPr/>
          <p:nvPr/>
        </p:nvGrpSpPr>
        <p:grpSpPr>
          <a:xfrm>
            <a:off x="7308304" y="1364531"/>
            <a:ext cx="1029163" cy="1085656"/>
            <a:chOff x="2437" y="2032"/>
            <a:chExt cx="1244" cy="1264"/>
          </a:xfrm>
        </p:grpSpPr>
        <p:sp>
          <p:nvSpPr>
            <p:cNvPr id="2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2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2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1" name="组合 7"/>
          <p:cNvGrpSpPr/>
          <p:nvPr/>
        </p:nvGrpSpPr>
        <p:grpSpPr>
          <a:xfrm>
            <a:off x="2344498" y="2953499"/>
            <a:ext cx="1029163" cy="1085656"/>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5" name="组合 7"/>
          <p:cNvGrpSpPr/>
          <p:nvPr/>
        </p:nvGrpSpPr>
        <p:grpSpPr>
          <a:xfrm>
            <a:off x="3568634" y="2953499"/>
            <a:ext cx="1029163" cy="1085656"/>
            <a:chOff x="2437" y="2032"/>
            <a:chExt cx="1244" cy="1264"/>
          </a:xfrm>
        </p:grpSpPr>
        <p:sp>
          <p:nvSpPr>
            <p:cNvPr id="7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79" name="组合 7"/>
          <p:cNvGrpSpPr/>
          <p:nvPr/>
        </p:nvGrpSpPr>
        <p:grpSpPr>
          <a:xfrm>
            <a:off x="4864778" y="2953499"/>
            <a:ext cx="1029163" cy="1085656"/>
            <a:chOff x="2437" y="2032"/>
            <a:chExt cx="1244" cy="1264"/>
          </a:xfrm>
        </p:grpSpPr>
        <p:sp>
          <p:nvSpPr>
            <p:cNvPr id="8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3" name="组合 7"/>
          <p:cNvGrpSpPr/>
          <p:nvPr/>
        </p:nvGrpSpPr>
        <p:grpSpPr>
          <a:xfrm>
            <a:off x="6088914" y="2953499"/>
            <a:ext cx="1029163" cy="1085656"/>
            <a:chOff x="2437" y="2032"/>
            <a:chExt cx="1244" cy="1264"/>
          </a:xfrm>
        </p:grpSpPr>
        <p:sp>
          <p:nvSpPr>
            <p:cNvPr id="8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87" name="组合 7"/>
          <p:cNvGrpSpPr/>
          <p:nvPr/>
        </p:nvGrpSpPr>
        <p:grpSpPr>
          <a:xfrm>
            <a:off x="7313050" y="2953499"/>
            <a:ext cx="1029163" cy="1085656"/>
            <a:chOff x="2437" y="2032"/>
            <a:chExt cx="1244" cy="1264"/>
          </a:xfrm>
        </p:grpSpPr>
        <p:sp>
          <p:nvSpPr>
            <p:cNvPr id="8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8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1" name="组合 7"/>
          <p:cNvGrpSpPr/>
          <p:nvPr/>
        </p:nvGrpSpPr>
        <p:grpSpPr>
          <a:xfrm>
            <a:off x="6084168" y="1364531"/>
            <a:ext cx="1029163" cy="1085656"/>
            <a:chOff x="2437" y="2032"/>
            <a:chExt cx="1244" cy="1264"/>
          </a:xfrm>
        </p:grpSpPr>
        <p:sp>
          <p:nvSpPr>
            <p:cNvPr id="9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5" name="组合 7"/>
          <p:cNvGrpSpPr/>
          <p:nvPr/>
        </p:nvGrpSpPr>
        <p:grpSpPr>
          <a:xfrm>
            <a:off x="4860032" y="1358995"/>
            <a:ext cx="1029163" cy="1085656"/>
            <a:chOff x="2437" y="2032"/>
            <a:chExt cx="1244" cy="1264"/>
          </a:xfrm>
        </p:grpSpPr>
        <p:sp>
          <p:nvSpPr>
            <p:cNvPr id="9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9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9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99" name="组合 7"/>
          <p:cNvGrpSpPr/>
          <p:nvPr/>
        </p:nvGrpSpPr>
        <p:grpSpPr>
          <a:xfrm>
            <a:off x="3563888" y="1358995"/>
            <a:ext cx="1029163" cy="1085656"/>
            <a:chOff x="2437" y="2032"/>
            <a:chExt cx="1244" cy="1264"/>
          </a:xfrm>
        </p:grpSpPr>
        <p:sp>
          <p:nvSpPr>
            <p:cNvPr id="100"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1"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2"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3" name="组合 7"/>
          <p:cNvGrpSpPr/>
          <p:nvPr/>
        </p:nvGrpSpPr>
        <p:grpSpPr>
          <a:xfrm>
            <a:off x="2339752" y="1358995"/>
            <a:ext cx="1029163" cy="1085656"/>
            <a:chOff x="2437" y="2032"/>
            <a:chExt cx="1244" cy="1264"/>
          </a:xfrm>
        </p:grpSpPr>
        <p:sp>
          <p:nvSpPr>
            <p:cNvPr id="104"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5"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06"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grpSp>
        <p:nvGrpSpPr>
          <p:cNvPr id="107" name="组合 7"/>
          <p:cNvGrpSpPr/>
          <p:nvPr/>
        </p:nvGrpSpPr>
        <p:grpSpPr>
          <a:xfrm>
            <a:off x="1043608" y="1363787"/>
            <a:ext cx="1029163" cy="1085656"/>
            <a:chOff x="2437" y="2032"/>
            <a:chExt cx="1244" cy="1264"/>
          </a:xfrm>
        </p:grpSpPr>
        <p:sp>
          <p:nvSpPr>
            <p:cNvPr id="108"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09"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0"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67" name="TextBox 11"/>
          <p:cNvSpPr txBox="1">
            <a:spLocks noChangeArrowheads="1"/>
          </p:cNvSpPr>
          <p:nvPr/>
        </p:nvSpPr>
        <p:spPr bwMode="auto">
          <a:xfrm>
            <a:off x="467544" y="523551"/>
            <a:ext cx="1121491"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rPr>
              <a:t>我会写</a:t>
            </a:r>
            <a:endParaRPr lang="zh-CN" altLang="en-US" sz="2400" b="1" dirty="0">
              <a:effectLst>
                <a:outerShdw blurRad="38100" dist="25400" dir="5400000" algn="ctr" rotWithShape="0">
                  <a:srgbClr val="6E747A">
                    <a:alpha val="43000"/>
                  </a:srgbClr>
                </a:outerShdw>
              </a:effectLst>
              <a:latin typeface="楷体" panose="02010609060101010101" pitchFamily="49" charset="-122"/>
              <a:ea typeface="楷体" panose="02010609060101010101" pitchFamily="49" charset="-122"/>
            </a:endParaRPr>
          </a:p>
        </p:txBody>
      </p:sp>
      <p:pic>
        <p:nvPicPr>
          <p:cNvPr id="68" name="图片 67"/>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rot="19057708">
            <a:off x="1678280" y="556111"/>
            <a:ext cx="335134" cy="472337"/>
          </a:xfrm>
          <a:prstGeom prst="rect">
            <a:avLst/>
          </a:prstGeom>
        </p:spPr>
      </p:pic>
      <p:sp>
        <p:nvSpPr>
          <p:cNvPr id="69" name="矩形 68"/>
          <p:cNvSpPr/>
          <p:nvPr/>
        </p:nvSpPr>
        <p:spPr>
          <a:xfrm>
            <a:off x="1504535" y="591566"/>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
        <p:nvSpPr>
          <p:cNvPr id="70" name="矩形 69"/>
          <p:cNvSpPr/>
          <p:nvPr/>
        </p:nvSpPr>
        <p:spPr>
          <a:xfrm>
            <a:off x="487913" y="617000"/>
            <a:ext cx="36000" cy="324000"/>
          </a:xfrm>
          <a:prstGeom prst="rect">
            <a:avLst/>
          </a:prstGeom>
          <a:gradFill flip="none" rotWithShape="1">
            <a:gsLst>
              <a:gs pos="14000">
                <a:schemeClr val="bg1"/>
              </a:gs>
              <a:gs pos="76000">
                <a:schemeClr val="bg1"/>
              </a:gs>
              <a:gs pos="50000">
                <a:schemeClr val="accent2">
                  <a:lumMod val="60000"/>
                </a:schemeClr>
              </a:gs>
            </a:gsLst>
            <a:path path="circle">
              <a:fillToRect l="50000" t="130000" r="50000" b="-30000"/>
            </a:path>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12302"/>
                                        </p:tgtEl>
                                        <p:attrNameLst>
                                          <p:attrName>style.visibility</p:attrName>
                                        </p:attrNameLst>
                                      </p:cBhvr>
                                      <p:to>
                                        <p:strVal val="visible"/>
                                      </p:to>
                                    </p:set>
                                    <p:animEffect transition="in" filter="fade">
                                      <p:cBhvr>
                                        <p:cTn id="7" dur="500"/>
                                        <p:tgtEl>
                                          <p:spTgt spid="12302"/>
                                        </p:tgtEl>
                                      </p:cBhvr>
                                    </p:animEffect>
                                  </p:childTnLst>
                                </p:cTn>
                              </p:par>
                              <p:par>
                                <p:cTn id="8" presetID="10" presetClass="entr" presetSubtype="0" fill="hold" nodeType="withEffect">
                                  <p:stCondLst>
                                    <p:cond delay="0"/>
                                  </p:stCondLst>
                                  <p:childTnLst>
                                    <p:set>
                                      <p:cBhvr>
                                        <p:cTn id="9" dur="1" fill="hold">
                                          <p:stCondLst>
                                            <p:cond delay="0"/>
                                          </p:stCondLst>
                                        </p:cTn>
                                        <p:tgtEl>
                                          <p:spTgt spid="19"/>
                                        </p:tgtEl>
                                        <p:attrNameLst>
                                          <p:attrName>style.visibility</p:attrName>
                                        </p:attrNameLst>
                                      </p:cBhvr>
                                      <p:to>
                                        <p:strVal val="visible"/>
                                      </p:to>
                                    </p:set>
                                    <p:animEffect transition="in" filter="fade">
                                      <p:cBhvr>
                                        <p:cTn id="10" dur="500"/>
                                        <p:tgtEl>
                                          <p:spTgt spid="19"/>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12304"/>
                                        </p:tgtEl>
                                        <p:attrNameLst>
                                          <p:attrName>style.visibility</p:attrName>
                                        </p:attrNameLst>
                                      </p:cBhvr>
                                      <p:to>
                                        <p:strVal val="visible"/>
                                      </p:to>
                                    </p:set>
                                    <p:animEffect transition="in" filter="fade">
                                      <p:cBhvr>
                                        <p:cTn id="13" dur="500"/>
                                        <p:tgtEl>
                                          <p:spTgt spid="12304"/>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12306"/>
                                        </p:tgtEl>
                                        <p:attrNameLst>
                                          <p:attrName>style.visibility</p:attrName>
                                        </p:attrNameLst>
                                      </p:cBhvr>
                                      <p:to>
                                        <p:strVal val="visible"/>
                                      </p:to>
                                    </p:set>
                                    <p:animEffect transition="in" filter="fade">
                                      <p:cBhvr>
                                        <p:cTn id="16" dur="500"/>
                                        <p:tgtEl>
                                          <p:spTgt spid="12306"/>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2308"/>
                                        </p:tgtEl>
                                        <p:attrNameLst>
                                          <p:attrName>style.visibility</p:attrName>
                                        </p:attrNameLst>
                                      </p:cBhvr>
                                      <p:to>
                                        <p:strVal val="visible"/>
                                      </p:to>
                                    </p:set>
                                    <p:animEffect transition="in" filter="fade">
                                      <p:cBhvr>
                                        <p:cTn id="19" dur="500"/>
                                        <p:tgtEl>
                                          <p:spTgt spid="1230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12310"/>
                                        </p:tgtEl>
                                        <p:attrNameLst>
                                          <p:attrName>style.visibility</p:attrName>
                                        </p:attrNameLst>
                                      </p:cBhvr>
                                      <p:to>
                                        <p:strVal val="visible"/>
                                      </p:to>
                                    </p:set>
                                    <p:animEffect transition="in" filter="fade">
                                      <p:cBhvr>
                                        <p:cTn id="22" dur="500"/>
                                        <p:tgtEl>
                                          <p:spTgt spid="12310"/>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2312"/>
                                        </p:tgtEl>
                                        <p:attrNameLst>
                                          <p:attrName>style.visibility</p:attrName>
                                        </p:attrNameLst>
                                      </p:cBhvr>
                                      <p:to>
                                        <p:strVal val="visible"/>
                                      </p:to>
                                    </p:set>
                                    <p:animEffect transition="in" filter="fade">
                                      <p:cBhvr>
                                        <p:cTn id="25" dur="500"/>
                                        <p:tgtEl>
                                          <p:spTgt spid="1231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2300"/>
                                        </p:tgtEl>
                                        <p:attrNameLst>
                                          <p:attrName>style.visibility</p:attrName>
                                        </p:attrNameLst>
                                      </p:cBhvr>
                                      <p:to>
                                        <p:strVal val="visible"/>
                                      </p:to>
                                    </p:set>
                                    <p:animEffect transition="in" filter="fade">
                                      <p:cBhvr>
                                        <p:cTn id="28" dur="500"/>
                                        <p:tgtEl>
                                          <p:spTgt spid="12300"/>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2298"/>
                                        </p:tgtEl>
                                        <p:attrNameLst>
                                          <p:attrName>style.visibility</p:attrName>
                                        </p:attrNameLst>
                                      </p:cBhvr>
                                      <p:to>
                                        <p:strVal val="visible"/>
                                      </p:to>
                                    </p:set>
                                    <p:animEffect transition="in" filter="fade">
                                      <p:cBhvr>
                                        <p:cTn id="31" dur="500"/>
                                        <p:tgtEl>
                                          <p:spTgt spid="12298"/>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2296"/>
                                        </p:tgtEl>
                                        <p:attrNameLst>
                                          <p:attrName>style.visibility</p:attrName>
                                        </p:attrNameLst>
                                      </p:cBhvr>
                                      <p:to>
                                        <p:strVal val="visible"/>
                                      </p:to>
                                    </p:set>
                                    <p:animEffect transition="in" filter="fade">
                                      <p:cBhvr>
                                        <p:cTn id="34" dur="500"/>
                                        <p:tgtEl>
                                          <p:spTgt spid="12296"/>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12294"/>
                                        </p:tgtEl>
                                        <p:attrNameLst>
                                          <p:attrName>style.visibility</p:attrName>
                                        </p:attrNameLst>
                                      </p:cBhvr>
                                      <p:to>
                                        <p:strVal val="visible"/>
                                      </p:to>
                                    </p:set>
                                    <p:animEffect transition="in" filter="fade">
                                      <p:cBhvr>
                                        <p:cTn id="37" dur="500"/>
                                        <p:tgtEl>
                                          <p:spTgt spid="12294"/>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12292"/>
                                        </p:tgtEl>
                                        <p:attrNameLst>
                                          <p:attrName>style.visibility</p:attrName>
                                        </p:attrNameLst>
                                      </p:cBhvr>
                                      <p:to>
                                        <p:strVal val="visible"/>
                                      </p:to>
                                    </p:set>
                                    <p:animEffect transition="in" filter="fade">
                                      <p:cBhvr>
                                        <p:cTn id="40" dur="500"/>
                                        <p:tgtEl>
                                          <p:spTgt spid="12292"/>
                                        </p:tgtEl>
                                      </p:cBhvr>
                                    </p:animEffect>
                                  </p:childTnLst>
                                </p:cTn>
                              </p:par>
                              <p:par>
                                <p:cTn id="41" presetID="10" presetClass="entr" presetSubtype="0" fill="hold" nodeType="withEffect">
                                  <p:stCondLst>
                                    <p:cond delay="0"/>
                                  </p:stCondLst>
                                  <p:childTnLst>
                                    <p:set>
                                      <p:cBhvr>
                                        <p:cTn id="42" dur="1" fill="hold">
                                          <p:stCondLst>
                                            <p:cond delay="0"/>
                                          </p:stCondLst>
                                        </p:cTn>
                                        <p:tgtEl>
                                          <p:spTgt spid="71"/>
                                        </p:tgtEl>
                                        <p:attrNameLst>
                                          <p:attrName>style.visibility</p:attrName>
                                        </p:attrNameLst>
                                      </p:cBhvr>
                                      <p:to>
                                        <p:strVal val="visible"/>
                                      </p:to>
                                    </p:set>
                                    <p:animEffect transition="in" filter="fade">
                                      <p:cBhvr>
                                        <p:cTn id="43" dur="500"/>
                                        <p:tgtEl>
                                          <p:spTgt spid="71"/>
                                        </p:tgtEl>
                                      </p:cBhvr>
                                    </p:animEffect>
                                  </p:childTnLst>
                                </p:cTn>
                              </p:par>
                              <p:par>
                                <p:cTn id="44" presetID="10" presetClass="entr" presetSubtype="0" fill="hold" nodeType="withEffect">
                                  <p:stCondLst>
                                    <p:cond delay="0"/>
                                  </p:stCondLst>
                                  <p:childTnLst>
                                    <p:set>
                                      <p:cBhvr>
                                        <p:cTn id="45" dur="1" fill="hold">
                                          <p:stCondLst>
                                            <p:cond delay="0"/>
                                          </p:stCondLst>
                                        </p:cTn>
                                        <p:tgtEl>
                                          <p:spTgt spid="75"/>
                                        </p:tgtEl>
                                        <p:attrNameLst>
                                          <p:attrName>style.visibility</p:attrName>
                                        </p:attrNameLst>
                                      </p:cBhvr>
                                      <p:to>
                                        <p:strVal val="visible"/>
                                      </p:to>
                                    </p:set>
                                    <p:animEffect transition="in" filter="fade">
                                      <p:cBhvr>
                                        <p:cTn id="46" dur="500"/>
                                        <p:tgtEl>
                                          <p:spTgt spid="75"/>
                                        </p:tgtEl>
                                      </p:cBhvr>
                                    </p:animEffect>
                                  </p:childTnLst>
                                </p:cTn>
                              </p:par>
                              <p:par>
                                <p:cTn id="47" presetID="10" presetClass="entr" presetSubtype="0" fill="hold" nodeType="withEffect">
                                  <p:stCondLst>
                                    <p:cond delay="0"/>
                                  </p:stCondLst>
                                  <p:childTnLst>
                                    <p:set>
                                      <p:cBhvr>
                                        <p:cTn id="48" dur="1" fill="hold">
                                          <p:stCondLst>
                                            <p:cond delay="0"/>
                                          </p:stCondLst>
                                        </p:cTn>
                                        <p:tgtEl>
                                          <p:spTgt spid="79"/>
                                        </p:tgtEl>
                                        <p:attrNameLst>
                                          <p:attrName>style.visibility</p:attrName>
                                        </p:attrNameLst>
                                      </p:cBhvr>
                                      <p:to>
                                        <p:strVal val="visible"/>
                                      </p:to>
                                    </p:set>
                                    <p:animEffect transition="in" filter="fade">
                                      <p:cBhvr>
                                        <p:cTn id="49" dur="500"/>
                                        <p:tgtEl>
                                          <p:spTgt spid="79"/>
                                        </p:tgtEl>
                                      </p:cBhvr>
                                    </p:animEffect>
                                  </p:childTnLst>
                                </p:cTn>
                              </p:par>
                              <p:par>
                                <p:cTn id="50" presetID="10" presetClass="entr" presetSubtype="0" fill="hold" nodeType="withEffect">
                                  <p:stCondLst>
                                    <p:cond delay="0"/>
                                  </p:stCondLst>
                                  <p:childTnLst>
                                    <p:set>
                                      <p:cBhvr>
                                        <p:cTn id="51" dur="1" fill="hold">
                                          <p:stCondLst>
                                            <p:cond delay="0"/>
                                          </p:stCondLst>
                                        </p:cTn>
                                        <p:tgtEl>
                                          <p:spTgt spid="83"/>
                                        </p:tgtEl>
                                        <p:attrNameLst>
                                          <p:attrName>style.visibility</p:attrName>
                                        </p:attrNameLst>
                                      </p:cBhvr>
                                      <p:to>
                                        <p:strVal val="visible"/>
                                      </p:to>
                                    </p:set>
                                    <p:animEffect transition="in" filter="fade">
                                      <p:cBhvr>
                                        <p:cTn id="52" dur="500"/>
                                        <p:tgtEl>
                                          <p:spTgt spid="83"/>
                                        </p:tgtEl>
                                      </p:cBhvr>
                                    </p:animEffect>
                                  </p:childTnLst>
                                </p:cTn>
                              </p:par>
                              <p:par>
                                <p:cTn id="53" presetID="10" presetClass="entr" presetSubtype="0" fill="hold" nodeType="withEffect">
                                  <p:stCondLst>
                                    <p:cond delay="0"/>
                                  </p:stCondLst>
                                  <p:childTnLst>
                                    <p:set>
                                      <p:cBhvr>
                                        <p:cTn id="54" dur="1" fill="hold">
                                          <p:stCondLst>
                                            <p:cond delay="0"/>
                                          </p:stCondLst>
                                        </p:cTn>
                                        <p:tgtEl>
                                          <p:spTgt spid="87"/>
                                        </p:tgtEl>
                                        <p:attrNameLst>
                                          <p:attrName>style.visibility</p:attrName>
                                        </p:attrNameLst>
                                      </p:cBhvr>
                                      <p:to>
                                        <p:strVal val="visible"/>
                                      </p:to>
                                    </p:set>
                                    <p:animEffect transition="in" filter="fade">
                                      <p:cBhvr>
                                        <p:cTn id="55" dur="500"/>
                                        <p:tgtEl>
                                          <p:spTgt spid="87"/>
                                        </p:tgtEl>
                                      </p:cBhvr>
                                    </p:animEffect>
                                  </p:childTnLst>
                                </p:cTn>
                              </p:par>
                              <p:par>
                                <p:cTn id="56" presetID="10" presetClass="entr" presetSubtype="0" fill="hold" nodeType="withEffect">
                                  <p:stCondLst>
                                    <p:cond delay="0"/>
                                  </p:stCondLst>
                                  <p:childTnLst>
                                    <p:set>
                                      <p:cBhvr>
                                        <p:cTn id="57" dur="1" fill="hold">
                                          <p:stCondLst>
                                            <p:cond delay="0"/>
                                          </p:stCondLst>
                                        </p:cTn>
                                        <p:tgtEl>
                                          <p:spTgt spid="91"/>
                                        </p:tgtEl>
                                        <p:attrNameLst>
                                          <p:attrName>style.visibility</p:attrName>
                                        </p:attrNameLst>
                                      </p:cBhvr>
                                      <p:to>
                                        <p:strVal val="visible"/>
                                      </p:to>
                                    </p:set>
                                    <p:animEffect transition="in" filter="fade">
                                      <p:cBhvr>
                                        <p:cTn id="58" dur="500"/>
                                        <p:tgtEl>
                                          <p:spTgt spid="91"/>
                                        </p:tgtEl>
                                      </p:cBhvr>
                                    </p:animEffect>
                                  </p:childTnLst>
                                </p:cTn>
                              </p:par>
                              <p:par>
                                <p:cTn id="59" presetID="10" presetClass="entr" presetSubtype="0" fill="hold" nodeType="withEffect">
                                  <p:stCondLst>
                                    <p:cond delay="0"/>
                                  </p:stCondLst>
                                  <p:childTnLst>
                                    <p:set>
                                      <p:cBhvr>
                                        <p:cTn id="60" dur="1" fill="hold">
                                          <p:stCondLst>
                                            <p:cond delay="0"/>
                                          </p:stCondLst>
                                        </p:cTn>
                                        <p:tgtEl>
                                          <p:spTgt spid="95"/>
                                        </p:tgtEl>
                                        <p:attrNameLst>
                                          <p:attrName>style.visibility</p:attrName>
                                        </p:attrNameLst>
                                      </p:cBhvr>
                                      <p:to>
                                        <p:strVal val="visible"/>
                                      </p:to>
                                    </p:set>
                                    <p:animEffect transition="in" filter="fade">
                                      <p:cBhvr>
                                        <p:cTn id="61" dur="500"/>
                                        <p:tgtEl>
                                          <p:spTgt spid="95"/>
                                        </p:tgtEl>
                                      </p:cBhvr>
                                    </p:animEffect>
                                  </p:childTnLst>
                                </p:cTn>
                              </p:par>
                              <p:par>
                                <p:cTn id="62" presetID="10" presetClass="entr" presetSubtype="0" fill="hold" nodeType="withEffect">
                                  <p:stCondLst>
                                    <p:cond delay="0"/>
                                  </p:stCondLst>
                                  <p:childTnLst>
                                    <p:set>
                                      <p:cBhvr>
                                        <p:cTn id="63" dur="1" fill="hold">
                                          <p:stCondLst>
                                            <p:cond delay="0"/>
                                          </p:stCondLst>
                                        </p:cTn>
                                        <p:tgtEl>
                                          <p:spTgt spid="99"/>
                                        </p:tgtEl>
                                        <p:attrNameLst>
                                          <p:attrName>style.visibility</p:attrName>
                                        </p:attrNameLst>
                                      </p:cBhvr>
                                      <p:to>
                                        <p:strVal val="visible"/>
                                      </p:to>
                                    </p:set>
                                    <p:animEffect transition="in" filter="fade">
                                      <p:cBhvr>
                                        <p:cTn id="64" dur="500"/>
                                        <p:tgtEl>
                                          <p:spTgt spid="99"/>
                                        </p:tgtEl>
                                      </p:cBhvr>
                                    </p:animEffect>
                                  </p:childTnLst>
                                </p:cTn>
                              </p:par>
                              <p:par>
                                <p:cTn id="65" presetID="10" presetClass="entr" presetSubtype="0" fill="hold" nodeType="withEffect">
                                  <p:stCondLst>
                                    <p:cond delay="0"/>
                                  </p:stCondLst>
                                  <p:childTnLst>
                                    <p:set>
                                      <p:cBhvr>
                                        <p:cTn id="66" dur="1" fill="hold">
                                          <p:stCondLst>
                                            <p:cond delay="0"/>
                                          </p:stCondLst>
                                        </p:cTn>
                                        <p:tgtEl>
                                          <p:spTgt spid="103"/>
                                        </p:tgtEl>
                                        <p:attrNameLst>
                                          <p:attrName>style.visibility</p:attrName>
                                        </p:attrNameLst>
                                      </p:cBhvr>
                                      <p:to>
                                        <p:strVal val="visible"/>
                                      </p:to>
                                    </p:set>
                                    <p:animEffect transition="in" filter="fade">
                                      <p:cBhvr>
                                        <p:cTn id="67" dur="500"/>
                                        <p:tgtEl>
                                          <p:spTgt spid="103"/>
                                        </p:tgtEl>
                                      </p:cBhvr>
                                    </p:animEffect>
                                  </p:childTnLst>
                                </p:cTn>
                              </p:par>
                              <p:par>
                                <p:cTn id="68" presetID="10" presetClass="entr" presetSubtype="0" fill="hold" nodeType="withEffect">
                                  <p:stCondLst>
                                    <p:cond delay="0"/>
                                  </p:stCondLst>
                                  <p:childTnLst>
                                    <p:set>
                                      <p:cBhvr>
                                        <p:cTn id="69" dur="1" fill="hold">
                                          <p:stCondLst>
                                            <p:cond delay="0"/>
                                          </p:stCondLst>
                                        </p:cTn>
                                        <p:tgtEl>
                                          <p:spTgt spid="107"/>
                                        </p:tgtEl>
                                        <p:attrNameLst>
                                          <p:attrName>style.visibility</p:attrName>
                                        </p:attrNameLst>
                                      </p:cBhvr>
                                      <p:to>
                                        <p:strVal val="visible"/>
                                      </p:to>
                                    </p:set>
                                    <p:animEffect transition="in" filter="fade">
                                      <p:cBhvr>
                                        <p:cTn id="70" dur="500"/>
                                        <p:tgtEl>
                                          <p:spTgt spid="1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2" grpId="0"/>
      <p:bldP spid="12294" grpId="0"/>
      <p:bldP spid="12296" grpId="0"/>
      <p:bldP spid="12298" grpId="0"/>
      <p:bldP spid="12300" grpId="0"/>
      <p:bldP spid="12302" grpId="0"/>
      <p:bldP spid="12304" grpId="0"/>
      <p:bldP spid="12306" grpId="0"/>
      <p:bldP spid="12308" grpId="0"/>
      <p:bldP spid="12310" grpId="0"/>
      <p:bldP spid="123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82"/>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5823746" y="1359213"/>
            <a:ext cx="2996726" cy="2505217"/>
          </a:xfrm>
          <a:prstGeom prst="rect">
            <a:avLst/>
          </a:prstGeom>
        </p:spPr>
      </p:pic>
      <p:cxnSp>
        <p:nvCxnSpPr>
          <p:cNvPr id="84" name="直线连接符 75"/>
          <p:cNvCxnSpPr/>
          <p:nvPr/>
        </p:nvCxnSpPr>
        <p:spPr>
          <a:xfrm>
            <a:off x="6203721"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pic>
        <p:nvPicPr>
          <p:cNvPr id="85" name="图片 8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67690" y="1419622"/>
            <a:ext cx="2206044" cy="1773932"/>
          </a:xfrm>
          <a:prstGeom prst="rect">
            <a:avLst/>
          </a:prstGeom>
        </p:spPr>
      </p:pic>
      <p:pic>
        <p:nvPicPr>
          <p:cNvPr id="86" name="图片 8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51520" y="1359213"/>
            <a:ext cx="3115462" cy="2505217"/>
          </a:xfrm>
          <a:prstGeom prst="rect">
            <a:avLst/>
          </a:prstGeom>
        </p:spPr>
      </p:pic>
      <p:sp>
        <p:nvSpPr>
          <p:cNvPr id="87" name="文本框 64"/>
          <p:cNvSpPr txBox="1"/>
          <p:nvPr/>
        </p:nvSpPr>
        <p:spPr>
          <a:xfrm>
            <a:off x="917923" y="1851670"/>
            <a:ext cx="1800200"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上下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88" name="文本框 64"/>
          <p:cNvSpPr txBox="1"/>
          <p:nvPr/>
        </p:nvSpPr>
        <p:spPr>
          <a:xfrm>
            <a:off x="2235319"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竿</a:t>
            </a:r>
            <a:endParaRPr lang="zh-CN" altLang="en-US" sz="3600" b="1" dirty="0">
              <a:latin typeface="楷体" panose="02010609060101010101" pitchFamily="49" charset="-122"/>
              <a:ea typeface="楷体" panose="02010609060101010101" pitchFamily="49" charset="-122"/>
            </a:endParaRPr>
          </a:p>
        </p:txBody>
      </p:sp>
      <p:sp>
        <p:nvSpPr>
          <p:cNvPr id="89" name="文本框 64"/>
          <p:cNvSpPr txBox="1"/>
          <p:nvPr/>
        </p:nvSpPr>
        <p:spPr>
          <a:xfrm>
            <a:off x="683568" y="2427734"/>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墨</a:t>
            </a:r>
            <a:endParaRPr lang="zh-CN" altLang="en-US" sz="3600" b="1" dirty="0">
              <a:latin typeface="楷体" panose="02010609060101010101" pitchFamily="49" charset="-122"/>
              <a:ea typeface="楷体" panose="02010609060101010101" pitchFamily="49" charset="-122"/>
            </a:endParaRPr>
          </a:p>
        </p:txBody>
      </p:sp>
      <p:sp>
        <p:nvSpPr>
          <p:cNvPr id="90" name="文本框 64"/>
          <p:cNvSpPr txBox="1"/>
          <p:nvPr/>
        </p:nvSpPr>
        <p:spPr>
          <a:xfrm>
            <a:off x="683568"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葫</a:t>
            </a:r>
            <a:endParaRPr lang="zh-CN" altLang="en-US" sz="3600" b="1" dirty="0">
              <a:latin typeface="楷体" panose="02010609060101010101" pitchFamily="49" charset="-122"/>
              <a:ea typeface="楷体" panose="02010609060101010101" pitchFamily="49" charset="-122"/>
            </a:endParaRPr>
          </a:p>
        </p:txBody>
      </p:sp>
      <p:sp>
        <p:nvSpPr>
          <p:cNvPr id="91" name="文本框 64"/>
          <p:cNvSpPr txBox="1"/>
          <p:nvPr/>
        </p:nvSpPr>
        <p:spPr>
          <a:xfrm>
            <a:off x="1491454" y="2427871"/>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染</a:t>
            </a:r>
            <a:endParaRPr lang="zh-CN" altLang="en-US" sz="3600" b="1" dirty="0">
              <a:latin typeface="楷体" panose="02010609060101010101" pitchFamily="49" charset="-122"/>
              <a:ea typeface="楷体" panose="02010609060101010101" pitchFamily="49" charset="-122"/>
            </a:endParaRPr>
          </a:p>
        </p:txBody>
      </p:sp>
      <p:sp>
        <p:nvSpPr>
          <p:cNvPr id="92" name="文本框 64"/>
          <p:cNvSpPr txBox="1"/>
          <p:nvPr/>
        </p:nvSpPr>
        <p:spPr>
          <a:xfrm>
            <a:off x="2235319"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菇</a:t>
            </a:r>
            <a:endParaRPr lang="zh-CN" altLang="en-US" sz="3600" b="1" dirty="0">
              <a:latin typeface="楷体" panose="02010609060101010101" pitchFamily="49" charset="-122"/>
              <a:ea typeface="楷体" panose="02010609060101010101" pitchFamily="49" charset="-122"/>
            </a:endParaRPr>
          </a:p>
        </p:txBody>
      </p:sp>
      <p:sp>
        <p:nvSpPr>
          <p:cNvPr id="93" name="文本框 64"/>
          <p:cNvSpPr txBox="1"/>
          <p:nvPr/>
        </p:nvSpPr>
        <p:spPr>
          <a:xfrm>
            <a:off x="1491454" y="3075806"/>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蘑</a:t>
            </a:r>
            <a:endParaRPr lang="zh-CN" altLang="en-US" sz="3600" b="1" dirty="0">
              <a:latin typeface="楷体" panose="02010609060101010101" pitchFamily="49" charset="-122"/>
              <a:ea typeface="楷体" panose="02010609060101010101" pitchFamily="49" charset="-122"/>
            </a:endParaRPr>
          </a:p>
        </p:txBody>
      </p:sp>
      <p:sp>
        <p:nvSpPr>
          <p:cNvPr id="94" name="文本框 64"/>
          <p:cNvSpPr txBox="1"/>
          <p:nvPr/>
        </p:nvSpPr>
        <p:spPr>
          <a:xfrm>
            <a:off x="3703633"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独体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5" name="文本框 64"/>
          <p:cNvSpPr txBox="1"/>
          <p:nvPr/>
        </p:nvSpPr>
        <p:spPr>
          <a:xfrm>
            <a:off x="4273693" y="2283718"/>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爽</a:t>
            </a:r>
            <a:endParaRPr lang="zh-CN" altLang="en-US" sz="3600" b="1" dirty="0">
              <a:latin typeface="楷体" panose="02010609060101010101" pitchFamily="49" charset="-122"/>
              <a:ea typeface="楷体" panose="02010609060101010101" pitchFamily="49" charset="-122"/>
            </a:endParaRPr>
          </a:p>
        </p:txBody>
      </p:sp>
      <p:sp>
        <p:nvSpPr>
          <p:cNvPr id="96" name="文本框 64"/>
          <p:cNvSpPr txBox="1"/>
          <p:nvPr/>
        </p:nvSpPr>
        <p:spPr>
          <a:xfrm>
            <a:off x="6444208" y="1851670"/>
            <a:ext cx="1728192" cy="438581"/>
          </a:xfrm>
          <a:prstGeom prst="rect">
            <a:avLst/>
          </a:prstGeom>
          <a:noFill/>
          <a:ln w="9525">
            <a:noFill/>
          </a:ln>
        </p:spPr>
        <p:txBody>
          <a:bodyPr wrap="square" lIns="68580" tIns="34290" rIns="68580" bIns="34290">
            <a:spAutoFit/>
          </a:bodyPr>
          <a:lstStyle/>
          <a:p>
            <a:pPr eaLnBrk="1" hangingPunct="1"/>
            <a:r>
              <a:rPr lang="zh-CN" altLang="en-US" sz="2400" b="1" dirty="0">
                <a:solidFill>
                  <a:schemeClr val="accent2">
                    <a:lumMod val="75000"/>
                  </a:schemeClr>
                </a:solidFill>
                <a:latin typeface="楷体" panose="02010609060101010101" pitchFamily="49" charset="-122"/>
                <a:ea typeface="楷体" panose="02010609060101010101" pitchFamily="49" charset="-122"/>
              </a:rPr>
              <a:t>左右  结构</a:t>
            </a:r>
            <a:endParaRPr lang="zh-CN" altLang="en-US" sz="2400" b="1" dirty="0">
              <a:solidFill>
                <a:schemeClr val="accent2">
                  <a:lumMod val="75000"/>
                </a:schemeClr>
              </a:solidFill>
              <a:latin typeface="楷体" panose="02010609060101010101" pitchFamily="49" charset="-122"/>
              <a:ea typeface="楷体" panose="02010609060101010101" pitchFamily="49" charset="-122"/>
            </a:endParaRPr>
          </a:p>
        </p:txBody>
      </p:sp>
      <p:sp>
        <p:nvSpPr>
          <p:cNvPr id="97" name="文本框 64"/>
          <p:cNvSpPr txBox="1"/>
          <p:nvPr/>
        </p:nvSpPr>
        <p:spPr>
          <a:xfrm>
            <a:off x="7563911"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碎</a:t>
            </a:r>
            <a:endParaRPr lang="en-US" altLang="zh-CN" sz="3600" b="1" dirty="0" err="1">
              <a:latin typeface="楷体" panose="02010609060101010101" pitchFamily="49" charset="-122"/>
              <a:ea typeface="楷体" panose="02010609060101010101" pitchFamily="49" charset="-122"/>
            </a:endParaRPr>
          </a:p>
        </p:txBody>
      </p:sp>
      <p:sp>
        <p:nvSpPr>
          <p:cNvPr id="98" name="文本框 64"/>
          <p:cNvSpPr txBox="1"/>
          <p:nvPr/>
        </p:nvSpPr>
        <p:spPr>
          <a:xfrm>
            <a:off x="6361509" y="3075806"/>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拨</a:t>
            </a:r>
            <a:endParaRPr lang="zh-CN" altLang="en-US" sz="3600" b="1" dirty="0">
              <a:latin typeface="楷体" panose="02010609060101010101" pitchFamily="49" charset="-122"/>
              <a:ea typeface="楷体" panose="02010609060101010101" pitchFamily="49" charset="-122"/>
            </a:endParaRPr>
          </a:p>
        </p:txBody>
      </p:sp>
      <p:sp>
        <p:nvSpPr>
          <p:cNvPr id="99" name="文本框 64"/>
          <p:cNvSpPr txBox="1"/>
          <p:nvPr/>
        </p:nvSpPr>
        <p:spPr>
          <a:xfrm>
            <a:off x="6361509" y="2427817"/>
            <a:ext cx="608489"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腾</a:t>
            </a:r>
            <a:endParaRPr lang="zh-CN" altLang="en-US" sz="3600" b="1" dirty="0">
              <a:latin typeface="楷体" panose="02010609060101010101" pitchFamily="49" charset="-122"/>
              <a:ea typeface="楷体" panose="02010609060101010101" pitchFamily="49" charset="-122"/>
            </a:endParaRPr>
          </a:p>
        </p:txBody>
      </p:sp>
      <p:sp>
        <p:nvSpPr>
          <p:cNvPr id="100" name="文本框 64"/>
          <p:cNvSpPr txBox="1"/>
          <p:nvPr/>
        </p:nvSpPr>
        <p:spPr>
          <a:xfrm>
            <a:off x="7563911" y="3075806"/>
            <a:ext cx="608488" cy="622459"/>
          </a:xfrm>
          <a:prstGeom prst="rect">
            <a:avLst/>
          </a:prstGeom>
          <a:noFill/>
          <a:ln w="9525">
            <a:noFill/>
          </a:ln>
        </p:spPr>
        <p:txBody>
          <a:bodyPr lIns="68580" tIns="34290" rIns="68580" bIns="34290">
            <a:spAutoFit/>
          </a:bodyPr>
          <a:lstStyle/>
          <a:p>
            <a:pPr eaLnBrk="1" hangingPunct="1"/>
            <a:r>
              <a:rPr lang="zh-CN" altLang="en-US" sz="3600" b="1" dirty="0">
                <a:latin typeface="楷体" panose="02010609060101010101" pitchFamily="49" charset="-122"/>
                <a:ea typeface="楷体" panose="02010609060101010101" pitchFamily="49" charset="-122"/>
              </a:rPr>
              <a:t>浪</a:t>
            </a:r>
            <a:endParaRPr lang="zh-CN" altLang="en-US" sz="3600" b="1" dirty="0">
              <a:latin typeface="楷体" panose="02010609060101010101" pitchFamily="49" charset="-122"/>
              <a:ea typeface="楷体" panose="02010609060101010101" pitchFamily="49" charset="-122"/>
            </a:endParaRPr>
          </a:p>
        </p:txBody>
      </p:sp>
      <p:sp>
        <p:nvSpPr>
          <p:cNvPr id="101" name="TextBox 11"/>
          <p:cNvSpPr txBox="1">
            <a:spLocks noChangeArrowheads="1"/>
          </p:cNvSpPr>
          <p:nvPr/>
        </p:nvSpPr>
        <p:spPr bwMode="auto">
          <a:xfrm>
            <a:off x="3909317" y="555645"/>
            <a:ext cx="1936685" cy="5759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a:latin typeface="楷体" panose="02010609060101010101" pitchFamily="49" charset="-122"/>
                <a:ea typeface="楷体" panose="02010609060101010101" pitchFamily="49" charset="-122"/>
              </a:rPr>
              <a:t>生字归类</a:t>
            </a:r>
            <a:endParaRPr lang="zh-CN" altLang="en-US" sz="3300" b="1" dirty="0">
              <a:latin typeface="楷体" panose="02010609060101010101" pitchFamily="49" charset="-122"/>
              <a:ea typeface="楷体" panose="02010609060101010101" pitchFamily="49" charset="-122"/>
            </a:endParaRPr>
          </a:p>
        </p:txBody>
      </p:sp>
      <p:cxnSp>
        <p:nvCxnSpPr>
          <p:cNvPr id="135" name="直线连接符 5"/>
          <p:cNvCxnSpPr/>
          <p:nvPr/>
        </p:nvCxnSpPr>
        <p:spPr>
          <a:xfrm>
            <a:off x="669474" y="2286984"/>
            <a:ext cx="2192665" cy="0"/>
          </a:xfrm>
          <a:prstGeom prst="line">
            <a:avLst/>
          </a:prstGeom>
          <a:ln w="15875"/>
        </p:spPr>
        <p:style>
          <a:lnRef idx="1">
            <a:schemeClr val="accent1"/>
          </a:lnRef>
          <a:fillRef idx="0">
            <a:schemeClr val="accent1"/>
          </a:fillRef>
          <a:effectRef idx="0">
            <a:schemeClr val="accent1"/>
          </a:effectRef>
          <a:fontRef idx="minor">
            <a:schemeClr val="tx1"/>
          </a:fontRef>
        </p:style>
      </p:cxnSp>
      <p:cxnSp>
        <p:nvCxnSpPr>
          <p:cNvPr id="136" name="直线连接符 73"/>
          <p:cNvCxnSpPr/>
          <p:nvPr/>
        </p:nvCxnSpPr>
        <p:spPr>
          <a:xfrm flipV="1">
            <a:off x="3625621" y="2283718"/>
            <a:ext cx="1806204" cy="3266"/>
          </a:xfrm>
          <a:prstGeom prst="line">
            <a:avLst/>
          </a:prstGeom>
          <a:ln w="15875"/>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500">
        <p14:window dir="ver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89"/>
                                        </p:tgtEl>
                                        <p:attrNameLst>
                                          <p:attrName>style.visibility</p:attrName>
                                        </p:attrNameLst>
                                      </p:cBhvr>
                                      <p:to>
                                        <p:strVal val="visible"/>
                                      </p:to>
                                    </p:set>
                                    <p:animEffect transition="in" filter="fade">
                                      <p:cBhvr>
                                        <p:cTn id="7" dur="1000"/>
                                        <p:tgtEl>
                                          <p:spTgt spid="89"/>
                                        </p:tgtEl>
                                      </p:cBhvr>
                                    </p:animEffect>
                                    <p:anim calcmode="lin" valueType="num">
                                      <p:cBhvr>
                                        <p:cTn id="8" dur="1000" fill="hold"/>
                                        <p:tgtEl>
                                          <p:spTgt spid="89"/>
                                        </p:tgtEl>
                                        <p:attrNameLst>
                                          <p:attrName>ppt_x</p:attrName>
                                        </p:attrNameLst>
                                      </p:cBhvr>
                                      <p:tavLst>
                                        <p:tav tm="0">
                                          <p:val>
                                            <p:strVal val="#ppt_x"/>
                                          </p:val>
                                        </p:tav>
                                        <p:tav tm="100000">
                                          <p:val>
                                            <p:strVal val="#ppt_x"/>
                                          </p:val>
                                        </p:tav>
                                      </p:tavLst>
                                    </p:anim>
                                    <p:anim calcmode="lin" valueType="num">
                                      <p:cBhvr>
                                        <p:cTn id="9" dur="1000" fill="hold"/>
                                        <p:tgtEl>
                                          <p:spTgt spid="89"/>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91"/>
                                        </p:tgtEl>
                                        <p:attrNameLst>
                                          <p:attrName>style.visibility</p:attrName>
                                        </p:attrNameLst>
                                      </p:cBhvr>
                                      <p:to>
                                        <p:strVal val="visible"/>
                                      </p:to>
                                    </p:set>
                                    <p:animEffect transition="in" filter="fade">
                                      <p:cBhvr>
                                        <p:cTn id="14" dur="1000"/>
                                        <p:tgtEl>
                                          <p:spTgt spid="91"/>
                                        </p:tgtEl>
                                      </p:cBhvr>
                                    </p:animEffect>
                                    <p:anim calcmode="lin" valueType="num">
                                      <p:cBhvr>
                                        <p:cTn id="15" dur="1000" fill="hold"/>
                                        <p:tgtEl>
                                          <p:spTgt spid="91"/>
                                        </p:tgtEl>
                                        <p:attrNameLst>
                                          <p:attrName>ppt_x</p:attrName>
                                        </p:attrNameLst>
                                      </p:cBhvr>
                                      <p:tavLst>
                                        <p:tav tm="0">
                                          <p:val>
                                            <p:strVal val="#ppt_x"/>
                                          </p:val>
                                        </p:tav>
                                        <p:tav tm="100000">
                                          <p:val>
                                            <p:strVal val="#ppt_x"/>
                                          </p:val>
                                        </p:tav>
                                      </p:tavLst>
                                    </p:anim>
                                    <p:anim calcmode="lin" valueType="num">
                                      <p:cBhvr>
                                        <p:cTn id="16" dur="1000" fill="hold"/>
                                        <p:tgtEl>
                                          <p:spTgt spid="91"/>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8"/>
                                        </p:tgtEl>
                                        <p:attrNameLst>
                                          <p:attrName>style.visibility</p:attrName>
                                        </p:attrNameLst>
                                      </p:cBhvr>
                                      <p:to>
                                        <p:strVal val="visible"/>
                                      </p:to>
                                    </p:set>
                                    <p:animEffect transition="in" filter="fade">
                                      <p:cBhvr>
                                        <p:cTn id="21" dur="1000"/>
                                        <p:tgtEl>
                                          <p:spTgt spid="88"/>
                                        </p:tgtEl>
                                      </p:cBhvr>
                                    </p:animEffect>
                                    <p:anim calcmode="lin" valueType="num">
                                      <p:cBhvr>
                                        <p:cTn id="22" dur="1000" fill="hold"/>
                                        <p:tgtEl>
                                          <p:spTgt spid="88"/>
                                        </p:tgtEl>
                                        <p:attrNameLst>
                                          <p:attrName>ppt_x</p:attrName>
                                        </p:attrNameLst>
                                      </p:cBhvr>
                                      <p:tavLst>
                                        <p:tav tm="0">
                                          <p:val>
                                            <p:strVal val="#ppt_x"/>
                                          </p:val>
                                        </p:tav>
                                        <p:tav tm="100000">
                                          <p:val>
                                            <p:strVal val="#ppt_x"/>
                                          </p:val>
                                        </p:tav>
                                      </p:tavLst>
                                    </p:anim>
                                    <p:anim calcmode="lin" valueType="num">
                                      <p:cBhvr>
                                        <p:cTn id="23" dur="1000" fill="hold"/>
                                        <p:tgtEl>
                                          <p:spTgt spid="8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0"/>
                                        </p:tgtEl>
                                        <p:attrNameLst>
                                          <p:attrName>style.visibility</p:attrName>
                                        </p:attrNameLst>
                                      </p:cBhvr>
                                      <p:to>
                                        <p:strVal val="visible"/>
                                      </p:to>
                                    </p:set>
                                    <p:animEffect transition="in" filter="fade">
                                      <p:cBhvr>
                                        <p:cTn id="28" dur="1000"/>
                                        <p:tgtEl>
                                          <p:spTgt spid="90"/>
                                        </p:tgtEl>
                                      </p:cBhvr>
                                    </p:animEffect>
                                    <p:anim calcmode="lin" valueType="num">
                                      <p:cBhvr>
                                        <p:cTn id="29" dur="1000" fill="hold"/>
                                        <p:tgtEl>
                                          <p:spTgt spid="90"/>
                                        </p:tgtEl>
                                        <p:attrNameLst>
                                          <p:attrName>ppt_x</p:attrName>
                                        </p:attrNameLst>
                                      </p:cBhvr>
                                      <p:tavLst>
                                        <p:tav tm="0">
                                          <p:val>
                                            <p:strVal val="#ppt_x"/>
                                          </p:val>
                                        </p:tav>
                                        <p:tav tm="100000">
                                          <p:val>
                                            <p:strVal val="#ppt_x"/>
                                          </p:val>
                                        </p:tav>
                                      </p:tavLst>
                                    </p:anim>
                                    <p:anim calcmode="lin" valueType="num">
                                      <p:cBhvr>
                                        <p:cTn id="30" dur="1000" fill="hold"/>
                                        <p:tgtEl>
                                          <p:spTgt spid="90"/>
                                        </p:tgtEl>
                                        <p:attrNameLst>
                                          <p:attrName>ppt_y</p:attrName>
                                        </p:attrNameLst>
                                      </p:cBhvr>
                                      <p:tavLst>
                                        <p:tav tm="0">
                                          <p:val>
                                            <p:strVal val="#ppt_y+.1"/>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42" presetClass="entr" presetSubtype="0" fill="hold" grpId="0" nodeType="clickEffect">
                                  <p:stCondLst>
                                    <p:cond delay="0"/>
                                  </p:stCondLst>
                                  <p:childTnLst>
                                    <p:set>
                                      <p:cBhvr>
                                        <p:cTn id="34" dur="1" fill="hold">
                                          <p:stCondLst>
                                            <p:cond delay="0"/>
                                          </p:stCondLst>
                                        </p:cTn>
                                        <p:tgtEl>
                                          <p:spTgt spid="93"/>
                                        </p:tgtEl>
                                        <p:attrNameLst>
                                          <p:attrName>style.visibility</p:attrName>
                                        </p:attrNameLst>
                                      </p:cBhvr>
                                      <p:to>
                                        <p:strVal val="visible"/>
                                      </p:to>
                                    </p:set>
                                    <p:animEffect transition="in" filter="fade">
                                      <p:cBhvr>
                                        <p:cTn id="35" dur="1000"/>
                                        <p:tgtEl>
                                          <p:spTgt spid="93"/>
                                        </p:tgtEl>
                                      </p:cBhvr>
                                    </p:animEffect>
                                    <p:anim calcmode="lin" valueType="num">
                                      <p:cBhvr>
                                        <p:cTn id="36" dur="1000" fill="hold"/>
                                        <p:tgtEl>
                                          <p:spTgt spid="93"/>
                                        </p:tgtEl>
                                        <p:attrNameLst>
                                          <p:attrName>ppt_x</p:attrName>
                                        </p:attrNameLst>
                                      </p:cBhvr>
                                      <p:tavLst>
                                        <p:tav tm="0">
                                          <p:val>
                                            <p:strVal val="#ppt_x"/>
                                          </p:val>
                                        </p:tav>
                                        <p:tav tm="100000">
                                          <p:val>
                                            <p:strVal val="#ppt_x"/>
                                          </p:val>
                                        </p:tav>
                                      </p:tavLst>
                                    </p:anim>
                                    <p:anim calcmode="lin" valueType="num">
                                      <p:cBhvr>
                                        <p:cTn id="37" dur="1000" fill="hold"/>
                                        <p:tgtEl>
                                          <p:spTgt spid="93"/>
                                        </p:tgtEl>
                                        <p:attrNameLst>
                                          <p:attrName>ppt_y</p:attrName>
                                        </p:attrNameLst>
                                      </p:cBhvr>
                                      <p:tavLst>
                                        <p:tav tm="0">
                                          <p:val>
                                            <p:strVal val="#ppt_y+.1"/>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42" presetClass="entr" presetSubtype="0" fill="hold" grpId="0" nodeType="clickEffect">
                                  <p:stCondLst>
                                    <p:cond delay="0"/>
                                  </p:stCondLst>
                                  <p:childTnLst>
                                    <p:set>
                                      <p:cBhvr>
                                        <p:cTn id="41" dur="1" fill="hold">
                                          <p:stCondLst>
                                            <p:cond delay="0"/>
                                          </p:stCondLst>
                                        </p:cTn>
                                        <p:tgtEl>
                                          <p:spTgt spid="92"/>
                                        </p:tgtEl>
                                        <p:attrNameLst>
                                          <p:attrName>style.visibility</p:attrName>
                                        </p:attrNameLst>
                                      </p:cBhvr>
                                      <p:to>
                                        <p:strVal val="visible"/>
                                      </p:to>
                                    </p:set>
                                    <p:animEffect transition="in" filter="fade">
                                      <p:cBhvr>
                                        <p:cTn id="42" dur="1000"/>
                                        <p:tgtEl>
                                          <p:spTgt spid="92"/>
                                        </p:tgtEl>
                                      </p:cBhvr>
                                    </p:animEffect>
                                    <p:anim calcmode="lin" valueType="num">
                                      <p:cBhvr>
                                        <p:cTn id="43" dur="1000" fill="hold"/>
                                        <p:tgtEl>
                                          <p:spTgt spid="92"/>
                                        </p:tgtEl>
                                        <p:attrNameLst>
                                          <p:attrName>ppt_x</p:attrName>
                                        </p:attrNameLst>
                                      </p:cBhvr>
                                      <p:tavLst>
                                        <p:tav tm="0">
                                          <p:val>
                                            <p:strVal val="#ppt_x"/>
                                          </p:val>
                                        </p:tav>
                                        <p:tav tm="100000">
                                          <p:val>
                                            <p:strVal val="#ppt_x"/>
                                          </p:val>
                                        </p:tav>
                                      </p:tavLst>
                                    </p:anim>
                                    <p:anim calcmode="lin" valueType="num">
                                      <p:cBhvr>
                                        <p:cTn id="44" dur="1000" fill="hold"/>
                                        <p:tgtEl>
                                          <p:spTgt spid="92"/>
                                        </p:tgtEl>
                                        <p:attrNameLst>
                                          <p:attrName>ppt_y</p:attrName>
                                        </p:attrNameLst>
                                      </p:cBhvr>
                                      <p:tavLst>
                                        <p:tav tm="0">
                                          <p:val>
                                            <p:strVal val="#ppt_y+.1"/>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42" presetClass="entr" presetSubtype="0" fill="hold" grpId="0" nodeType="clickEffect">
                                  <p:stCondLst>
                                    <p:cond delay="0"/>
                                  </p:stCondLst>
                                  <p:childTnLst>
                                    <p:set>
                                      <p:cBhvr>
                                        <p:cTn id="48" dur="1" fill="hold">
                                          <p:stCondLst>
                                            <p:cond delay="0"/>
                                          </p:stCondLst>
                                        </p:cTn>
                                        <p:tgtEl>
                                          <p:spTgt spid="95"/>
                                        </p:tgtEl>
                                        <p:attrNameLst>
                                          <p:attrName>style.visibility</p:attrName>
                                        </p:attrNameLst>
                                      </p:cBhvr>
                                      <p:to>
                                        <p:strVal val="visible"/>
                                      </p:to>
                                    </p:set>
                                    <p:animEffect transition="in" filter="fade">
                                      <p:cBhvr>
                                        <p:cTn id="49" dur="1000"/>
                                        <p:tgtEl>
                                          <p:spTgt spid="95"/>
                                        </p:tgtEl>
                                      </p:cBhvr>
                                    </p:animEffect>
                                    <p:anim calcmode="lin" valueType="num">
                                      <p:cBhvr>
                                        <p:cTn id="50" dur="1000" fill="hold"/>
                                        <p:tgtEl>
                                          <p:spTgt spid="95"/>
                                        </p:tgtEl>
                                        <p:attrNameLst>
                                          <p:attrName>ppt_x</p:attrName>
                                        </p:attrNameLst>
                                      </p:cBhvr>
                                      <p:tavLst>
                                        <p:tav tm="0">
                                          <p:val>
                                            <p:strVal val="#ppt_x"/>
                                          </p:val>
                                        </p:tav>
                                        <p:tav tm="100000">
                                          <p:val>
                                            <p:strVal val="#ppt_x"/>
                                          </p:val>
                                        </p:tav>
                                      </p:tavLst>
                                    </p:anim>
                                    <p:anim calcmode="lin" valueType="num">
                                      <p:cBhvr>
                                        <p:cTn id="51" dur="1000" fill="hold"/>
                                        <p:tgtEl>
                                          <p:spTgt spid="95"/>
                                        </p:tgtEl>
                                        <p:attrNameLst>
                                          <p:attrName>ppt_y</p:attrName>
                                        </p:attrNameLst>
                                      </p:cBhvr>
                                      <p:tavLst>
                                        <p:tav tm="0">
                                          <p:val>
                                            <p:strVal val="#ppt_y+.1"/>
                                          </p:val>
                                        </p:tav>
                                        <p:tav tm="100000">
                                          <p:val>
                                            <p:strVal val="#ppt_y"/>
                                          </p:val>
                                        </p:tav>
                                      </p:tavLst>
                                    </p:anim>
                                  </p:childTnLst>
                                </p:cTn>
                              </p:par>
                            </p:childTnLst>
                          </p:cTn>
                        </p:par>
                      </p:childTnLst>
                    </p:cTn>
                  </p:par>
                  <p:par>
                    <p:cTn id="52" fill="hold">
                      <p:stCondLst>
                        <p:cond delay="indefinite"/>
                      </p:stCondLst>
                      <p:childTnLst>
                        <p:par>
                          <p:cTn id="53" fill="hold">
                            <p:stCondLst>
                              <p:cond delay="0"/>
                            </p:stCondLst>
                            <p:childTnLst>
                              <p:par>
                                <p:cTn id="54" presetID="42" presetClass="entr" presetSubtype="0" fill="hold" grpId="0" nodeType="clickEffect">
                                  <p:stCondLst>
                                    <p:cond delay="0"/>
                                  </p:stCondLst>
                                  <p:childTnLst>
                                    <p:set>
                                      <p:cBhvr>
                                        <p:cTn id="55" dur="1" fill="hold">
                                          <p:stCondLst>
                                            <p:cond delay="0"/>
                                          </p:stCondLst>
                                        </p:cTn>
                                        <p:tgtEl>
                                          <p:spTgt spid="99"/>
                                        </p:tgtEl>
                                        <p:attrNameLst>
                                          <p:attrName>style.visibility</p:attrName>
                                        </p:attrNameLst>
                                      </p:cBhvr>
                                      <p:to>
                                        <p:strVal val="visible"/>
                                      </p:to>
                                    </p:set>
                                    <p:animEffect transition="in" filter="fade">
                                      <p:cBhvr>
                                        <p:cTn id="56" dur="1000"/>
                                        <p:tgtEl>
                                          <p:spTgt spid="99"/>
                                        </p:tgtEl>
                                      </p:cBhvr>
                                    </p:animEffect>
                                    <p:anim calcmode="lin" valueType="num">
                                      <p:cBhvr>
                                        <p:cTn id="57" dur="1000" fill="hold"/>
                                        <p:tgtEl>
                                          <p:spTgt spid="99"/>
                                        </p:tgtEl>
                                        <p:attrNameLst>
                                          <p:attrName>ppt_x</p:attrName>
                                        </p:attrNameLst>
                                      </p:cBhvr>
                                      <p:tavLst>
                                        <p:tav tm="0">
                                          <p:val>
                                            <p:strVal val="#ppt_x"/>
                                          </p:val>
                                        </p:tav>
                                        <p:tav tm="100000">
                                          <p:val>
                                            <p:strVal val="#ppt_x"/>
                                          </p:val>
                                        </p:tav>
                                      </p:tavLst>
                                    </p:anim>
                                    <p:anim calcmode="lin" valueType="num">
                                      <p:cBhvr>
                                        <p:cTn id="58" dur="1000" fill="hold"/>
                                        <p:tgtEl>
                                          <p:spTgt spid="99"/>
                                        </p:tgtEl>
                                        <p:attrNameLst>
                                          <p:attrName>ppt_y</p:attrName>
                                        </p:attrNameLst>
                                      </p:cBhvr>
                                      <p:tavLst>
                                        <p:tav tm="0">
                                          <p:val>
                                            <p:strVal val="#ppt_y+.1"/>
                                          </p:val>
                                        </p:tav>
                                        <p:tav tm="100000">
                                          <p:val>
                                            <p:strVal val="#ppt_y"/>
                                          </p:val>
                                        </p:tav>
                                      </p:tavLst>
                                    </p:anim>
                                  </p:childTnLst>
                                </p:cTn>
                              </p:par>
                            </p:childTnLst>
                          </p:cTn>
                        </p:par>
                      </p:childTnLst>
                    </p:cTn>
                  </p:par>
                  <p:par>
                    <p:cTn id="59" fill="hold">
                      <p:stCondLst>
                        <p:cond delay="indefinite"/>
                      </p:stCondLst>
                      <p:childTnLst>
                        <p:par>
                          <p:cTn id="60" fill="hold">
                            <p:stCondLst>
                              <p:cond delay="0"/>
                            </p:stCondLst>
                            <p:childTnLst>
                              <p:par>
                                <p:cTn id="61" presetID="42" presetClass="entr" presetSubtype="0" fill="hold" grpId="0" nodeType="clickEffect">
                                  <p:stCondLst>
                                    <p:cond delay="0"/>
                                  </p:stCondLst>
                                  <p:childTnLst>
                                    <p:set>
                                      <p:cBhvr>
                                        <p:cTn id="62" dur="1" fill="hold">
                                          <p:stCondLst>
                                            <p:cond delay="0"/>
                                          </p:stCondLst>
                                        </p:cTn>
                                        <p:tgtEl>
                                          <p:spTgt spid="97"/>
                                        </p:tgtEl>
                                        <p:attrNameLst>
                                          <p:attrName>style.visibility</p:attrName>
                                        </p:attrNameLst>
                                      </p:cBhvr>
                                      <p:to>
                                        <p:strVal val="visible"/>
                                      </p:to>
                                    </p:set>
                                    <p:animEffect transition="in" filter="fade">
                                      <p:cBhvr>
                                        <p:cTn id="63" dur="1000"/>
                                        <p:tgtEl>
                                          <p:spTgt spid="97"/>
                                        </p:tgtEl>
                                      </p:cBhvr>
                                    </p:animEffect>
                                    <p:anim calcmode="lin" valueType="num">
                                      <p:cBhvr>
                                        <p:cTn id="64" dur="1000" fill="hold"/>
                                        <p:tgtEl>
                                          <p:spTgt spid="97"/>
                                        </p:tgtEl>
                                        <p:attrNameLst>
                                          <p:attrName>ppt_x</p:attrName>
                                        </p:attrNameLst>
                                      </p:cBhvr>
                                      <p:tavLst>
                                        <p:tav tm="0">
                                          <p:val>
                                            <p:strVal val="#ppt_x"/>
                                          </p:val>
                                        </p:tav>
                                        <p:tav tm="100000">
                                          <p:val>
                                            <p:strVal val="#ppt_x"/>
                                          </p:val>
                                        </p:tav>
                                      </p:tavLst>
                                    </p:anim>
                                    <p:anim calcmode="lin" valueType="num">
                                      <p:cBhvr>
                                        <p:cTn id="65" dur="1000" fill="hold"/>
                                        <p:tgtEl>
                                          <p:spTgt spid="97"/>
                                        </p:tgtEl>
                                        <p:attrNameLst>
                                          <p:attrName>ppt_y</p:attrName>
                                        </p:attrNameLst>
                                      </p:cBhvr>
                                      <p:tavLst>
                                        <p:tav tm="0">
                                          <p:val>
                                            <p:strVal val="#ppt_y+.1"/>
                                          </p:val>
                                        </p:tav>
                                        <p:tav tm="100000">
                                          <p:val>
                                            <p:strVal val="#ppt_y"/>
                                          </p:val>
                                        </p:tav>
                                      </p:tavLst>
                                    </p:anim>
                                  </p:childTnLst>
                                </p:cTn>
                              </p:par>
                            </p:childTnLst>
                          </p:cTn>
                        </p:par>
                      </p:childTnLst>
                    </p:cTn>
                  </p:par>
                  <p:par>
                    <p:cTn id="66" fill="hold">
                      <p:stCondLst>
                        <p:cond delay="indefinite"/>
                      </p:stCondLst>
                      <p:childTnLst>
                        <p:par>
                          <p:cTn id="67" fill="hold">
                            <p:stCondLst>
                              <p:cond delay="0"/>
                            </p:stCondLst>
                            <p:childTnLst>
                              <p:par>
                                <p:cTn id="68" presetID="42" presetClass="entr" presetSubtype="0" fill="hold" grpId="0" nodeType="clickEffect">
                                  <p:stCondLst>
                                    <p:cond delay="0"/>
                                  </p:stCondLst>
                                  <p:childTnLst>
                                    <p:set>
                                      <p:cBhvr>
                                        <p:cTn id="69" dur="1" fill="hold">
                                          <p:stCondLst>
                                            <p:cond delay="0"/>
                                          </p:stCondLst>
                                        </p:cTn>
                                        <p:tgtEl>
                                          <p:spTgt spid="98"/>
                                        </p:tgtEl>
                                        <p:attrNameLst>
                                          <p:attrName>style.visibility</p:attrName>
                                        </p:attrNameLst>
                                      </p:cBhvr>
                                      <p:to>
                                        <p:strVal val="visible"/>
                                      </p:to>
                                    </p:set>
                                    <p:animEffect transition="in" filter="fade">
                                      <p:cBhvr>
                                        <p:cTn id="70" dur="1000"/>
                                        <p:tgtEl>
                                          <p:spTgt spid="98"/>
                                        </p:tgtEl>
                                      </p:cBhvr>
                                    </p:animEffect>
                                    <p:anim calcmode="lin" valueType="num">
                                      <p:cBhvr>
                                        <p:cTn id="71" dur="1000" fill="hold"/>
                                        <p:tgtEl>
                                          <p:spTgt spid="98"/>
                                        </p:tgtEl>
                                        <p:attrNameLst>
                                          <p:attrName>ppt_x</p:attrName>
                                        </p:attrNameLst>
                                      </p:cBhvr>
                                      <p:tavLst>
                                        <p:tav tm="0">
                                          <p:val>
                                            <p:strVal val="#ppt_x"/>
                                          </p:val>
                                        </p:tav>
                                        <p:tav tm="100000">
                                          <p:val>
                                            <p:strVal val="#ppt_x"/>
                                          </p:val>
                                        </p:tav>
                                      </p:tavLst>
                                    </p:anim>
                                    <p:anim calcmode="lin" valueType="num">
                                      <p:cBhvr>
                                        <p:cTn id="72" dur="1000" fill="hold"/>
                                        <p:tgtEl>
                                          <p:spTgt spid="98"/>
                                        </p:tgtEl>
                                        <p:attrNameLst>
                                          <p:attrName>ppt_y</p:attrName>
                                        </p:attrNameLst>
                                      </p:cBhvr>
                                      <p:tavLst>
                                        <p:tav tm="0">
                                          <p:val>
                                            <p:strVal val="#ppt_y+.1"/>
                                          </p:val>
                                        </p:tav>
                                        <p:tav tm="100000">
                                          <p:val>
                                            <p:strVal val="#ppt_y"/>
                                          </p:val>
                                        </p:tav>
                                      </p:tavLst>
                                    </p:anim>
                                  </p:childTnLst>
                                </p:cTn>
                              </p:par>
                            </p:childTnLst>
                          </p:cTn>
                        </p:par>
                      </p:childTnLst>
                    </p:cTn>
                  </p:par>
                  <p:par>
                    <p:cTn id="73" fill="hold">
                      <p:stCondLst>
                        <p:cond delay="indefinite"/>
                      </p:stCondLst>
                      <p:childTnLst>
                        <p:par>
                          <p:cTn id="74" fill="hold">
                            <p:stCondLst>
                              <p:cond delay="0"/>
                            </p:stCondLst>
                            <p:childTnLst>
                              <p:par>
                                <p:cTn id="75" presetID="42" presetClass="entr" presetSubtype="0" fill="hold" grpId="0" nodeType="clickEffect">
                                  <p:stCondLst>
                                    <p:cond delay="0"/>
                                  </p:stCondLst>
                                  <p:childTnLst>
                                    <p:set>
                                      <p:cBhvr>
                                        <p:cTn id="76" dur="1" fill="hold">
                                          <p:stCondLst>
                                            <p:cond delay="0"/>
                                          </p:stCondLst>
                                        </p:cTn>
                                        <p:tgtEl>
                                          <p:spTgt spid="100"/>
                                        </p:tgtEl>
                                        <p:attrNameLst>
                                          <p:attrName>style.visibility</p:attrName>
                                        </p:attrNameLst>
                                      </p:cBhvr>
                                      <p:to>
                                        <p:strVal val="visible"/>
                                      </p:to>
                                    </p:set>
                                    <p:animEffect transition="in" filter="fade">
                                      <p:cBhvr>
                                        <p:cTn id="77" dur="1000"/>
                                        <p:tgtEl>
                                          <p:spTgt spid="100"/>
                                        </p:tgtEl>
                                      </p:cBhvr>
                                    </p:animEffect>
                                    <p:anim calcmode="lin" valueType="num">
                                      <p:cBhvr>
                                        <p:cTn id="78" dur="1000" fill="hold"/>
                                        <p:tgtEl>
                                          <p:spTgt spid="100"/>
                                        </p:tgtEl>
                                        <p:attrNameLst>
                                          <p:attrName>ppt_x</p:attrName>
                                        </p:attrNameLst>
                                      </p:cBhvr>
                                      <p:tavLst>
                                        <p:tav tm="0">
                                          <p:val>
                                            <p:strVal val="#ppt_x"/>
                                          </p:val>
                                        </p:tav>
                                        <p:tav tm="100000">
                                          <p:val>
                                            <p:strVal val="#ppt_x"/>
                                          </p:val>
                                        </p:tav>
                                      </p:tavLst>
                                    </p:anim>
                                    <p:anim calcmode="lin" valueType="num">
                                      <p:cBhvr>
                                        <p:cTn id="79" dur="1000" fill="hold"/>
                                        <p:tgtEl>
                                          <p:spTgt spid="10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8" grpId="0"/>
      <p:bldP spid="89" grpId="0"/>
      <p:bldP spid="90" grpId="0"/>
      <p:bldP spid="91" grpId="0"/>
      <p:bldP spid="92" grpId="0"/>
      <p:bldP spid="93" grpId="0"/>
      <p:bldP spid="95" grpId="0"/>
      <p:bldP spid="97" grpId="0"/>
      <p:bldP spid="98" grpId="0"/>
      <p:bldP spid="99" grpId="0"/>
      <p:bldP spid="100" grpId="0"/>
    </p:bldLst>
  </p:timing>
</p:sld>
</file>

<file path=ppt/theme/theme1.xml><?xml version="1.0" encoding="utf-8"?>
<a:theme xmlns:a="http://schemas.openxmlformats.org/drawingml/2006/main" name="自定义设计方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3220</Words>
  <Application>WPS 演示</Application>
  <PresentationFormat>全屏显示(16:9)</PresentationFormat>
  <Paragraphs>438</Paragraphs>
  <Slides>45</Slides>
  <Notes>23</Notes>
  <HiddenSlides>1</HiddenSlides>
  <MMClips>1</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45</vt:i4>
      </vt:variant>
    </vt:vector>
  </HeadingPairs>
  <TitlesOfParts>
    <vt:vector size="63" baseType="lpstr">
      <vt:lpstr>Arial</vt:lpstr>
      <vt:lpstr>宋体</vt:lpstr>
      <vt:lpstr>Wingdings</vt:lpstr>
      <vt:lpstr>楷体</vt:lpstr>
      <vt:lpstr>Heiti SC Light</vt:lpstr>
      <vt:lpstr>Kaiti SC</vt:lpstr>
      <vt:lpstr>Segoe UI</vt:lpstr>
      <vt:lpstr>Calibri</vt:lpstr>
      <vt:lpstr>黑体</vt:lpstr>
      <vt:lpstr>幼圆</vt:lpstr>
      <vt:lpstr>华文楷体</vt:lpstr>
      <vt:lpstr>微软雅黑</vt:lpstr>
      <vt:lpstr>Arial Unicode MS</vt:lpstr>
      <vt:lpstr>汉语拼音</vt:lpstr>
      <vt:lpstr>Times New Roman</vt:lpstr>
      <vt:lpstr>Heiti SC Medium</vt:lpstr>
      <vt:lpstr>Segoe Print</vt:lpstr>
      <vt:lpstr>自定义设计方案</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别控制</cp:lastModifiedBy>
  <cp:revision>99</cp:revision>
  <dcterms:created xsi:type="dcterms:W3CDTF">2017-03-17T02:28:00Z</dcterms:created>
  <dcterms:modified xsi:type="dcterms:W3CDTF">2018-12-18T10:15:19Z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