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6" r:id="rId3"/>
    <p:sldId id="276" r:id="rId5"/>
    <p:sldId id="257" r:id="rId6"/>
    <p:sldId id="280" r:id="rId7"/>
    <p:sldId id="303" r:id="rId8"/>
    <p:sldId id="279" r:id="rId9"/>
    <p:sldId id="286" r:id="rId10"/>
    <p:sldId id="287" r:id="rId11"/>
    <p:sldId id="307" r:id="rId12"/>
    <p:sldId id="288" r:id="rId13"/>
    <p:sldId id="291" r:id="rId14"/>
    <p:sldId id="290" r:id="rId15"/>
    <p:sldId id="278" r:id="rId16"/>
    <p:sldId id="282" r:id="rId17"/>
    <p:sldId id="300" r:id="rId18"/>
    <p:sldId id="301" r:id="rId19"/>
    <p:sldId id="302" r:id="rId20"/>
    <p:sldId id="310" r:id="rId21"/>
    <p:sldId id="263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040DBC"/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0" d="100"/>
          <a:sy n="80" d="100"/>
        </p:scale>
        <p:origin x="192" y="96"/>
      </p:cViewPr>
      <p:guideLst>
        <p:guide orient="horz" pos="2071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tags" Target="../tags/tag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3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5.xml"/><Relationship Id="rId2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tags" Target="../tags/tag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标题 13"/>
          <p:cNvSpPr>
            <a:spLocks noGrp="1"/>
          </p:cNvSpPr>
          <p:nvPr>
            <p:ph type="ctrTitle" idx="4294967295"/>
          </p:nvPr>
        </p:nvSpPr>
        <p:spPr>
          <a:xfrm>
            <a:off x="4346460" y="1808709"/>
            <a:ext cx="7272337" cy="1603375"/>
          </a:xfrm>
        </p:spPr>
        <p:txBody>
          <a:bodyPr>
            <a:noAutofit/>
          </a:bodyPr>
          <a:lstStyle/>
          <a:p>
            <a:b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缩写故事</a:t>
            </a:r>
            <a:endParaRPr lang="zh-CN" altLang="en-US" sz="6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5019116" y="6107222"/>
            <a:ext cx="248475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统</a:t>
            </a:r>
            <a:r>
              <a:rPr 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编</a:t>
            </a:r>
            <a:r>
              <a:rPr 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版语文五年级</a:t>
            </a:r>
            <a:r>
              <a:rPr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861784" y="5679888"/>
            <a:ext cx="6468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学习缩写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缩写范例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缩写技巧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审题指导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再读故事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小组交流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缩写故事</a:t>
            </a:r>
            <a:endParaRPr lang="zh-CN" altLang="en-US" sz="14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云形标注 21"/>
          <p:cNvSpPr/>
          <p:nvPr/>
        </p:nvSpPr>
        <p:spPr>
          <a:xfrm>
            <a:off x="3072765" y="3400425"/>
            <a:ext cx="5010150" cy="2686050"/>
          </a:xfrm>
          <a:prstGeom prst="cloudCallout">
            <a:avLst>
              <a:gd name="adj1" fmla="val -61343"/>
              <a:gd name="adj2" fmla="val 49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22420" y="256222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90930" y="3334385"/>
            <a:ext cx="0" cy="13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2032000" y="1506855"/>
            <a:ext cx="781240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dirty="0">
                <a:latin typeface="+mn-ea"/>
                <a:cs typeface="黑体" panose="02010600030101010101" charset="-122"/>
                <a:sym typeface="+mn-ea"/>
              </a:rPr>
              <a:t>    </a:t>
            </a:r>
            <a:r>
              <a:rPr lang="zh-CN" altLang="en-US" sz="2800" dirty="0">
                <a:latin typeface="+mn-ea"/>
                <a:cs typeface="黑体" panose="02010600030101010101" charset="-122"/>
                <a:sym typeface="+mn-ea"/>
              </a:rPr>
              <a:t>有一天，海力布到深山去打猎，忽然听见天</a:t>
            </a:r>
            <a:endParaRPr lang="zh-CN" altLang="en-US" sz="2800" dirty="0">
              <a:latin typeface="+mn-ea"/>
              <a:cs typeface="黑体" panose="02010600030101010101" charset="-122"/>
              <a:sym typeface="+mn-ea"/>
            </a:endParaRPr>
          </a:p>
          <a:p>
            <a:r>
              <a:rPr lang="zh-CN" altLang="en-US" sz="2800" dirty="0">
                <a:latin typeface="+mn-ea"/>
                <a:cs typeface="黑体" panose="02010600030101010101" charset="-122"/>
                <a:sym typeface="+mn-ea"/>
              </a:rPr>
              <a:t>空中有喊救命的声音。他抬头一看，一只老鹰抓</a:t>
            </a:r>
            <a:endParaRPr lang="zh-CN" altLang="en-US" sz="2800" dirty="0">
              <a:latin typeface="+mn-ea"/>
              <a:cs typeface="黑体" panose="02010600030101010101" charset="-122"/>
              <a:sym typeface="+mn-ea"/>
            </a:endParaRPr>
          </a:p>
          <a:p>
            <a:r>
              <a:rPr lang="zh-CN" altLang="en-US" sz="2800" dirty="0">
                <a:latin typeface="+mn-ea"/>
                <a:cs typeface="黑体" panose="02010600030101010101" charset="-122"/>
                <a:sym typeface="+mn-ea"/>
              </a:rPr>
              <a:t>着一条小白蛇正从头上飞过。他急忙搭箭开弓，</a:t>
            </a:r>
            <a:endParaRPr lang="zh-CN" altLang="en-US" sz="2800" dirty="0">
              <a:latin typeface="+mn-ea"/>
              <a:cs typeface="黑体" panose="02010600030101010101" charset="-122"/>
              <a:sym typeface="+mn-ea"/>
            </a:endParaRPr>
          </a:p>
          <a:p>
            <a:r>
              <a:rPr lang="zh-CN" altLang="en-US" sz="2800" dirty="0">
                <a:latin typeface="+mn-ea"/>
                <a:cs typeface="黑体" panose="02010600030101010101" charset="-122"/>
                <a:sym typeface="+mn-ea"/>
              </a:rPr>
              <a:t>对准老鹰射去。老鹰受了伤，丢下小白蛇逃了。</a:t>
            </a:r>
            <a:endParaRPr lang="zh-CN" altLang="en-US" sz="2800" dirty="0">
              <a:latin typeface="+mn-ea"/>
              <a:cs typeface="黑体" panose="02010600030101010101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+mn-ea"/>
                <a:cs typeface="黑体" panose="02010600030101010101" charset="-122"/>
                <a:sym typeface="+mn-ea"/>
              </a:rPr>
              <a:t>　　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38870" y="878205"/>
            <a:ext cx="309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9227621" y="542612"/>
            <a:ext cx="2129155" cy="1200785"/>
            <a:chOff x="13629" y="876"/>
            <a:chExt cx="3353" cy="1891"/>
          </a:xfrm>
        </p:grpSpPr>
        <p:sp>
          <p:nvSpPr>
            <p:cNvPr id="12" name="椭圆形标注 11"/>
            <p:cNvSpPr/>
            <p:nvPr/>
          </p:nvSpPr>
          <p:spPr>
            <a:xfrm>
              <a:off x="13629" y="876"/>
              <a:ext cx="3353" cy="1891"/>
            </a:xfrm>
            <a:prstGeom prst="wedgeEllipseCallout">
              <a:avLst>
                <a:gd name="adj1" fmla="val 6039"/>
                <a:gd name="adj2" fmla="val 63696"/>
              </a:avLst>
            </a:prstGeom>
            <a:solidFill>
              <a:schemeClr val="bg1"/>
            </a:solidFill>
            <a:ln w="19050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815" y="1504"/>
              <a:ext cx="3118" cy="824"/>
            </a:xfrm>
            <a:prstGeom prst="rect">
              <a:avLst/>
            </a:prstGeom>
            <a:noFill/>
            <a:ln w="19050"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改写和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概括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3731260" y="3752215"/>
            <a:ext cx="490283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>
                <a:solidFill>
                  <a:srgbClr val="040DBC"/>
                </a:solidFill>
                <a:latin typeface="+mn-ea"/>
                <a:cs typeface="黑体" panose="02010600030101010101" charset="-122"/>
                <a:sym typeface="+mn-ea"/>
              </a:rPr>
              <a:t>   有一天，海力布打</a:t>
            </a:r>
            <a:endParaRPr lang="zh-CN" altLang="en-US" sz="2800">
              <a:solidFill>
                <a:srgbClr val="040DBC"/>
              </a:solidFill>
              <a:latin typeface="+mn-ea"/>
              <a:cs typeface="黑体" panose="02010600030101010101" charset="-122"/>
              <a:sym typeface="+mn-ea"/>
            </a:endParaRPr>
          </a:p>
          <a:p>
            <a:pPr algn="l"/>
            <a:r>
              <a:rPr lang="zh-CN" altLang="en-US" sz="2800">
                <a:solidFill>
                  <a:srgbClr val="040DBC"/>
                </a:solidFill>
                <a:latin typeface="+mn-ea"/>
                <a:cs typeface="黑体" panose="02010600030101010101" charset="-122"/>
                <a:sym typeface="+mn-ea"/>
              </a:rPr>
              <a:t>猎时看见一只老鹰抓</a:t>
            </a:r>
            <a:endParaRPr lang="zh-CN" altLang="en-US" sz="2800">
              <a:solidFill>
                <a:srgbClr val="040DBC"/>
              </a:solidFill>
              <a:latin typeface="+mn-ea"/>
              <a:cs typeface="黑体" panose="02010600030101010101" charset="-122"/>
              <a:sym typeface="+mn-ea"/>
            </a:endParaRPr>
          </a:p>
          <a:p>
            <a:pPr algn="l"/>
            <a:r>
              <a:rPr lang="zh-CN" altLang="en-US" sz="2800">
                <a:solidFill>
                  <a:srgbClr val="040DBC"/>
                </a:solidFill>
                <a:latin typeface="+mn-ea"/>
                <a:cs typeface="黑体" panose="02010600030101010101" charset="-122"/>
                <a:sym typeface="+mn-ea"/>
              </a:rPr>
              <a:t>住一条小白蛇，他急</a:t>
            </a:r>
            <a:endParaRPr lang="zh-CN" altLang="en-US" sz="2800">
              <a:solidFill>
                <a:srgbClr val="040DBC"/>
              </a:solidFill>
              <a:latin typeface="+mn-ea"/>
              <a:cs typeface="黑体" panose="02010600030101010101" charset="-122"/>
              <a:sym typeface="+mn-ea"/>
            </a:endParaRPr>
          </a:p>
          <a:p>
            <a:pPr algn="l"/>
            <a:r>
              <a:rPr lang="zh-CN" altLang="en-US" sz="2800">
                <a:solidFill>
                  <a:srgbClr val="040DBC"/>
                </a:solidFill>
                <a:latin typeface="+mn-ea"/>
                <a:cs typeface="黑体" panose="02010600030101010101" charset="-122"/>
                <a:sym typeface="+mn-ea"/>
              </a:rPr>
              <a:t>忙救下了小白蛇。</a:t>
            </a:r>
            <a:endParaRPr lang="zh-CN" altLang="en-US" sz="2800">
              <a:solidFill>
                <a:srgbClr val="040DBC"/>
              </a:solidFill>
              <a:latin typeface="+mn-ea"/>
              <a:cs typeface="黑体" panose="02010600030101010101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48" grpId="1"/>
      <p:bldP spid="18" grpId="0"/>
      <p:bldP spid="1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剪去对角的矩形 1"/>
          <p:cNvSpPr/>
          <p:nvPr/>
        </p:nvSpPr>
        <p:spPr>
          <a:xfrm>
            <a:off x="322115" y="3716349"/>
            <a:ext cx="10162309" cy="2273001"/>
          </a:xfrm>
          <a:prstGeom prst="snip2DiagRect">
            <a:avLst>
              <a:gd name="adj1" fmla="val 19200"/>
              <a:gd name="adj2" fmla="val 16667"/>
            </a:avLst>
          </a:prstGeom>
          <a:solidFill>
            <a:schemeClr val="bg1"/>
          </a:solidFill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>
              <a:latin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370201" y="415103"/>
            <a:ext cx="1821799" cy="1457950"/>
            <a:chOff x="13629" y="502"/>
            <a:chExt cx="3353" cy="1891"/>
          </a:xfrm>
        </p:grpSpPr>
        <p:sp>
          <p:nvSpPr>
            <p:cNvPr id="12" name="椭圆形标注 11"/>
            <p:cNvSpPr/>
            <p:nvPr/>
          </p:nvSpPr>
          <p:spPr>
            <a:xfrm>
              <a:off x="13629" y="502"/>
              <a:ext cx="3353" cy="1891"/>
            </a:xfrm>
            <a:prstGeom prst="wedgeEllipseCallout">
              <a:avLst>
                <a:gd name="adj1" fmla="val 6039"/>
                <a:gd name="adj2" fmla="val 63696"/>
              </a:avLst>
            </a:prstGeom>
            <a:solidFill>
              <a:schemeClr val="bg1"/>
            </a:solidFill>
            <a:ln w="28575">
              <a:solidFill>
                <a:srgbClr val="A1C4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665" y="1152"/>
              <a:ext cx="3118" cy="824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 anchor="t">
              <a:spAutoFit/>
            </a:bodyPr>
            <a:lstStyle/>
            <a:p>
              <a:pPr algn="ctr"/>
              <a:r>
                <a:rPr lang="zh-CN" altLang="en-US" sz="28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改写和</a:t>
              </a:r>
              <a:r>
                <a:rPr lang="zh-CN" altLang="en-US" sz="2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概括</a:t>
              </a:r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054180" y="2316561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>
              <a:latin typeface="+mn-ea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22690" y="3088721"/>
            <a:ext cx="0" cy="13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18836" y="561724"/>
            <a:ext cx="9968865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+mn-ea"/>
                <a:cs typeface="楷体_GB2312" panose="02010609030101010101" charset="-122"/>
                <a:sym typeface="+mn-ea"/>
              </a:rPr>
              <a:t>    </a:t>
            </a:r>
            <a:r>
              <a:rPr lang="zh-CN" altLang="en-US" sz="2400" dirty="0">
                <a:latin typeface="+mn-ea"/>
                <a:cs typeface="楷体_GB2312" panose="02010609030101010101" charset="-122"/>
                <a:sym typeface="+mn-ea"/>
              </a:rPr>
              <a:t>海力布对小白蛇说：“可怜的小东西，快回家去吧！”小白蛇说：“敬爱的猎人，您是我的救命恩人，我要报答您。我是龙王的女儿，您跟我去，我爸爸一定会重重地酬谢您。我爸爸的宝库里有许多珍宝，您要什么都可以。如果您都不喜欢，可以要我爸爸含在嘴里的那颗宝石。嘴里含着那颗宝石，能听懂各种动物说的话。”海力布想，珍宝倒不在乎，能听懂动物的话，对一个猎人来说，那太好了。他问小白蛇：“真有这样一颗宝石吗？”小白蛇说：“真的。但是动物说什么话，您只能自己知道。如果对别人说了，您就会变成一块僵硬的石头。”</a:t>
            </a:r>
            <a:r>
              <a:rPr lang="zh-CN" altLang="en-US" sz="2400" dirty="0">
                <a:solidFill>
                  <a:srgbClr val="FF0000"/>
                </a:solidFill>
                <a:latin typeface="+mn-ea"/>
                <a:cs typeface="楷体_GB2312" panose="02010609030101010101" charset="-122"/>
                <a:sym typeface="+mn-ea"/>
              </a:rPr>
              <a:t>　　</a:t>
            </a:r>
            <a:endParaRPr lang="zh-CN" altLang="en-US" sz="2400" dirty="0">
              <a:latin typeface="+mn-ea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999" y="3959316"/>
            <a:ext cx="987742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latin typeface="+mn-ea"/>
                <a:sym typeface="+mn-ea"/>
              </a:rPr>
              <a:t>小白蛇告诉海力布，她是龙王的女儿。为了感谢海力布的救命之恩，小白蛇要送给海力布许多珍宝。小白蛇还告诉他，龙王嘴里含着一颗宝石，谁含着那颗宝石，就能听懂各种动物说的话。不过动物说的话只能他自己知道，如果对别人说了，他就会变成一块石头。</a:t>
            </a:r>
            <a:endParaRPr lang="zh-CN" altLang="en-US" sz="2400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46805" y="1464310"/>
            <a:ext cx="7583170" cy="14157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    ★ 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摘录和删减。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判断哪些内容必须保留，哪些内容可以删去，不要改变故事的原意。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73805" y="3575050"/>
            <a:ext cx="7583170" cy="184665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en-US" altLang="zh-CN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    ★ 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改写和概括。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把长句子缩为短句子，把几句话合并成一句话，或者用自己的话把故事中的具体描写改得更简洁。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1370330" y="1167765"/>
            <a:ext cx="1022858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    </a:t>
            </a:r>
            <a:r>
              <a:rPr lang="zh-CN" altLang="en-US" sz="2800" dirty="0">
                <a:latin typeface="+mn-ea"/>
              </a:rPr>
              <a:t>从前有一个猎人，名叫海力布。他热心帮助别人，大家都非常尊敬他。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    有一天，海力布打猎时看见一只老鹰抓住一条小白蛇，他急忙救下了小白蛇。小白蛇告诉海力布，她是龙王的女儿。为了感谢海力布的救命之恩，小白蛇要送给海力布许多珍宝。小白蛇还告诉他，龙王嘴里含着一颗宝石，谁含着那颗宝石，就能听懂各种动物说的话。不过动物说的话只能他自己知道，如果对别人说了，他就会变成一块石头。</a:t>
            </a:r>
            <a:endParaRPr lang="zh-CN" altLang="en-US" sz="2800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657860" y="1748616"/>
            <a:ext cx="1010084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）缩写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之前，要把文章多读几遍，读懂内容，抓住要点。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1897" y="2340745"/>
            <a:ext cx="97417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）再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根据文章的主要内容，想清楚哪些内容必须保留，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      哪些内容可以删减，并考虑怎样连缀成文。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57860" y="3363761"/>
            <a:ext cx="9741769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）缩写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以后，再和原文比较一下，看看是否保留了主要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</a:rPr>
              <a:t>内容，意思是否准确、完整，语句是否通顺连贯。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657860" y="672465"/>
            <a:ext cx="2058035" cy="593090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注意事项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81929" y="756454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缩写应该做到以下几点：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68459" y="1479550"/>
            <a:ext cx="694132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n-ea"/>
                <a:cs typeface="楷体_GB2312" panose="02010609030101010101" charset="-122"/>
              </a:rPr>
              <a:t>★缩写要忠实于原文，要做到</a:t>
            </a:r>
            <a:r>
              <a:rPr lang="en-US" altLang="zh-CN" sz="2800" dirty="0">
                <a:latin typeface="+mn-ea"/>
                <a:cs typeface="楷体_GB2312" panose="02010609030101010101" charset="-122"/>
              </a:rPr>
              <a:t>“</a:t>
            </a:r>
            <a:r>
              <a:rPr lang="zh-CN" altLang="en-US" sz="2800" dirty="0">
                <a:latin typeface="+mn-ea"/>
                <a:cs typeface="楷体_GB2312" panose="02010609030101010101" charset="-122"/>
              </a:rPr>
              <a:t>五不变</a:t>
            </a:r>
            <a:r>
              <a:rPr lang="en-US" altLang="zh-CN" sz="2800" dirty="0">
                <a:latin typeface="+mn-ea"/>
                <a:cs typeface="楷体_GB2312" panose="02010609030101010101" charset="-122"/>
              </a:rPr>
              <a:t>”</a:t>
            </a:r>
            <a:r>
              <a:rPr lang="zh-CN" altLang="en-US" sz="2800" dirty="0">
                <a:latin typeface="+mn-ea"/>
                <a:cs typeface="楷体_GB2312" panose="02010609030101010101" charset="-122"/>
              </a:rPr>
              <a:t>。</a:t>
            </a:r>
            <a:endParaRPr lang="zh-CN" altLang="en-US" sz="2800" dirty="0">
              <a:latin typeface="+mn-ea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63862" y="5375275"/>
            <a:ext cx="8265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+mn-ea"/>
              </a:rPr>
              <a:t>五是原文中有代表意义的话，描述主要人物言谈举止的话，概括主要时间的话可以不变。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50214" y="2111357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+mn-ea"/>
                <a:sym typeface="+mn-ea"/>
              </a:rPr>
              <a:t>一是原文的体裁不变。</a:t>
            </a:r>
            <a:endParaRPr lang="zh-CN" altLang="en-US" sz="2800" dirty="0">
              <a:latin typeface="+mn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46109" y="2926992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+mn-ea"/>
                <a:sym typeface="+mn-ea"/>
              </a:rPr>
              <a:t>二是原文的中心思想、基本内容不变。</a:t>
            </a:r>
            <a:endParaRPr lang="zh-CN" altLang="en-US" sz="2800" dirty="0">
              <a:latin typeface="+mn-ea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45483" y="3841115"/>
            <a:ext cx="6288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+mn-ea"/>
                <a:sym typeface="+mn-ea"/>
              </a:rPr>
              <a:t>三是原文的基本情节和主要人物不变。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57584" y="4664075"/>
            <a:ext cx="449353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+mn-ea"/>
                <a:sym typeface="+mn-ea"/>
              </a:rPr>
              <a:t>四是原文的层次结构不变。</a:t>
            </a:r>
            <a:endParaRPr lang="zh-CN" altLang="en-US" sz="2800" dirty="0">
              <a:latin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563880" y="867410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缩写应该做到以下几点：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877131" y="156143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n-ea"/>
                <a:cs typeface="楷体_GB2312" panose="02010609030101010101" charset="-122"/>
              </a:rPr>
              <a:t>★重点突出。</a:t>
            </a:r>
            <a:endParaRPr lang="zh-CN" altLang="en-US" sz="2800" dirty="0">
              <a:latin typeface="+mn-ea"/>
              <a:cs typeface="楷体_GB2312" panose="02010609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922270" y="2406015"/>
            <a:ext cx="77251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latin typeface="+mn-ea"/>
                <a:sym typeface="+mn-ea"/>
              </a:rPr>
              <a:t>对原文的重点部分要详写，其他部分要略写，能</a:t>
            </a:r>
            <a:endParaRPr lang="zh-CN" altLang="en-US" sz="2800" dirty="0">
              <a:latin typeface="+mn-ea"/>
              <a:sym typeface="+mn-ea"/>
            </a:endParaRPr>
          </a:p>
          <a:p>
            <a:pPr algn="l"/>
            <a:r>
              <a:rPr lang="zh-CN" altLang="en-US" sz="2800" dirty="0">
                <a:latin typeface="+mn-ea"/>
                <a:sym typeface="+mn-ea"/>
              </a:rPr>
              <a:t>合并的要合并。</a:t>
            </a:r>
            <a:endParaRPr lang="zh-CN" altLang="en-US" sz="2800" dirty="0">
              <a:latin typeface="+mn-ea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618472" y="621746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</a:rPr>
              <a:t>缩写应该做到以下几点：</a:t>
            </a:r>
            <a:endParaRPr lang="zh-CN" altLang="en-US" sz="2800" dirty="0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48280" y="1381760"/>
            <a:ext cx="844333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+mn-ea"/>
                <a:cs typeface="楷体_GB2312" panose="02010609030101010101" charset="-122"/>
              </a:rPr>
              <a:t>★</a:t>
            </a:r>
            <a:r>
              <a:rPr lang="zh-CN" altLang="en-US" sz="2800" dirty="0">
                <a:latin typeface="+mn-ea"/>
                <a:cs typeface="楷体_GB2312" panose="02010609030101010101" charset="-122"/>
              </a:rPr>
              <a:t>缩写常用的方法有</a:t>
            </a:r>
            <a:r>
              <a:rPr lang="en-US" altLang="zh-CN" sz="2800" dirty="0">
                <a:latin typeface="+mn-ea"/>
                <a:cs typeface="楷体_GB2312" panose="02010609030101010101" charset="-122"/>
              </a:rPr>
              <a:t>“</a:t>
            </a:r>
            <a:r>
              <a:rPr lang="zh-CN" altLang="en-US" sz="2800" dirty="0">
                <a:latin typeface="+mn-ea"/>
                <a:cs typeface="楷体_GB2312" panose="02010609030101010101" charset="-122"/>
              </a:rPr>
              <a:t>删、留、缩、合、改</a:t>
            </a:r>
            <a:r>
              <a:rPr lang="en-US" altLang="zh-CN" sz="2800" dirty="0">
                <a:latin typeface="+mn-ea"/>
                <a:cs typeface="楷体_GB2312" panose="02010609030101010101" charset="-122"/>
              </a:rPr>
              <a:t>”</a:t>
            </a:r>
            <a:r>
              <a:rPr lang="zh-CN" altLang="en-US" sz="2800" dirty="0">
                <a:latin typeface="+mn-ea"/>
                <a:cs typeface="楷体_GB2312" panose="02010609030101010101" charset="-122"/>
              </a:rPr>
              <a:t>五种。</a:t>
            </a:r>
            <a:endParaRPr lang="zh-CN" altLang="en-US" sz="2800" dirty="0">
              <a:latin typeface="+mn-ea"/>
              <a:cs typeface="楷体_GB2312" panose="0201060903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748280" y="2027555"/>
            <a:ext cx="937069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删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，即删掉一些与中心无关或关系不大的内容。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748280" y="2684780"/>
            <a:ext cx="92468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留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，即原文中的主要内容，重要情节或关键语句留下。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787014" y="3280340"/>
            <a:ext cx="89935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缩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，指原文中不必要的修饰词、限制词删掉，把</a:t>
            </a:r>
            <a:r>
              <a:rPr lang="zh-CN" altLang="en-US" sz="2800" dirty="0" smtClean="0">
                <a:latin typeface="+mn-ea"/>
              </a:rPr>
              <a:t>句  子</a:t>
            </a:r>
            <a:r>
              <a:rPr lang="zh-CN" altLang="en-US" sz="2800" dirty="0">
                <a:latin typeface="+mn-ea"/>
              </a:rPr>
              <a:t>缩短。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748280" y="4337337"/>
            <a:ext cx="8265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合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，即把原文中有关语段进行合并。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09544" y="4963447"/>
            <a:ext cx="9070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“</a:t>
            </a:r>
            <a:r>
              <a:rPr lang="zh-CN" altLang="en-US" sz="2800" dirty="0">
                <a:latin typeface="+mn-ea"/>
              </a:rPr>
              <a:t>改</a:t>
            </a:r>
            <a:r>
              <a:rPr lang="en-US" altLang="zh-CN" sz="2800" dirty="0">
                <a:latin typeface="+mn-ea"/>
              </a:rPr>
              <a:t>”</a:t>
            </a:r>
            <a:r>
              <a:rPr lang="zh-CN" altLang="en-US" sz="2800" dirty="0">
                <a:latin typeface="+mn-ea"/>
              </a:rPr>
              <a:t>把原文中不是重要内容的地方用概括的语言写出来。</a:t>
            </a:r>
            <a:endParaRPr lang="zh-CN" altLang="en-US" sz="2800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2" grpId="0"/>
      <p:bldP spid="2" grpId="1"/>
      <p:bldP spid="11" grpId="0"/>
      <p:bldP spid="11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2412596" y="1517998"/>
            <a:ext cx="754951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+mn-ea"/>
              </a:rPr>
              <a:t>1</a:t>
            </a:r>
            <a:r>
              <a:rPr lang="zh-CN" altLang="en-US" sz="2800" dirty="0" smtClean="0">
                <a:latin typeface="+mn-ea"/>
              </a:rPr>
              <a:t>、照样</a:t>
            </a:r>
            <a:r>
              <a:rPr lang="zh-CN" altLang="en-US" sz="2800" dirty="0">
                <a:latin typeface="+mn-ea"/>
              </a:rPr>
              <a:t>子缩写《猎人海力布》的其他段落，</a:t>
            </a:r>
            <a:endParaRPr lang="zh-CN" altLang="en-US" sz="2800" dirty="0">
              <a:latin typeface="+mn-ea"/>
            </a:endParaRPr>
          </a:p>
          <a:p>
            <a:r>
              <a:rPr lang="zh-CN" altLang="en-US" sz="2800" dirty="0">
                <a:latin typeface="+mn-ea"/>
              </a:rPr>
              <a:t>把课文缩写成一个简短的故事。</a:t>
            </a:r>
            <a:endParaRPr lang="zh-CN" altLang="en-US" sz="2800" dirty="0">
              <a:latin typeface="+mn-ea"/>
            </a:endParaRPr>
          </a:p>
          <a:p>
            <a:endParaRPr lang="en-US" altLang="zh-CN" sz="2800" dirty="0" smtClean="0">
              <a:latin typeface="+mn-ea"/>
              <a:sym typeface="+mn-ea"/>
            </a:endParaRPr>
          </a:p>
          <a:p>
            <a:r>
              <a:rPr lang="en-US" altLang="zh-CN" sz="2800" dirty="0" smtClean="0">
                <a:latin typeface="+mn-ea"/>
                <a:sym typeface="+mn-ea"/>
              </a:rPr>
              <a:t>2</a:t>
            </a:r>
            <a:r>
              <a:rPr lang="zh-CN" altLang="en-US" sz="2800" dirty="0" smtClean="0">
                <a:latin typeface="+mn-ea"/>
                <a:sym typeface="+mn-ea"/>
              </a:rPr>
              <a:t>、</a:t>
            </a:r>
            <a:r>
              <a:rPr lang="zh-CN" altLang="en-US" sz="2800" dirty="0" smtClean="0">
                <a:latin typeface="+mn-ea"/>
              </a:rPr>
              <a:t>选择</a:t>
            </a:r>
            <a:r>
              <a:rPr lang="zh-CN" altLang="en-US" sz="2800" dirty="0">
                <a:latin typeface="+mn-ea"/>
              </a:rPr>
              <a:t>其他民间故事进行缩写。缩写完成后，与原文比较一下，看看故事是否完整。</a:t>
            </a:r>
            <a:endParaRPr lang="zh-CN" altLang="en-US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412595" y="3821057"/>
            <a:ext cx="754951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dirty="0">
              <a:latin typeface="+mn-ea"/>
              <a:sym typeface="+mn-ea"/>
            </a:endParaRPr>
          </a:p>
          <a:p>
            <a:r>
              <a:rPr lang="en-US" altLang="zh-CN" sz="2800" dirty="0" smtClean="0">
                <a:latin typeface="+mn-ea"/>
                <a:sym typeface="+mn-ea"/>
              </a:rPr>
              <a:t>3</a:t>
            </a:r>
            <a:r>
              <a:rPr lang="zh-CN" altLang="en-US" sz="2800" dirty="0" smtClean="0">
                <a:latin typeface="+mn-ea"/>
                <a:sym typeface="+mn-ea"/>
              </a:rPr>
              <a:t>、情节</a:t>
            </a:r>
            <a:r>
              <a:rPr lang="zh-CN" altLang="en-US" sz="2800" dirty="0">
                <a:latin typeface="+mn-ea"/>
                <a:sym typeface="+mn-ea"/>
              </a:rPr>
              <a:t>是否连贯，语句是否通顺。</a:t>
            </a:r>
            <a:endParaRPr lang="zh-CN" altLang="en-US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  <a:p>
            <a:endParaRPr lang="zh-CN" altLang="en-US" sz="2800" dirty="0">
              <a:latin typeface="+mn-ea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612458" y="522723"/>
            <a:ext cx="10963910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来到龙宫，老龙王十分感激海力布救了小白蛇，要重重地酬谢他。老龙王把他领进宝库，让他自己挑选珍宝，爱什么就拿什么。海力布什么珍宝也没拿，他对龙王说：“如果您真想给我点儿东西作纪念，请把您嘴里含着的那颗宝石送给我吧。”龙王低头想了一会儿，就把嘴里含的宝石吐出来，送给了海力布。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海力布临走的时候，小白蛇跟了出来，再三叮嘱（zhǔ）他说：“敬爱的猎人，您要记住，动物说的什么话，千万不要对别人说。如果说了，您马上会变成石头，永远不能复活了！”海力布谢过小白蛇，就回家了。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海力布有了这颗宝石，打猎方便极了。他把宝石含在嘴里，能听懂飞禽（qín）走兽的语言，能知道哪座山上有哪些动物。从此以后，他每次打猎回来，分给大家的猎物更多了。这样过了几年。有一天，他正在深山里打猎，忽然听见一群鸟在商量着什么。仔细一听，那只带头的鸟说：“咱们赶快飞到别处去吧！今天晚上，这里的大山要崩塌（tā），大地要被洪水淹没，不知道要淹死多少人呢！”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海力布听到这个消息，大吃一惊。他急忙跑回家对乡亲们说：“咱们赶快搬到别处去吧！这个地方不能住了！”大家听了很奇怪，住得好好的，为什么要搬家呢？尽管海力布焦急地催（cuī）促大家，可是谁也不相信。海力布急得掉下眼泪，说：“我可以发誓，我说的话千真万确。相信我的话吧，赶快搬走！再晚就来不及了！”有个老人对海力布说：“海力布，你是我们的好邻居，我们知道你从来不说谎话。可是今天你让我们搬家，你总得说清楚呀。咱们在这山下住了好几代啦，老老小小这么多人，搬家可不容易呀！”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海力布知道着急也没有用，不把为什么要搬家说清楚，大家是不会相信的。再一迟延，灾难就要夺去乡亲们的生命。要救乡亲们，只有牺牲自己。他想到这里，就镇定地对大家说：“今天晚上，这里的大山要崩塌，洪水要淹没大地。你们看，鸟都飞走了。”接着，他就把怎么得到宝石，怎么听见一群鸟商量避难，以有为什么不能把听来的消息告诉别人，都原原本本照实说了。海力布刚说完，就变成了一块僵硬的石头。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大家看见海力布变成了石头，都非常后悔，非常悲痛。他们含着眼泪，念着海力布的名字，扶着老人，领着孩子，赶着牛羊，往很远的地方走去。他们走在路上，忽然乌云密布，狂风怒号，接着就是倾（qīng）盆大雨。半夜里，听见一声震天动地的巨响，大山崩塌了，地下涌出洪水，把他们住的村子淹没（mò）了。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  <a:p>
            <a:pPr algn="l"/>
            <a:r>
              <a:rPr lang="zh-CN" altLang="en-US" sz="1600" dirty="0">
                <a:latin typeface="+mn-ea"/>
                <a:cs typeface="微软雅黑" panose="020B0503020204020204" pitchFamily="34" charset="-122"/>
              </a:rPr>
              <a:t>　　人们世世代代纪念海力布。据说现在还能找到那块叫做“海力布”的石头呢。</a:t>
            </a:r>
            <a:endParaRPr lang="zh-CN" altLang="en-US" sz="1600" dirty="0">
              <a:latin typeface="+mn-ea"/>
              <a:cs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中国民间故事好61684&amp;fm=26&amp;gp=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69410" y="1154430"/>
            <a:ext cx="4549140" cy="4549140"/>
          </a:xfrm>
          <a:prstGeom prst="rect">
            <a:avLst/>
          </a:prstGeom>
        </p:spPr>
      </p:pic>
      <p:pic>
        <p:nvPicPr>
          <p:cNvPr id="3" name="图片 2" descr="神笔马良6&amp;gp=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92742" y="1307133"/>
            <a:ext cx="4324985" cy="4324985"/>
          </a:xfrm>
          <a:prstGeom prst="rect">
            <a:avLst/>
          </a:prstGeom>
        </p:spPr>
      </p:pic>
      <p:pic>
        <p:nvPicPr>
          <p:cNvPr id="4" name="图片 3" descr="嫦娥奔月51&amp;fm=26&amp;gp=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87277" y="1265906"/>
            <a:ext cx="3905885" cy="42291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2042283" y="1669415"/>
            <a:ext cx="811288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当你读到一个比较长的好故事，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想把这个故事简要地介绍给别人，就需要缩写故事内容，让它变得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短一些、简单一些。怎样缩写呢？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未知"/>
          <p:cNvSpPr/>
          <p:nvPr/>
        </p:nvSpPr>
        <p:spPr bwMode="auto">
          <a:xfrm>
            <a:off x="984737" y="988264"/>
            <a:ext cx="9544095" cy="2810013"/>
          </a:xfrm>
          <a:custGeom>
            <a:avLst/>
            <a:gdLst>
              <a:gd name="T0" fmla="*/ 2147483647 w 3701"/>
              <a:gd name="T1" fmla="*/ 2147483647 h 772"/>
              <a:gd name="T2" fmla="*/ 2147483647 w 3701"/>
              <a:gd name="T3" fmla="*/ 2147483647 h 772"/>
              <a:gd name="T4" fmla="*/ 2147483647 w 3701"/>
              <a:gd name="T5" fmla="*/ 2147483647 h 772"/>
              <a:gd name="T6" fmla="*/ 2147483647 w 3701"/>
              <a:gd name="T7" fmla="*/ 2147483647 h 772"/>
              <a:gd name="T8" fmla="*/ 2147483647 w 3701"/>
              <a:gd name="T9" fmla="*/ 2147483647 h 772"/>
              <a:gd name="T10" fmla="*/ 2147483647 w 3701"/>
              <a:gd name="T11" fmla="*/ 2147483647 h 772"/>
              <a:gd name="T12" fmla="*/ 2147483647 w 3701"/>
              <a:gd name="T13" fmla="*/ 2147483647 h 772"/>
              <a:gd name="T14" fmla="*/ 2147483647 w 3701"/>
              <a:gd name="T15" fmla="*/ 2147483647 h 772"/>
              <a:gd name="T16" fmla="*/ 2147483647 w 3701"/>
              <a:gd name="T17" fmla="*/ 2147483647 h 772"/>
              <a:gd name="T18" fmla="*/ 2147483647 w 3701"/>
              <a:gd name="T19" fmla="*/ 0 h 772"/>
              <a:gd name="T20" fmla="*/ 2147483647 w 3701"/>
              <a:gd name="T21" fmla="*/ 2147483647 h 772"/>
              <a:gd name="T22" fmla="*/ 2147483647 w 3701"/>
              <a:gd name="T23" fmla="*/ 2147483647 h 772"/>
              <a:gd name="T24" fmla="*/ 2147483647 w 3701"/>
              <a:gd name="T25" fmla="*/ 0 h 772"/>
              <a:gd name="T26" fmla="*/ 2147483647 w 3701"/>
              <a:gd name="T27" fmla="*/ 2147483647 h 772"/>
              <a:gd name="T28" fmla="*/ 2147483647 w 3701"/>
              <a:gd name="T29" fmla="*/ 2147483647 h 772"/>
              <a:gd name="T30" fmla="*/ 2147483647 w 3701"/>
              <a:gd name="T31" fmla="*/ 0 h 772"/>
              <a:gd name="T32" fmla="*/ 2147483647 w 3701"/>
              <a:gd name="T33" fmla="*/ 2147483647 h 772"/>
              <a:gd name="T34" fmla="*/ 2147483647 w 3701"/>
              <a:gd name="T35" fmla="*/ 2147483647 h 772"/>
              <a:gd name="T36" fmla="*/ 2147483647 w 3701"/>
              <a:gd name="T37" fmla="*/ 0 h 772"/>
              <a:gd name="T38" fmla="*/ 2147483647 w 3701"/>
              <a:gd name="T39" fmla="*/ 2147483647 h 772"/>
              <a:gd name="T40" fmla="*/ 2147483647 w 3701"/>
              <a:gd name="T41" fmla="*/ 2147483647 h 772"/>
              <a:gd name="T42" fmla="*/ 2147483647 w 3701"/>
              <a:gd name="T43" fmla="*/ 2147483647 h 772"/>
              <a:gd name="T44" fmla="*/ 2147483647 w 3701"/>
              <a:gd name="T45" fmla="*/ 2147483647 h 772"/>
              <a:gd name="T46" fmla="*/ 2147483647 w 3701"/>
              <a:gd name="T47" fmla="*/ 2147483647 h 772"/>
              <a:gd name="T48" fmla="*/ 2147483647 w 3701"/>
              <a:gd name="T49" fmla="*/ 2147483647 h 772"/>
              <a:gd name="T50" fmla="*/ 2147483647 w 3701"/>
              <a:gd name="T51" fmla="*/ 2147483647 h 772"/>
              <a:gd name="T52" fmla="*/ 2147483647 w 3701"/>
              <a:gd name="T53" fmla="*/ 2147483647 h 772"/>
              <a:gd name="T54" fmla="*/ 2147483647 w 3701"/>
              <a:gd name="T55" fmla="*/ 2147483647 h 772"/>
              <a:gd name="T56" fmla="*/ 2147483647 w 3701"/>
              <a:gd name="T57" fmla="*/ 2147483647 h 772"/>
              <a:gd name="T58" fmla="*/ 2147483647 w 3701"/>
              <a:gd name="T59" fmla="*/ 2147483647 h 772"/>
              <a:gd name="T60" fmla="*/ 0 w 3701"/>
              <a:gd name="T61" fmla="*/ 2147483647 h 772"/>
              <a:gd name="T62" fmla="*/ 2147483647 w 3701"/>
              <a:gd name="T63" fmla="*/ 2147483647 h 772"/>
              <a:gd name="T64" fmla="*/ 2147483647 w 3701"/>
              <a:gd name="T65" fmla="*/ 2147483647 h 772"/>
              <a:gd name="T66" fmla="*/ 2147483647 w 3701"/>
              <a:gd name="T67" fmla="*/ 2147483647 h 772"/>
              <a:gd name="T68" fmla="*/ 2147483647 w 3701"/>
              <a:gd name="T69" fmla="*/ 2147483647 h 772"/>
              <a:gd name="T70" fmla="*/ 2147483647 w 3701"/>
              <a:gd name="T71" fmla="*/ 2147483647 h 772"/>
              <a:gd name="T72" fmla="*/ 2147483647 w 3701"/>
              <a:gd name="T73" fmla="*/ 2147483647 h 772"/>
              <a:gd name="T74" fmla="*/ 2147483647 w 3701"/>
              <a:gd name="T75" fmla="*/ 2147483647 h 772"/>
              <a:gd name="T76" fmla="*/ 2147483647 w 3701"/>
              <a:gd name="T77" fmla="*/ 2147483647 h 772"/>
              <a:gd name="T78" fmla="*/ 2147483647 w 3701"/>
              <a:gd name="T79" fmla="*/ 2147483647 h 772"/>
              <a:gd name="T80" fmla="*/ 2147483647 w 3701"/>
              <a:gd name="T81" fmla="*/ 2147483647 h 772"/>
              <a:gd name="T82" fmla="*/ 2147483647 w 3701"/>
              <a:gd name="T83" fmla="*/ 2147483647 h 772"/>
              <a:gd name="T84" fmla="*/ 2147483647 w 3701"/>
              <a:gd name="T85" fmla="*/ 2147483647 h 772"/>
              <a:gd name="T86" fmla="*/ 2147483647 w 3701"/>
              <a:gd name="T87" fmla="*/ 2147483647 h 772"/>
              <a:gd name="T88" fmla="*/ 2147483647 w 3701"/>
              <a:gd name="T89" fmla="*/ 2147483647 h 772"/>
              <a:gd name="T90" fmla="*/ 2147483647 w 3701"/>
              <a:gd name="T91" fmla="*/ 2147483647 h 772"/>
              <a:gd name="T92" fmla="*/ 2147483647 w 3701"/>
              <a:gd name="T93" fmla="*/ 2147483647 h 772"/>
              <a:gd name="T94" fmla="*/ 2147483647 w 3701"/>
              <a:gd name="T95" fmla="*/ 2147483647 h 772"/>
              <a:gd name="T96" fmla="*/ 2147483647 w 3701"/>
              <a:gd name="T97" fmla="*/ 2147483647 h 772"/>
              <a:gd name="T98" fmla="*/ 2147483647 w 3701"/>
              <a:gd name="T99" fmla="*/ 2147483647 h 772"/>
              <a:gd name="T100" fmla="*/ 2147483647 w 3701"/>
              <a:gd name="T101" fmla="*/ 2147483647 h 772"/>
              <a:gd name="T102" fmla="*/ 2147483647 w 3701"/>
              <a:gd name="T103" fmla="*/ 2147483647 h 772"/>
              <a:gd name="T104" fmla="*/ 2147483647 w 3701"/>
              <a:gd name="T105" fmla="*/ 2147483647 h 772"/>
              <a:gd name="T106" fmla="*/ 2147483647 w 3701"/>
              <a:gd name="T107" fmla="*/ 2147483647 h 772"/>
              <a:gd name="T108" fmla="*/ 2147483647 w 3701"/>
              <a:gd name="T109" fmla="*/ 2147483647 h 772"/>
              <a:gd name="T110" fmla="*/ 2147483647 w 3701"/>
              <a:gd name="T111" fmla="*/ 2147483647 h 772"/>
              <a:gd name="T112" fmla="*/ 2147483647 w 3701"/>
              <a:gd name="T113" fmla="*/ 2147483647 h 772"/>
              <a:gd name="T114" fmla="*/ 2147483647 w 3701"/>
              <a:gd name="T115" fmla="*/ 2147483647 h 772"/>
              <a:gd name="T116" fmla="*/ 2147483647 w 3701"/>
              <a:gd name="T117" fmla="*/ 2147483647 h 772"/>
              <a:gd name="T118" fmla="*/ 2147483647 w 3701"/>
              <a:gd name="T119" fmla="*/ 2147483647 h 772"/>
              <a:gd name="T120" fmla="*/ 2147483647 w 3701"/>
              <a:gd name="T121" fmla="*/ 2147483647 h 772"/>
              <a:gd name="T122" fmla="*/ 2147483647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chemeClr val="accent2">
              <a:alpha val="9804"/>
            </a:schemeClr>
          </a:solidFill>
          <a:ln w="101600">
            <a:solidFill>
              <a:srgbClr val="A1C450"/>
            </a:solidFill>
            <a:rou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631942" y="1474821"/>
            <a:ext cx="2553970" cy="55118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1.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什么叫缩写</a:t>
            </a: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?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13732" y="2364385"/>
            <a:ext cx="7901967" cy="184665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zh-CN" altLang="en-US" sz="2800" dirty="0" smtClean="0">
                <a:latin typeface="+mn-ea"/>
                <a:cs typeface="楷体_GB2312" panose="02010609030101010101" charset="-122"/>
                <a:sym typeface="+mn-ea"/>
              </a:rPr>
              <a:t>    所谓</a:t>
            </a:r>
            <a:r>
              <a:rPr lang="zh-CN" altLang="en-US" sz="2800" dirty="0">
                <a:latin typeface="+mn-ea"/>
                <a:cs typeface="楷体_GB2312" panose="02010609030101010101" charset="-122"/>
                <a:sym typeface="+mn-ea"/>
              </a:rPr>
              <a:t>缩写，就是在中心思想和</a:t>
            </a:r>
            <a:r>
              <a:rPr lang="zh-CN" altLang="en-US" sz="2800" dirty="0" smtClean="0">
                <a:latin typeface="+mn-ea"/>
                <a:cs typeface="楷体_GB2312" panose="02010609030101010101" charset="-122"/>
                <a:sym typeface="+mn-ea"/>
              </a:rPr>
              <a:t>主要内容</a:t>
            </a:r>
            <a:r>
              <a:rPr lang="zh-CN" altLang="en-US" sz="2800" dirty="0">
                <a:latin typeface="+mn-ea"/>
                <a:cs typeface="楷体_GB2312" panose="02010609030101010101" charset="-122"/>
                <a:sym typeface="+mn-ea"/>
              </a:rPr>
              <a:t>不变的情况下，按照一定要求，</a:t>
            </a:r>
            <a:r>
              <a:rPr lang="zh-CN" altLang="en-US" sz="2800" dirty="0" smtClean="0">
                <a:latin typeface="+mn-ea"/>
                <a:cs typeface="楷体_GB2312" panose="02010609030101010101" charset="-122"/>
                <a:sym typeface="+mn-ea"/>
              </a:rPr>
              <a:t>把篇幅</a:t>
            </a:r>
            <a:r>
              <a:rPr lang="zh-CN" altLang="en-US" sz="2800" dirty="0">
                <a:latin typeface="+mn-ea"/>
                <a:cs typeface="楷体_GB2312" panose="02010609030101010101" charset="-122"/>
                <a:sym typeface="+mn-ea"/>
              </a:rPr>
              <a:t>较长的文章压缩提炼成较短文章</a:t>
            </a:r>
            <a:r>
              <a:rPr lang="zh-CN" altLang="en-US" sz="2800" dirty="0" smtClean="0">
                <a:latin typeface="+mn-ea"/>
                <a:cs typeface="楷体_GB2312" panose="02010609030101010101" charset="-122"/>
                <a:sym typeface="+mn-ea"/>
              </a:rPr>
              <a:t>的一</a:t>
            </a:r>
            <a:r>
              <a:rPr lang="zh-CN" altLang="en-US" sz="2800" dirty="0">
                <a:latin typeface="+mn-ea"/>
                <a:cs typeface="楷体_GB2312" panose="02010609030101010101" charset="-122"/>
                <a:sym typeface="+mn-ea"/>
              </a:rPr>
              <a:t>种写作训练。</a:t>
            </a:r>
            <a:endParaRPr lang="zh-CN" altLang="en-US" sz="2800" dirty="0">
              <a:latin typeface="+mn-ea"/>
              <a:cs typeface="楷体_GB2312" panose="02010609030101010101" charset="-122"/>
            </a:endParaRPr>
          </a:p>
          <a:p>
            <a:endParaRPr lang="zh-CN" altLang="en-US" sz="2800" dirty="0">
              <a:latin typeface="+mn-ea"/>
              <a:cs typeface="楷体_GB2312" panose="02010609030101010101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38229" y="5445456"/>
            <a:ext cx="1323433" cy="553994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想一想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海力布背景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00500" y="442288"/>
            <a:ext cx="11054687" cy="6245825"/>
          </a:xfrm>
          <a:prstGeom prst="round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57930" y="2842895"/>
            <a:ext cx="27298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2800" b="1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84370" y="828848"/>
            <a:ext cx="11191103" cy="526297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dirty="0">
                <a:latin typeface="+mn-ea"/>
                <a:cs typeface="黑体" panose="02010600030101010101" charset="-122"/>
              </a:rPr>
              <a:t>　  内蒙古自治区流传着一个动人的民间故事。</a:t>
            </a:r>
            <a:endParaRPr lang="zh-CN" altLang="en-US" sz="2400" dirty="0">
              <a:latin typeface="+mn-ea"/>
              <a:cs typeface="黑体" panose="02010600030101010101" charset="-122"/>
            </a:endParaRPr>
          </a:p>
          <a:p>
            <a:r>
              <a:rPr lang="zh-CN" altLang="en-US" sz="2400" dirty="0">
                <a:latin typeface="+mn-ea"/>
                <a:cs typeface="黑体" panose="02010600030101010101" charset="-122"/>
              </a:rPr>
              <a:t>　　有一个猎人，名叫海力布。他热心帮助别人，每次打猎回来，总是把猎物分给大家，自己只留下很少的一份。大家都非常敬重他。</a:t>
            </a:r>
            <a:endParaRPr lang="zh-CN" altLang="en-US" sz="2400" dirty="0">
              <a:latin typeface="+mn-ea"/>
              <a:cs typeface="黑体" panose="02010600030101010101" charset="-122"/>
            </a:endParaRPr>
          </a:p>
          <a:p>
            <a:r>
              <a:rPr lang="zh-CN" altLang="en-US" sz="2400" dirty="0">
                <a:latin typeface="+mn-ea"/>
                <a:cs typeface="黑体" panose="02010600030101010101" charset="-122"/>
              </a:rPr>
              <a:t>　　有一天，海力布到深山去打猎，忽然听见天空中有喊救命的声音。他抬头一看，一只老鹰抓着一条小白蛇正从头上飞过。他急忙搭箭开弓，对准老鹰射去。老鹰受了伤，丢下小白蛇逃了。</a:t>
            </a:r>
            <a:endParaRPr lang="zh-CN" altLang="en-US" sz="2400" dirty="0">
              <a:latin typeface="+mn-ea"/>
              <a:cs typeface="黑体" panose="02010600030101010101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+mn-ea"/>
                <a:cs typeface="黑体" panose="02010600030101010101" charset="-122"/>
              </a:rPr>
              <a:t>　　</a:t>
            </a:r>
            <a:r>
              <a:rPr lang="zh-CN" altLang="en-US" sz="2400" dirty="0">
                <a:latin typeface="+mn-ea"/>
                <a:cs typeface="黑体" panose="02010600030101010101" charset="-122"/>
              </a:rPr>
              <a:t>海力布对小白蛇说：“可怜的小东西，快回家去吧！”小白蛇说：“敬爱的猎人，您是我的救命恩人，我要报答您。我是龙王的女儿，您跟我去，我爸爸一定会重重地酬谢您。我爸爸的宝库里有许多珍宝，您要什么都可以。如果您都不喜欢，可以要我爸爸含在嘴里的那颗宝石。嘴里含着那颗宝石，能听懂各种动物说的话。”海力布想，珍宝倒不在乎，能听懂动物的话，对一个猎人来说，那太好了。他问小白蛇：“真有这样一颗宝石吗？”小白蛇说：“真的。但是动物说什么话，您只能自己知道。如果对别人说了，您就会变成一块僵硬的石头。”</a:t>
            </a:r>
            <a:endParaRPr lang="zh-CN" altLang="en-US" sz="2400" dirty="0">
              <a:latin typeface="+mn-ea"/>
              <a:cs typeface="黑体" panose="02010600030101010101" charset="-122"/>
            </a:endParaRPr>
          </a:p>
          <a:p>
            <a:endParaRPr lang="zh-CN" altLang="en-US" sz="2400" dirty="0">
              <a:latin typeface="+mn-ea"/>
              <a:cs typeface="黑体" panose="0201060003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122420" y="256222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741690" y="1608118"/>
            <a:ext cx="763091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对照原文，看看保留了什么，删减了什么，哪些句子是改写，哪些句子是概括。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3"/>
          <p:cNvSpPr txBox="1"/>
          <p:nvPr/>
        </p:nvSpPr>
        <p:spPr>
          <a:xfrm>
            <a:off x="4122420" y="2562225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sz="2800">
              <a:latin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195" y="2276475"/>
            <a:ext cx="908431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   </a:t>
            </a:r>
            <a:endParaRPr lang="en-US" altLang="zh-CN" sz="2800" b="1">
              <a:solidFill>
                <a:srgbClr val="FF0000"/>
              </a:solidFill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r>
              <a:rPr lang="en-US" altLang="zh-CN" sz="2800" b="1">
                <a:solidFill>
                  <a:srgbClr val="FF0000"/>
                </a:solidFill>
                <a:latin typeface="黑体" panose="02010600030101010101" charset="-122"/>
                <a:ea typeface="黑体" panose="02010600030101010101" charset="-122"/>
                <a:cs typeface="黑体" panose="02010600030101010101" charset="-122"/>
                <a:sym typeface="+mn-ea"/>
              </a:rPr>
              <a:t>    </a:t>
            </a:r>
            <a:endParaRPr lang="zh-CN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endParaRPr lang="zh-CN" altLang="en-US" sz="2800" b="1">
              <a:latin typeface="黑体" panose="02010600030101010101" charset="-122"/>
              <a:ea typeface="黑体" panose="02010600030101010101" charset="-122"/>
              <a:cs typeface="黑体" panose="02010600030101010101" charset="-122"/>
              <a:sym typeface="+mn-ea"/>
            </a:endParaRPr>
          </a:p>
          <a:p>
            <a:endParaRPr lang="zh-CN" altLang="en-US" sz="2800"/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1090930" y="3334385"/>
            <a:ext cx="0" cy="139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1643275" y="1115060"/>
            <a:ext cx="697547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  <a:sym typeface="+mn-ea"/>
              </a:rPr>
              <a:t>内蒙古自治区流传着一个动人的民间故事。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43275" y="2696523"/>
            <a:ext cx="80479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从前有一个猎人，名叫海力布。他热心帮助别人，</a:t>
            </a:r>
            <a:endParaRPr lang="zh-CN" altLang="en-US" sz="2800" b="1" dirty="0">
              <a:latin typeface="+mn-ea"/>
              <a:cs typeface="黑体" panose="02010600030101010101" charset="-122"/>
              <a:sym typeface="+mn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43275" y="3790306"/>
            <a:ext cx="8763000" cy="1383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每次打猎回来，总是把猎物分给大家，自己只留下很少</a:t>
            </a:r>
            <a:endParaRPr lang="zh-CN" altLang="en-US" sz="2800" b="1" dirty="0">
              <a:latin typeface="+mn-ea"/>
              <a:cs typeface="黑体" panose="02010600030101010101" charset="-122"/>
              <a:sym typeface="+mn-ea"/>
            </a:endParaRPr>
          </a:p>
          <a:p>
            <a:pPr algn="l"/>
            <a:endParaRPr lang="zh-CN" altLang="en-US" sz="2800" b="1" dirty="0">
              <a:latin typeface="+mn-ea"/>
              <a:cs typeface="黑体" panose="02010600030101010101" charset="-122"/>
              <a:sym typeface="+mn-ea"/>
            </a:endParaRPr>
          </a:p>
          <a:p>
            <a:pPr algn="l"/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的一份。</a:t>
            </a:r>
            <a:endParaRPr lang="zh-CN" altLang="en-US" sz="2800" dirty="0">
              <a:latin typeface="+mn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824061" y="4610735"/>
            <a:ext cx="343074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大家都</a:t>
            </a:r>
            <a:r>
              <a:rPr lang="zh-CN" altLang="en-US" sz="2800" b="1" dirty="0" smtClean="0">
                <a:latin typeface="+mn-ea"/>
                <a:cs typeface="黑体" panose="02010600030101010101" charset="-122"/>
                <a:sym typeface="+mn-ea"/>
              </a:rPr>
              <a:t>非常尊敬他</a:t>
            </a:r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。</a:t>
            </a:r>
            <a:endParaRPr lang="zh-CN" altLang="en-US" sz="2800" b="1" dirty="0">
              <a:latin typeface="+mn-ea"/>
              <a:cs typeface="黑体" panose="02010600030101010101" charset="-122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833601" y="4610735"/>
            <a:ext cx="340042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大家都非常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  <a:sym typeface="+mn-ea"/>
              </a:rPr>
              <a:t>尊敬</a:t>
            </a:r>
            <a:r>
              <a:rPr lang="zh-CN" altLang="en-US" sz="2800" b="1" dirty="0">
                <a:latin typeface="+mn-ea"/>
                <a:cs typeface="黑体" panose="02010600030101010101" charset="-122"/>
                <a:sym typeface="+mn-ea"/>
              </a:rPr>
              <a:t>他。</a:t>
            </a:r>
            <a:endParaRPr lang="zh-CN" altLang="en-US" sz="2800" b="1" dirty="0">
              <a:latin typeface="+mn-ea"/>
              <a:cs typeface="黑体" panose="02010600030101010101" charset="-122"/>
              <a:sym typeface="+mn-ea"/>
            </a:endParaRPr>
          </a:p>
        </p:txBody>
      </p:sp>
      <p:sp>
        <p:nvSpPr>
          <p:cNvPr id="47" name="椭圆形标注 46"/>
          <p:cNvSpPr/>
          <p:nvPr/>
        </p:nvSpPr>
        <p:spPr>
          <a:xfrm>
            <a:off x="8654415" y="556260"/>
            <a:ext cx="2129155" cy="1200785"/>
          </a:xfrm>
          <a:prstGeom prst="wedgeEllipseCallout">
            <a:avLst>
              <a:gd name="adj1" fmla="val 19500"/>
              <a:gd name="adj2" fmla="val 61423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738870" y="878205"/>
            <a:ext cx="1960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摘录和删减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3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8" presetClass="exit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  <p:bldP spid="40" grpId="1"/>
      <p:bldP spid="41" grpId="0"/>
      <p:bldP spid="41" grpId="1"/>
      <p:bldP spid="42" grpId="0"/>
      <p:bldP spid="42" grpId="1"/>
      <p:bldP spid="46" grpId="0"/>
      <p:bldP spid="46" grpId="1"/>
      <p:bldP spid="47" grpId="0" animBg="1"/>
      <p:bldP spid="47" grpId="1" animBg="1"/>
      <p:bldP spid="48" grpId="0"/>
      <p:bldP spid="48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31555" y="1339798"/>
            <a:ext cx="2198370" cy="551180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怎样缩写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黑体" panose="02010600030101010101" charset="-122"/>
              </a:rPr>
              <a:t>?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黑体" panose="0201060003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09754" y="2451757"/>
            <a:ext cx="7583170" cy="1415768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l"/>
            <a:r>
              <a:rPr lang="en-US" altLang="zh-CN" sz="2800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★ </a:t>
            </a:r>
            <a:r>
              <a:rPr lang="zh-CN" altLang="en-US" sz="2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楷体_GB2312" panose="02010609030101010101" charset="-122"/>
                <a:sym typeface="+mn-ea"/>
              </a:rPr>
              <a:t>摘录和删减。</a:t>
            </a:r>
            <a:endParaRPr lang="zh-CN" altLang="en-US" sz="2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楷体_GB2312" panose="02010609030101010101" charset="-122"/>
              <a:sym typeface="+mn-ea"/>
            </a:endParaRPr>
          </a:p>
          <a:p>
            <a:pPr algn="l">
              <a:buClrTx/>
              <a:buSzTx/>
              <a:buNone/>
            </a:pPr>
            <a:r>
              <a:rPr lang="zh-CN" altLang="en-US" sz="2800" dirty="0">
                <a:latin typeface="+mn-ea"/>
                <a:cs typeface="楷体_GB2312" panose="02010609030101010101" charset="-122"/>
                <a:sym typeface="+mn-ea"/>
              </a:rPr>
              <a:t>判断哪些内容必须保留，哪些内容可以删去，不要改变故事的原意。</a:t>
            </a:r>
            <a:endParaRPr lang="zh-CN" altLang="en-US" sz="2800" dirty="0">
              <a:latin typeface="+mn-ea"/>
              <a:cs typeface="楷体_GB2312" panose="0201060903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  <p:bldP spid="5" grpId="2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1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</p:tagLst>
</file>

<file path=ppt/tags/tag1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4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6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7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1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1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23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7308"/>
</p:tagLst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3120</Words>
  <Application>WPS 演示</Application>
  <PresentationFormat>宽屏</PresentationFormat>
  <Paragraphs>142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黑体</vt:lpstr>
      <vt:lpstr>楷体_GB2312</vt:lpstr>
      <vt:lpstr>1_自定义设计方案</vt:lpstr>
      <vt:lpstr> 缩写故事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关注公众号：小学备课网 获得更多免费资料喔</Company>
  <LinksUpToDate>false</LinksUpToDate>
  <SharedDoc>false</SharedDoc>
  <HyperlinksChanged>false</HyperlinksChanged>
  <AppVersion>14.0000</AppVersion>
  <Manager>关注公众号：小学备课网 获得更多免费资料喔</Manager>
  <HyperlinkBase>关注公众号：小学备课网 获得更多免费资料喔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关注公众号：小学备课网 获得更多免费资料喔</dc:title>
  <dc:creator>关注公众号：小学备课网 获得更多免费资料喔</dc:creator>
  <cp:keywords>关注公众号：小学备课网 获得更多免费资料喔</cp:keywords>
  <dc:description>关注公众号：小学备课网 获得更多免费资料喔</dc:description>
  <dc:subject>关注公众号：小学备课网 获得更多免费资料喔</dc:subject>
  <cp:category>关注公众号：小学备课网 获得更多免费资料喔</cp:category>
  <cp:lastModifiedBy>帅锅锅</cp:lastModifiedBy>
  <cp:revision>47</cp:revision>
  <dcterms:created xsi:type="dcterms:W3CDTF">2019-04-05T02:27:00Z</dcterms:created>
  <dcterms:modified xsi:type="dcterms:W3CDTF">2019-07-26T02:41:00Z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