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Default Extension="wdp" ContentType="image/vnd.ms-photo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 bookmarkIdSeed="2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523" r:id="rId2"/>
    <p:sldId id="323" r:id="rId3"/>
    <p:sldId id="640" r:id="rId4"/>
    <p:sldId id="653" r:id="rId5"/>
    <p:sldId id="654" r:id="rId6"/>
    <p:sldId id="655" r:id="rId7"/>
    <p:sldId id="641" r:id="rId8"/>
    <p:sldId id="642" r:id="rId9"/>
    <p:sldId id="643" r:id="rId10"/>
    <p:sldId id="647" r:id="rId11"/>
    <p:sldId id="620" r:id="rId12"/>
    <p:sldId id="619" r:id="rId13"/>
    <p:sldId id="648" r:id="rId14"/>
    <p:sldId id="649" r:id="rId15"/>
    <p:sldId id="601" r:id="rId16"/>
    <p:sldId id="621" r:id="rId17"/>
    <p:sldId id="580" r:id="rId18"/>
  </p:sldIdLst>
  <p:sldSz cx="9144000" cy="5143500" type="screen16x9"/>
  <p:notesSz cx="6858000" cy="9144000"/>
  <p:embeddedFontLst>
    <p:embeddedFont>
      <p:font typeface="黑体" pitchFamily="49" charset="-122"/>
      <p:regular r:id="rId21"/>
    </p:embeddedFont>
    <p:embeddedFont>
      <p:font typeface="楷体" pitchFamily="49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Calibri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FF00"/>
    <a:srgbClr val="339933"/>
    <a:srgbClr val="D60093"/>
    <a:srgbClr val="CC0066"/>
    <a:srgbClr val="FFFF66"/>
    <a:srgbClr val="CC00FF"/>
    <a:srgbClr val="FF6600"/>
    <a:srgbClr val="09CBE5"/>
    <a:srgbClr val="FF7C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 varScale="1">
        <p:scale>
          <a:sx n="91" d="100"/>
          <a:sy n="91" d="100"/>
        </p:scale>
        <p:origin x="-906" y="-102"/>
      </p:cViewPr>
      <p:guideLst>
        <p:guide orient="horz" pos="2471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age.cn.made-in-china.com/prod/000-CEJtuPObJgrz.jpg"/>
          <p:cNvPicPr>
            <a:picLocks noChangeAspect="1" noChangeArrowheads="1"/>
          </p:cNvPicPr>
          <p:nvPr userDrawn="1"/>
        </p:nvPicPr>
        <p:blipFill>
          <a:blip r:embed="rId10" cstate="print">
            <a:lum contrast="40000"/>
          </a:blip>
          <a:srcRect t="56149" r="918"/>
          <a:stretch>
            <a:fillRect/>
          </a:stretch>
        </p:blipFill>
        <p:spPr bwMode="auto">
          <a:xfrm>
            <a:off x="0" y="3750477"/>
            <a:ext cx="4304072" cy="1393023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" name="Picture 1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64829" y="3525441"/>
            <a:ext cx="4353492" cy="1618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image6.wdp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image6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964436" y="2786065"/>
            <a:ext cx="385105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苏教版</a:t>
            </a:r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小学</a:t>
            </a:r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语文三年级下册</a:t>
            </a:r>
            <a:endParaRPr lang="zh-CN" altLang="en-US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374995" y="1178710"/>
            <a:ext cx="5197791" cy="992579"/>
          </a:xfrm>
          <a:prstGeom prst="flowChartMagneticDrum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练习六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497575">
            <a:off x="206682" y="551415"/>
            <a:ext cx="1932669" cy="2265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28"/>
          <p:cNvSpPr/>
          <p:nvPr/>
        </p:nvSpPr>
        <p:spPr bwMode="auto">
          <a:xfrm>
            <a:off x="304970" y="411510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: 圆角 29"/>
          <p:cNvSpPr/>
          <p:nvPr/>
        </p:nvSpPr>
        <p:spPr bwMode="auto">
          <a:xfrm>
            <a:off x="791088" y="411510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: 圆角 30"/>
          <p:cNvSpPr/>
          <p:nvPr/>
        </p:nvSpPr>
        <p:spPr bwMode="auto">
          <a:xfrm>
            <a:off x="1277205" y="411511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: 圆角 30"/>
          <p:cNvSpPr/>
          <p:nvPr/>
        </p:nvSpPr>
        <p:spPr bwMode="auto">
          <a:xfrm>
            <a:off x="1763322" y="414175"/>
            <a:ext cx="444161" cy="4012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1493257" y="1221601"/>
            <a:ext cx="6591013" cy="23775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在动笔之前，首先观察这些字的结构特点和田字格中的占格位置，然后再动手来写字。“浪、波、剑、读”这几个字点画较多，写这类字的时候要注意：点多有变化，相互有照应。</a:t>
            </a:r>
          </a:p>
        </p:txBody>
      </p:sp>
      <p:sp>
        <p:nvSpPr>
          <p:cNvPr id="11" name="矩形: 圆角 28"/>
          <p:cNvSpPr/>
          <p:nvPr/>
        </p:nvSpPr>
        <p:spPr bwMode="auto">
          <a:xfrm>
            <a:off x="767431" y="1296483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: 圆角 29"/>
          <p:cNvSpPr/>
          <p:nvPr/>
        </p:nvSpPr>
        <p:spPr bwMode="auto">
          <a:xfrm>
            <a:off x="767431" y="1893213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: 圆角 30"/>
          <p:cNvSpPr/>
          <p:nvPr/>
        </p:nvSpPr>
        <p:spPr bwMode="auto">
          <a:xfrm>
            <a:off x="767431" y="2487279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: 圆角 30"/>
          <p:cNvSpPr/>
          <p:nvPr/>
        </p:nvSpPr>
        <p:spPr bwMode="auto">
          <a:xfrm>
            <a:off x="767431" y="308134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8" grpId="0" animBg="1"/>
      <p:bldP spid="29" grpId="0" animBg="1"/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953127" y="303499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书法展示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412996" y="30349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114" y="1221600"/>
            <a:ext cx="2351817" cy="594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739" y="1221600"/>
            <a:ext cx="2322560" cy="594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9114" y="2139702"/>
            <a:ext cx="2322560" cy="58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91739" y="2139702"/>
            <a:ext cx="2322560" cy="596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28"/>
          <p:cNvSpPr/>
          <p:nvPr/>
        </p:nvSpPr>
        <p:spPr bwMode="auto">
          <a:xfrm>
            <a:off x="304970" y="411510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: 圆角 29"/>
          <p:cNvSpPr/>
          <p:nvPr/>
        </p:nvSpPr>
        <p:spPr bwMode="auto">
          <a:xfrm>
            <a:off x="791088" y="411510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: 圆角 30"/>
          <p:cNvSpPr/>
          <p:nvPr/>
        </p:nvSpPr>
        <p:spPr bwMode="auto">
          <a:xfrm>
            <a:off x="1277205" y="411511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: 圆角 30"/>
          <p:cNvSpPr/>
          <p:nvPr/>
        </p:nvSpPr>
        <p:spPr bwMode="auto">
          <a:xfrm>
            <a:off x="1763322" y="414175"/>
            <a:ext cx="444161" cy="4012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1624798" y="789552"/>
            <a:ext cx="6858941" cy="17774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斜风细雨  春风化雨  呼风唤雨  栉风沐雨</a:t>
            </a:r>
          </a:p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未风先雨  见风是雨  凄风苦雨  暴风骤雨</a:t>
            </a:r>
          </a:p>
          <a:p>
            <a:endParaRPr lang="zh-CN" altLang="en-US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: 圆角 28"/>
          <p:cNvSpPr/>
          <p:nvPr/>
        </p:nvSpPr>
        <p:spPr bwMode="auto">
          <a:xfrm>
            <a:off x="767431" y="1296483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: 圆角 29"/>
          <p:cNvSpPr/>
          <p:nvPr/>
        </p:nvSpPr>
        <p:spPr bwMode="auto">
          <a:xfrm>
            <a:off x="767431" y="1893213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: 圆角 30"/>
          <p:cNvSpPr/>
          <p:nvPr/>
        </p:nvSpPr>
        <p:spPr bwMode="auto">
          <a:xfrm>
            <a:off x="767431" y="2487279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: 圆角 30"/>
          <p:cNvSpPr/>
          <p:nvPr/>
        </p:nvSpPr>
        <p:spPr bwMode="auto">
          <a:xfrm>
            <a:off x="767431" y="308134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85231" y="2193708"/>
            <a:ext cx="6591013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首先把这几个词语读正确。然后观察这几个词语的结构特点：第二个字都是“风”第四个字都是“雨”；再借助工具书理解这几个词语的意思。最后会默写这几个四字词语。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8" grpId="0" animBg="1"/>
      <p:bldP spid="29" grpId="0" animBg="1"/>
      <p:bldP spid="10" grpId="0"/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953127" y="303499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词语理解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412996" y="30349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14"/>
          <p:cNvGrpSpPr/>
          <p:nvPr/>
        </p:nvGrpSpPr>
        <p:grpSpPr>
          <a:xfrm>
            <a:off x="-11839" y="3651870"/>
            <a:ext cx="9156305" cy="1491630"/>
            <a:chOff x="-15784" y="4869160"/>
            <a:chExt cx="12206818" cy="1988840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7174" y="4869160"/>
              <a:ext cx="6383860" cy="1988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85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8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9" name="TextBox 18"/>
          <p:cNvSpPr txBox="1"/>
          <p:nvPr/>
        </p:nvSpPr>
        <p:spPr>
          <a:xfrm>
            <a:off x="660260" y="1071552"/>
            <a:ext cx="1929077" cy="318548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斜风细雨：春风化雨：呼风唤雨：</a:t>
            </a:r>
            <a:endParaRPr lang="en-US" altLang="zh-CN" sz="27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7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栉风沐雨：</a:t>
            </a:r>
            <a:endParaRPr lang="en-US" altLang="zh-CN" sz="27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74995" y="1232288"/>
            <a:ext cx="2293234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形容小的风雨。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74995" y="1815667"/>
            <a:ext cx="5987033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适宜于草木生长的风雨，比喻良好的教育。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74996" y="2463738"/>
            <a:ext cx="6162330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使刮风下雨原指神仙道士的法力，现在比喻能够支配自然或左右某种局面。有时也比喻进行煽动性的活动。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21410" y="3725077"/>
            <a:ext cx="5626475" cy="8079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风梳头，雨洗发，形容奔波劳碌，不避风雨。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31576" y="857238"/>
            <a:ext cx="1929077" cy="318548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未风先雨：</a:t>
            </a:r>
            <a:endParaRPr lang="en-US" altLang="zh-CN" sz="27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见风是雨：</a:t>
            </a:r>
            <a:endParaRPr lang="en-US" altLang="zh-CN" sz="27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7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凄风苦雨：</a:t>
            </a:r>
            <a:endParaRPr lang="en-US" altLang="zh-CN" sz="27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暴风骤雨：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92726" y="1017974"/>
            <a:ext cx="3524500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比喻未见事实先下结论。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92726" y="1607337"/>
            <a:ext cx="6215915" cy="8079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比喻只看到一点儿迹象，就轻率的信以为真并作出某种反应。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46311" y="2839643"/>
            <a:ext cx="541213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形容天气恶劣。②比喻凄惨悲凉的境遇。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46311" y="3472631"/>
            <a:ext cx="5412133" cy="8079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来势急速而猛烈的风雨，比喻声势浩大、发展迅猛的群众运动。</a:t>
            </a:r>
            <a:endParaRPr lang="zh-CN" altLang="zh-CN" sz="21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: 圆角 28"/>
          <p:cNvSpPr/>
          <p:nvPr/>
        </p:nvSpPr>
        <p:spPr bwMode="auto">
          <a:xfrm>
            <a:off x="304970" y="411510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矩形: 圆角 29"/>
          <p:cNvSpPr/>
          <p:nvPr/>
        </p:nvSpPr>
        <p:spPr bwMode="auto">
          <a:xfrm>
            <a:off x="791088" y="411510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矩形: 圆角 30"/>
          <p:cNvSpPr/>
          <p:nvPr/>
        </p:nvSpPr>
        <p:spPr bwMode="auto">
          <a:xfrm>
            <a:off x="1277205" y="411511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矩形: 圆角 30"/>
          <p:cNvSpPr/>
          <p:nvPr/>
        </p:nvSpPr>
        <p:spPr bwMode="auto">
          <a:xfrm>
            <a:off x="1763322" y="414175"/>
            <a:ext cx="444161" cy="401240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6674" y="1232288"/>
            <a:ext cx="6858941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写借条。借条是你借对方物品的时候，写给对方的一个书面凭证。</a:t>
            </a:r>
          </a:p>
        </p:txBody>
      </p:sp>
      <p:sp>
        <p:nvSpPr>
          <p:cNvPr id="29698" name="AutoShape 2" descr="http://img2.imgtn.bdimg.com/it/u=1296786971,2636069031&amp;fm=27&amp;gp=0.jpg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9" name="矩形: 圆角 30"/>
          <p:cNvSpPr/>
          <p:nvPr/>
        </p:nvSpPr>
        <p:spPr bwMode="auto">
          <a:xfrm>
            <a:off x="2267824" y="428611"/>
            <a:ext cx="444161" cy="401240"/>
          </a:xfrm>
          <a:prstGeom prst="roundRect">
            <a:avLst/>
          </a:prstGeom>
          <a:solidFill>
            <a:srgbClr val="FFC0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7" grpId="0" animBg="1"/>
      <p:bldP spid="58" grpId="0" animBg="1"/>
      <p:bldP spid="59" grpId="0" animBg="1"/>
      <p:bldP spid="19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-11839" y="3651870"/>
            <a:ext cx="9156305" cy="1491630"/>
            <a:chOff x="-15784" y="4869160"/>
            <a:chExt cx="12206818" cy="1988840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7174" y="4869160"/>
              <a:ext cx="6383860" cy="1988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85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8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5" name="矩形: 圆角 28"/>
          <p:cNvSpPr/>
          <p:nvPr/>
        </p:nvSpPr>
        <p:spPr bwMode="auto">
          <a:xfrm>
            <a:off x="231576" y="1232288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矩形: 圆角 29"/>
          <p:cNvSpPr/>
          <p:nvPr/>
        </p:nvSpPr>
        <p:spPr bwMode="auto">
          <a:xfrm>
            <a:off x="231576" y="1875230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矩形: 圆角 30"/>
          <p:cNvSpPr/>
          <p:nvPr/>
        </p:nvSpPr>
        <p:spPr bwMode="auto">
          <a:xfrm>
            <a:off x="231576" y="2518172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矩形: 圆角 30"/>
          <p:cNvSpPr/>
          <p:nvPr/>
        </p:nvSpPr>
        <p:spPr bwMode="auto">
          <a:xfrm>
            <a:off x="231576" y="3161114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4602" y="910816"/>
            <a:ext cx="7287625" cy="29777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借条的格式：</a:t>
            </a:r>
          </a:p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首先在上部中间部分写上“借条”两个字。然后是正文，开头空两格，写清借的是么物品，用于什么地方，什么时候归还。接下来另起一行写清借物的人的名字和班级（或单位）。这一部分要左对齐。最后另起一行，左对齐写上借物品的时间。</a:t>
            </a:r>
          </a:p>
        </p:txBody>
      </p:sp>
      <p:sp>
        <p:nvSpPr>
          <p:cNvPr id="29698" name="AutoShape 2" descr="http://img2.imgtn.bdimg.com/it/u=1296786971,2636069031&amp;fm=27&amp;gp=0.jpg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7" grpId="0" animBg="1"/>
      <p:bldP spid="58" grpId="0" animBg="1"/>
      <p:bldP spid="59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/>
          <p:nvPr/>
        </p:nvSpPr>
        <p:spPr>
          <a:xfrm>
            <a:off x="953127" y="304804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示例欣赏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997" y="164371"/>
            <a:ext cx="648154" cy="625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899113" y="789552"/>
            <a:ext cx="1512365" cy="0"/>
          </a:xfrm>
          <a:prstGeom prst="line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1088944" y="1285866"/>
            <a:ext cx="6430257" cy="2625347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借条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         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今借到学校体育器材室篮球一个，用于下午的篮球比赛，比赛结束后归还。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三（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）班 刘伟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953127" y="303499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学和用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2996" y="30349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14"/>
          <p:cNvSpPr txBox="1"/>
          <p:nvPr/>
        </p:nvSpPr>
        <p:spPr>
          <a:xfrm>
            <a:off x="1655296" y="1167594"/>
            <a:ext cx="5048579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指导学生在想象中学习词语。</a:t>
            </a:r>
          </a:p>
        </p:txBody>
      </p:sp>
      <p:sp>
        <p:nvSpPr>
          <p:cNvPr id="20" name="矩形: 圆角 28"/>
          <p:cNvSpPr/>
          <p:nvPr/>
        </p:nvSpPr>
        <p:spPr bwMode="auto">
          <a:xfrm>
            <a:off x="1061153" y="1221600"/>
            <a:ext cx="442970" cy="401242"/>
          </a:xfrm>
          <a:prstGeom prst="roundRect">
            <a:avLst/>
          </a:prstGeom>
          <a:solidFill>
            <a:srgbClr val="00B050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1709309" y="1491630"/>
            <a:ext cx="6055159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根据老师出示三张精美的图片，把想象的图画画出来，并写出相应的词语。</a:t>
            </a:r>
          </a:p>
        </p:txBody>
      </p:sp>
      <p:sp>
        <p:nvSpPr>
          <p:cNvPr id="24" name="矩形: 圆角 28"/>
          <p:cNvSpPr/>
          <p:nvPr/>
        </p:nvSpPr>
        <p:spPr bwMode="auto">
          <a:xfrm>
            <a:off x="1035358" y="1339445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: 圆角 29"/>
          <p:cNvSpPr/>
          <p:nvPr/>
        </p:nvSpPr>
        <p:spPr bwMode="auto">
          <a:xfrm>
            <a:off x="1035358" y="1936175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: 圆角 30"/>
          <p:cNvSpPr/>
          <p:nvPr/>
        </p:nvSpPr>
        <p:spPr bwMode="auto">
          <a:xfrm>
            <a:off x="1035358" y="2530241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: 圆角 30"/>
          <p:cNvSpPr/>
          <p:nvPr/>
        </p:nvSpPr>
        <p:spPr bwMode="auto">
          <a:xfrm>
            <a:off x="1035358" y="3124307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7075" y="735546"/>
            <a:ext cx="2106508" cy="175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img.zcool.cn/community/016ff8582ebf99a84a0d304f3187ce.jpg@1280w_1l_2o_100sh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3275687" y="573528"/>
            <a:ext cx="2667925" cy="2156998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899114" y="3165816"/>
            <a:ext cx="394723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弯弯的月亮像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5687" y="3165816"/>
            <a:ext cx="97223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香蕉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062" y="3165816"/>
            <a:ext cx="394723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大象的耳朵像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59635" y="3165816"/>
            <a:ext cx="97223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蒲扇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061" y="627534"/>
            <a:ext cx="2700652" cy="222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 descr="http://img.11665.com/img1_p3/i1/2995972321/TB2kQmZb1rAQeBjSZFwXXa_RpXa_%21%212995972321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4626013" y="411510"/>
            <a:ext cx="3186769" cy="318635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061" y="3165816"/>
            <a:ext cx="4591108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蝴蝶花多么像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    　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97596" y="3165816"/>
            <a:ext cx="205249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飞舞的蝴蝶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3126" y="627534"/>
            <a:ext cx="2970717" cy="2458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 descr="http://k.zol-img.com.cn/dcbbs/23043/a23042209_01000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4247921" y="465516"/>
            <a:ext cx="3979028" cy="268947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1115166" y="951571"/>
            <a:ext cx="5947988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学写比喻句</a:t>
            </a:r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并且体会出运用比喻句的好处。</a:t>
            </a:r>
          </a:p>
        </p:txBody>
      </p:sp>
      <p:sp>
        <p:nvSpPr>
          <p:cNvPr id="20" name="矩形: 圆角 28"/>
          <p:cNvSpPr/>
          <p:nvPr/>
        </p:nvSpPr>
        <p:spPr bwMode="auto">
          <a:xfrm>
            <a:off x="1385231" y="1005576"/>
            <a:ext cx="442970" cy="401242"/>
          </a:xfrm>
          <a:prstGeom prst="roundRect">
            <a:avLst/>
          </a:prstGeom>
          <a:solidFill>
            <a:srgbClr val="00B050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4"/>
          <p:cNvSpPr txBox="1"/>
          <p:nvPr/>
        </p:nvSpPr>
        <p:spPr>
          <a:xfrm>
            <a:off x="1493257" y="1059582"/>
            <a:ext cx="6591013" cy="19159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学过的课文中还有许多比喻句。找出来读一读。</a:t>
            </a:r>
          </a:p>
          <a:p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学生查找课文中的句子。</a:t>
            </a:r>
          </a:p>
          <a:p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体会使用比喻句的好处。</a:t>
            </a:r>
          </a:p>
        </p:txBody>
      </p:sp>
      <p:sp>
        <p:nvSpPr>
          <p:cNvPr id="15" name="矩形: 圆角 28"/>
          <p:cNvSpPr/>
          <p:nvPr/>
        </p:nvSpPr>
        <p:spPr bwMode="auto">
          <a:xfrm>
            <a:off x="821016" y="921433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: 圆角 29"/>
          <p:cNvSpPr/>
          <p:nvPr/>
        </p:nvSpPr>
        <p:spPr bwMode="auto">
          <a:xfrm>
            <a:off x="821016" y="1518163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: 圆角 30"/>
          <p:cNvSpPr/>
          <p:nvPr/>
        </p:nvSpPr>
        <p:spPr bwMode="auto">
          <a:xfrm>
            <a:off x="821017" y="2112229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: 圆角 30"/>
          <p:cNvSpPr/>
          <p:nvPr/>
        </p:nvSpPr>
        <p:spPr bwMode="auto">
          <a:xfrm>
            <a:off x="821017" y="270629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9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7074" y="681540"/>
            <a:ext cx="6697616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台风暴跳如雷，像头疯狂的巨兽，呼呼地向着城市扑去。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1088" y="1869673"/>
            <a:ext cx="712972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它脑袋大，身子短，牙齿就像锋利无比的匕首。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47921" y="2949793"/>
            <a:ext cx="1566378" cy="484748"/>
          </a:xfrm>
          <a:prstGeom prst="rect">
            <a:avLst/>
          </a:prstGeom>
          <a:solidFill>
            <a:srgbClr val="FFFF00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生动形象。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21674" y="1167594"/>
            <a:ext cx="23225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031869" y="2355726"/>
            <a:ext cx="367288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下箭头 14"/>
          <p:cNvSpPr/>
          <p:nvPr/>
        </p:nvSpPr>
        <p:spPr>
          <a:xfrm>
            <a:off x="5382195" y="2355726"/>
            <a:ext cx="162039" cy="486054"/>
          </a:xfrm>
          <a:prstGeom prst="down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4463974" y="1221600"/>
            <a:ext cx="162039" cy="1674186"/>
          </a:xfrm>
          <a:prstGeom prst="down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871</Words>
  <Application>Microsoft Office PowerPoint</Application>
  <PresentationFormat>全屏显示(16:9)</PresentationFormat>
  <Paragraphs>98</Paragraphs>
  <Slides>17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黑体</vt:lpstr>
      <vt:lpstr>楷体</vt:lpstr>
      <vt:lpstr>Times New Roman</vt:lpstr>
      <vt:lpstr>微软雅黑</vt:lpstr>
      <vt:lpstr>Calibri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2019-01-21T06:59:36Z</dcterms:modified>
  <cp:category>语文备课大师【全免费】</cp:category>
</cp:coreProperties>
</file>