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3"/>
    <p:sldId id="259" r:id="rId4"/>
    <p:sldId id="260" r:id="rId5"/>
    <p:sldId id="270" r:id="rId6"/>
    <p:sldId id="271" r:id="rId7"/>
    <p:sldId id="272" r:id="rId8"/>
    <p:sldId id="264" r:id="rId9"/>
    <p:sldId id="261" r:id="rId10"/>
    <p:sldId id="262" r:id="rId11"/>
    <p:sldId id="273" r:id="rId12"/>
    <p:sldId id="274" r:id="rId13"/>
    <p:sldId id="265" r:id="rId14"/>
    <p:sldId id="263" r:id="rId15"/>
    <p:sldId id="266" r:id="rId16"/>
    <p:sldId id="276" r:id="rId17"/>
    <p:sldId id="275" r:id="rId18"/>
    <p:sldId id="269" r:id="rId19"/>
    <p:sldId id="267" r:id="rId20"/>
    <p:sldId id="268" r:id="rId21"/>
    <p:sldId id="298" r:id="rId22"/>
    <p:sldId id="277" r:id="rId23"/>
    <p:sldId id="278" r:id="rId24"/>
    <p:sldId id="279" r:id="rId25"/>
    <p:sldId id="280" r:id="rId26"/>
    <p:sldId id="282" r:id="rId27"/>
    <p:sldId id="281" r:id="rId28"/>
    <p:sldId id="283" r:id="rId29"/>
    <p:sldId id="284" r:id="rId30"/>
    <p:sldId id="285" r:id="rId31"/>
    <p:sldId id="286" r:id="rId32"/>
    <p:sldId id="257" r:id="rId33"/>
    <p:sldId id="258" r:id="rId3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  <p:cmAuthor id="2" name="绿色圃中小学教育网" initials="绿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hyperlink" Target="ui.wav" TargetMode="Externa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6" Type="http://schemas.openxmlformats.org/officeDocument/2006/relationships/hyperlink" Target="ppt/slides/clipboard/slides/ui.exe" TargetMode="External"/><Relationship Id="rId5" Type="http://schemas.openxmlformats.org/officeDocument/2006/relationships/image" Target="../media/image16.png"/><Relationship Id="rId4" Type="http://schemas.openxmlformats.org/officeDocument/2006/relationships/hyperlink" Target="ppt/slides/clipboard/slides/ei.exe" TargetMode="External"/><Relationship Id="rId3" Type="http://schemas.openxmlformats.org/officeDocument/2006/relationships/image" Target="../media/image15.png"/><Relationship Id="rId2" Type="http://schemas.openxmlformats.org/officeDocument/2006/relationships/hyperlink" Target="ppt/slides/clipboard/slides/ai.exe" TargetMode="Externa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21.png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hyperlink" Target="ai.wav" TargetMode="Externa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hyperlink" Target="ei.wav" TargetMode="Externa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3135" y="516255"/>
            <a:ext cx="1741170" cy="26460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pPr algn="ctr"/>
            <a:r>
              <a:rPr lang="en-US" altLang="zh-CN" sz="16600" b="1">
                <a:solidFill>
                  <a:schemeClr val="accent3"/>
                </a:solidFill>
                <a:effectLst/>
              </a:rPr>
              <a:t>ai</a:t>
            </a:r>
            <a:endParaRPr lang="en-US" altLang="zh-CN" sz="16600" b="1">
              <a:solidFill>
                <a:schemeClr val="accent3"/>
              </a:solidFill>
              <a:effectLst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15255" y="346075"/>
            <a:ext cx="1761490" cy="26460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pPr algn="ctr"/>
            <a:r>
              <a:rPr lang="en-US" altLang="zh-CN" sz="16600" b="1">
                <a:solidFill>
                  <a:schemeClr val="accent3"/>
                </a:solidFill>
                <a:effectLst/>
              </a:rPr>
              <a:t>ei</a:t>
            </a:r>
            <a:endParaRPr lang="en-US" altLang="zh-CN" sz="16600" b="1">
              <a:solidFill>
                <a:schemeClr val="accent3"/>
              </a:solidFill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52473" y="621665"/>
            <a:ext cx="1831975" cy="26460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pPr algn="ctr"/>
            <a:r>
              <a:rPr lang="en-US" altLang="zh-CN" sz="16600" b="1">
                <a:solidFill>
                  <a:schemeClr val="accent3"/>
                </a:solidFill>
                <a:effectLst/>
              </a:rPr>
              <a:t>ui</a:t>
            </a:r>
            <a:endParaRPr lang="en-US" altLang="zh-CN" sz="16600" b="1"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14425" y="1173480"/>
            <a:ext cx="6464935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i</a:t>
            </a:r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是个性格很好的小朋友，可爱又活泼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97648" y="3676650"/>
            <a:ext cx="569785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e</a:t>
            </a:r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也喜欢跟</a:t>
            </a:r>
            <a:r>
              <a:rPr lang="en-US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i</a:t>
            </a:r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做朋友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1438275" y="1091565"/>
            <a:ext cx="2024380" cy="1322070"/>
            <a:chOff x="9990" y="3118"/>
            <a:chExt cx="3188" cy="2082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990" y="3118"/>
              <a:ext cx="3189" cy="2013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11311" y="3118"/>
              <a:ext cx="1095" cy="20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8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i</a:t>
              </a:r>
              <a:endParaRPr lang="en-US" altLang="zh-CN" sz="8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7680" y="972820"/>
            <a:ext cx="1377950" cy="1397000"/>
            <a:chOff x="1215" y="1636"/>
            <a:chExt cx="2170" cy="22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5" y="1636"/>
              <a:ext cx="2170" cy="2200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1388" y="1754"/>
              <a:ext cx="1749" cy="20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p>
              <a:pPr algn="ctr"/>
              <a:r>
                <a:rPr lang="en-US" altLang="zh-CN" sz="8000" b="1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e</a:t>
              </a:r>
              <a:endParaRPr lang="en-US" altLang="zh-CN" sz="80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678873" y="1016635"/>
            <a:ext cx="638365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也成了很要好的朋友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547110" y="3123565"/>
            <a:ext cx="3816350" cy="1905000"/>
            <a:chOff x="2539" y="4111"/>
            <a:chExt cx="6010" cy="3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39" y="4111"/>
              <a:ext cx="6010" cy="3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4307" y="4473"/>
              <a:ext cx="2062" cy="22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88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ei</a:t>
              </a:r>
              <a:endParaRPr lang="en-US" altLang="zh-CN" sz="8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483" y="1436053"/>
            <a:ext cx="3716337" cy="3602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958590" y="1710690"/>
            <a:ext cx="66217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用力砍柴</a:t>
            </a:r>
            <a:r>
              <a:rPr lang="en-US" altLang="zh-CN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eieiei</a:t>
            </a:r>
            <a:endParaRPr lang="en-US" altLang="zh-CN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47490" y="3502025"/>
            <a:ext cx="661035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帮助别人我不累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" name="页脚占位符 2"/>
          <p:cNvSpPr txBox="1">
            <a:spLocks noGrp="1"/>
          </p:cNvSpPr>
          <p:nvPr>
            <p:ph type="ftr" sz="quarter" idx="1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第一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模板网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-WWW.1PPT.COM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pic>
        <p:nvPicPr>
          <p:cNvPr id="18435" name="Picture 2" descr="C:\Documents and Settings\Administrator\My Documents\My Pictures\小语\gif\dy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5838" y="982663"/>
            <a:ext cx="2011362" cy="617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Oval 3"/>
          <p:cNvSpPr/>
          <p:nvPr/>
        </p:nvSpPr>
        <p:spPr>
          <a:xfrm>
            <a:off x="5486400" y="3200400"/>
            <a:ext cx="1676400" cy="1676400"/>
          </a:xfrm>
          <a:prstGeom prst="ellipse">
            <a:avLst/>
          </a:prstGeom>
          <a:solidFill>
            <a:srgbClr val="48C248"/>
          </a:solidFill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7200" dirty="0">
                <a:latin typeface="Century Gothic" pitchFamily="34" charset="0"/>
                <a:ea typeface="楷体_GB2312" pitchFamily="49" charset="-122"/>
              </a:rPr>
              <a:t>ei</a:t>
            </a:r>
            <a:endParaRPr lang="en-US" altLang="zh-CN" sz="7200" dirty="0">
              <a:latin typeface="Century Gothic" pitchFamily="34" charset="0"/>
              <a:ea typeface="楷体_GB2312" pitchFamily="49" charset="-122"/>
            </a:endParaRPr>
          </a:p>
        </p:txBody>
      </p:sp>
      <p:grpSp>
        <p:nvGrpSpPr>
          <p:cNvPr id="21508" name="Group 4"/>
          <p:cNvGrpSpPr/>
          <p:nvPr/>
        </p:nvGrpSpPr>
        <p:grpSpPr>
          <a:xfrm>
            <a:off x="4643438" y="1752600"/>
            <a:ext cx="1219200" cy="1738313"/>
            <a:chOff x="1965" y="1104"/>
            <a:chExt cx="768" cy="1095"/>
          </a:xfrm>
        </p:grpSpPr>
        <p:sp>
          <p:nvSpPr>
            <p:cNvPr id="18459" name="AutoShape 5"/>
            <p:cNvSpPr/>
            <p:nvPr/>
          </p:nvSpPr>
          <p:spPr>
            <a:xfrm rot="-2243036">
              <a:off x="1965" y="1104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966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60" name="Text Box 6"/>
            <p:cNvSpPr txBox="1"/>
            <p:nvPr/>
          </p:nvSpPr>
          <p:spPr>
            <a:xfrm>
              <a:off x="2016" y="1344"/>
              <a:ext cx="528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Century Gothic" pitchFamily="34" charset="0"/>
                  <a:ea typeface="楷体_GB2312" pitchFamily="49" charset="-122"/>
                </a:rPr>
                <a:t>b</a:t>
              </a:r>
              <a:endParaRPr lang="en-US" altLang="zh-CN" sz="3600" dirty="0">
                <a:latin typeface="Century Gothic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1511" name="Group 7"/>
          <p:cNvGrpSpPr/>
          <p:nvPr/>
        </p:nvGrpSpPr>
        <p:grpSpPr>
          <a:xfrm>
            <a:off x="6750050" y="1676400"/>
            <a:ext cx="1327150" cy="1738313"/>
            <a:chOff x="3292" y="1056"/>
            <a:chExt cx="836" cy="1095"/>
          </a:xfrm>
        </p:grpSpPr>
        <p:sp>
          <p:nvSpPr>
            <p:cNvPr id="18457" name="AutoShape 8"/>
            <p:cNvSpPr/>
            <p:nvPr/>
          </p:nvSpPr>
          <p:spPr>
            <a:xfrm rot="1984909">
              <a:off x="3292" y="1056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966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8" name="Text Box 9"/>
            <p:cNvSpPr txBox="1"/>
            <p:nvPr/>
          </p:nvSpPr>
          <p:spPr>
            <a:xfrm>
              <a:off x="3312" y="1324"/>
              <a:ext cx="8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Century Gothic" pitchFamily="34" charset="0"/>
                  <a:ea typeface="楷体_GB2312" pitchFamily="49" charset="-122"/>
                </a:rPr>
                <a:t>bei</a:t>
              </a:r>
              <a:endParaRPr lang="en-US" altLang="zh-CN" sz="3600" dirty="0">
                <a:latin typeface="Century Gothic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1514" name="Group 10"/>
          <p:cNvGrpSpPr/>
          <p:nvPr/>
        </p:nvGrpSpPr>
        <p:grpSpPr>
          <a:xfrm>
            <a:off x="3748088" y="2895600"/>
            <a:ext cx="1738312" cy="1219200"/>
            <a:chOff x="1401" y="1824"/>
            <a:chExt cx="1095" cy="768"/>
          </a:xfrm>
        </p:grpSpPr>
        <p:sp>
          <p:nvSpPr>
            <p:cNvPr id="18455" name="AutoShape 11"/>
            <p:cNvSpPr/>
            <p:nvPr/>
          </p:nvSpPr>
          <p:spPr>
            <a:xfrm rot="-4278129">
              <a:off x="1564" y="1660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99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6" name="Text Box 12"/>
            <p:cNvSpPr txBox="1"/>
            <p:nvPr/>
          </p:nvSpPr>
          <p:spPr>
            <a:xfrm>
              <a:off x="1632" y="2016"/>
              <a:ext cx="528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Arial" panose="020B0604020202020204" pitchFamily="34" charset="0"/>
                  <a:ea typeface="楷体_GB2312" pitchFamily="49" charset="-122"/>
                </a:rPr>
                <a:t>p</a:t>
              </a:r>
              <a:endParaRPr lang="en-US" altLang="zh-CN" sz="36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1517" name="Group 13"/>
          <p:cNvGrpSpPr/>
          <p:nvPr/>
        </p:nvGrpSpPr>
        <p:grpSpPr>
          <a:xfrm>
            <a:off x="7205663" y="2895600"/>
            <a:ext cx="1738312" cy="1219200"/>
            <a:chOff x="3579" y="1824"/>
            <a:chExt cx="1095" cy="768"/>
          </a:xfrm>
        </p:grpSpPr>
        <p:sp>
          <p:nvSpPr>
            <p:cNvPr id="18453" name="AutoShape 14"/>
            <p:cNvSpPr/>
            <p:nvPr/>
          </p:nvSpPr>
          <p:spPr>
            <a:xfrm rot="4594958">
              <a:off x="3742" y="1660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99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4" name="Text Box 15"/>
            <p:cNvSpPr txBox="1"/>
            <p:nvPr/>
          </p:nvSpPr>
          <p:spPr>
            <a:xfrm>
              <a:off x="3744" y="2016"/>
              <a:ext cx="8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Arial" panose="020B0604020202020204" pitchFamily="34" charset="0"/>
                  <a:ea typeface="楷体_GB2312" pitchFamily="49" charset="-122"/>
                </a:rPr>
                <a:t>p</a:t>
              </a:r>
              <a:r>
                <a:rPr lang="en-US" altLang="zh-CN" sz="3600" dirty="0">
                  <a:latin typeface="Century Gothic" pitchFamily="34" charset="0"/>
                  <a:ea typeface="楷体_GB2312" pitchFamily="49" charset="-122"/>
                </a:rPr>
                <a:t>ei</a:t>
              </a:r>
              <a:endParaRPr lang="en-US" altLang="zh-CN" sz="3600" dirty="0">
                <a:latin typeface="Century Gothic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1520" name="Group 16"/>
          <p:cNvGrpSpPr/>
          <p:nvPr/>
        </p:nvGrpSpPr>
        <p:grpSpPr>
          <a:xfrm>
            <a:off x="3776663" y="4098925"/>
            <a:ext cx="1738312" cy="1219200"/>
            <a:chOff x="1419" y="2582"/>
            <a:chExt cx="1095" cy="768"/>
          </a:xfrm>
        </p:grpSpPr>
        <p:sp>
          <p:nvSpPr>
            <p:cNvPr id="18451" name="AutoShape 17"/>
            <p:cNvSpPr/>
            <p:nvPr/>
          </p:nvSpPr>
          <p:spPr>
            <a:xfrm rot="-6687785">
              <a:off x="1582" y="2418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966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2" name="Text Box 18"/>
            <p:cNvSpPr txBox="1"/>
            <p:nvPr/>
          </p:nvSpPr>
          <p:spPr>
            <a:xfrm>
              <a:off x="1680" y="2736"/>
              <a:ext cx="528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Arial" panose="020B0604020202020204" pitchFamily="34" charset="0"/>
                  <a:ea typeface="楷体_GB2312" pitchFamily="49" charset="-122"/>
                </a:rPr>
                <a:t>m</a:t>
              </a:r>
              <a:endParaRPr lang="en-US" altLang="zh-CN" sz="36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1523" name="Group 19"/>
          <p:cNvGrpSpPr/>
          <p:nvPr/>
        </p:nvGrpSpPr>
        <p:grpSpPr>
          <a:xfrm>
            <a:off x="7161213" y="3994150"/>
            <a:ext cx="1738312" cy="1219200"/>
            <a:chOff x="3551" y="2516"/>
            <a:chExt cx="1095" cy="768"/>
          </a:xfrm>
        </p:grpSpPr>
        <p:sp>
          <p:nvSpPr>
            <p:cNvPr id="18449" name="AutoShape 20"/>
            <p:cNvSpPr/>
            <p:nvPr/>
          </p:nvSpPr>
          <p:spPr>
            <a:xfrm rot="6562427">
              <a:off x="3714" y="2352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966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0" name="Text Box 21"/>
            <p:cNvSpPr txBox="1"/>
            <p:nvPr/>
          </p:nvSpPr>
          <p:spPr>
            <a:xfrm>
              <a:off x="3696" y="2668"/>
              <a:ext cx="8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Century Gothic" pitchFamily="34" charset="0"/>
                  <a:ea typeface="楷体_GB2312" pitchFamily="49" charset="-122"/>
                </a:rPr>
                <a:t>mei</a:t>
              </a:r>
              <a:endParaRPr lang="en-US" altLang="zh-CN" sz="3600" dirty="0">
                <a:latin typeface="Century Gothic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1526" name="Group 22"/>
          <p:cNvGrpSpPr/>
          <p:nvPr/>
        </p:nvGrpSpPr>
        <p:grpSpPr>
          <a:xfrm>
            <a:off x="4740275" y="4695825"/>
            <a:ext cx="1219200" cy="1738313"/>
            <a:chOff x="2026" y="2958"/>
            <a:chExt cx="768" cy="1095"/>
          </a:xfrm>
        </p:grpSpPr>
        <p:sp>
          <p:nvSpPr>
            <p:cNvPr id="18447" name="AutoShape 23"/>
            <p:cNvSpPr/>
            <p:nvPr/>
          </p:nvSpPr>
          <p:spPr>
            <a:xfrm rot="-8753516">
              <a:off x="2026" y="2958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99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8" name="Text Box 24"/>
            <p:cNvSpPr txBox="1"/>
            <p:nvPr/>
          </p:nvSpPr>
          <p:spPr>
            <a:xfrm>
              <a:off x="2112" y="3360"/>
              <a:ext cx="528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Arial" panose="020B0604020202020204" pitchFamily="34" charset="0"/>
                  <a:ea typeface="楷体_GB2312" pitchFamily="49" charset="-122"/>
                </a:rPr>
                <a:t>f</a:t>
              </a:r>
              <a:endParaRPr lang="en-US" altLang="zh-CN" sz="36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1529" name="Group 25"/>
          <p:cNvGrpSpPr/>
          <p:nvPr/>
        </p:nvGrpSpPr>
        <p:grpSpPr>
          <a:xfrm>
            <a:off x="6765925" y="4630738"/>
            <a:ext cx="1387475" cy="1738312"/>
            <a:chOff x="3302" y="2917"/>
            <a:chExt cx="874" cy="1095"/>
          </a:xfrm>
        </p:grpSpPr>
        <p:sp>
          <p:nvSpPr>
            <p:cNvPr id="18445" name="AutoShape 26"/>
            <p:cNvSpPr/>
            <p:nvPr/>
          </p:nvSpPr>
          <p:spPr>
            <a:xfrm rot="8539906">
              <a:off x="3302" y="2917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99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6" name="Text Box 27"/>
            <p:cNvSpPr txBox="1"/>
            <p:nvPr/>
          </p:nvSpPr>
          <p:spPr>
            <a:xfrm>
              <a:off x="3360" y="3340"/>
              <a:ext cx="8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Arial" panose="020B0604020202020204" pitchFamily="34" charset="0"/>
                  <a:ea typeface="楷体_GB2312" pitchFamily="49" charset="-122"/>
                </a:rPr>
                <a:t>f</a:t>
              </a:r>
              <a:r>
                <a:rPr lang="en-US" altLang="zh-CN" sz="3600" dirty="0">
                  <a:latin typeface="Century Gothic" pitchFamily="34" charset="0"/>
                  <a:ea typeface="楷体_GB2312" pitchFamily="49" charset="-122"/>
                </a:rPr>
                <a:t>ei</a:t>
              </a:r>
              <a:endParaRPr lang="en-US" altLang="zh-CN" sz="3600" dirty="0">
                <a:latin typeface="Century Gothic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Text Box 2">
            <a:hlinkClick r:id="rId2" action="ppaction://hlinkfile"/>
          </p:cNvPr>
          <p:cNvSpPr txBox="1"/>
          <p:nvPr/>
        </p:nvSpPr>
        <p:spPr>
          <a:xfrm>
            <a:off x="6781800" y="2284413"/>
            <a:ext cx="13716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6000" dirty="0">
                <a:solidFill>
                  <a:schemeClr val="hlink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ui</a:t>
            </a:r>
            <a:endParaRPr lang="en-US" altLang="zh-CN" sz="6000" dirty="0">
              <a:solidFill>
                <a:schemeClr val="hlink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Rectangle 4"/>
          <p:cNvSpPr/>
          <p:nvPr/>
        </p:nvSpPr>
        <p:spPr>
          <a:xfrm>
            <a:off x="6248400" y="3671888"/>
            <a:ext cx="31242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u——ui</a:t>
            </a:r>
            <a:endParaRPr lang="en-US" altLang="zh-CN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389" name="Group 5"/>
          <p:cNvGrpSpPr/>
          <p:nvPr/>
        </p:nvGrpSpPr>
        <p:grpSpPr>
          <a:xfrm>
            <a:off x="3124200" y="5165725"/>
            <a:ext cx="5943600" cy="930275"/>
            <a:chOff x="864" y="2938"/>
            <a:chExt cx="3744" cy="586"/>
          </a:xfrm>
        </p:grpSpPr>
        <p:sp>
          <p:nvSpPr>
            <p:cNvPr id="19465" name="Line 6"/>
            <p:cNvSpPr/>
            <p:nvPr/>
          </p:nvSpPr>
          <p:spPr>
            <a:xfrm>
              <a:off x="864" y="2938"/>
              <a:ext cx="374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66" name="Line 7"/>
            <p:cNvSpPr/>
            <p:nvPr/>
          </p:nvSpPr>
          <p:spPr>
            <a:xfrm>
              <a:off x="864" y="3130"/>
              <a:ext cx="374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67" name="Line 8"/>
            <p:cNvSpPr/>
            <p:nvPr/>
          </p:nvSpPr>
          <p:spPr>
            <a:xfrm>
              <a:off x="864" y="3332"/>
              <a:ext cx="374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68" name="Line 9"/>
            <p:cNvSpPr/>
            <p:nvPr/>
          </p:nvSpPr>
          <p:spPr>
            <a:xfrm>
              <a:off x="864" y="3524"/>
              <a:ext cx="374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6394" name="Rectangle 10"/>
          <p:cNvSpPr/>
          <p:nvPr/>
        </p:nvSpPr>
        <p:spPr>
          <a:xfrm>
            <a:off x="3886200" y="5168900"/>
            <a:ext cx="401193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uī　uí　uǐ　uì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69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5438" y="1022033"/>
            <a:ext cx="3622675" cy="3540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8" grpId="0"/>
      <p:bldP spid="163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64895" y="952500"/>
            <a:ext cx="7117080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i</a:t>
            </a:r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看小</a:t>
            </a:r>
            <a:r>
              <a:rPr lang="en-US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u</a:t>
            </a:r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孤孤单单一个人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32573" y="4819650"/>
            <a:ext cx="604075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小</a:t>
            </a:r>
            <a:r>
              <a:rPr lang="en-US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u</a:t>
            </a:r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很开心地答应了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9990" y="3409950"/>
            <a:ext cx="70726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我们一起玩好吗？</a:t>
            </a:r>
            <a:r>
              <a:rPr lang="en-US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9673" y="2128520"/>
            <a:ext cx="638365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于是，主动上前说：</a:t>
            </a:r>
            <a:endParaRPr lang="en-US" altLang="zh-CN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1438275" y="1091565"/>
            <a:ext cx="2024380" cy="1322070"/>
            <a:chOff x="9990" y="3118"/>
            <a:chExt cx="3188" cy="2082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990" y="3118"/>
              <a:ext cx="3189" cy="2013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11311" y="3118"/>
              <a:ext cx="1095" cy="20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8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i</a:t>
              </a:r>
              <a:endParaRPr lang="en-US" altLang="zh-CN" sz="8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7680" y="1016635"/>
            <a:ext cx="1377950" cy="1397000"/>
            <a:chOff x="1215" y="1636"/>
            <a:chExt cx="2170" cy="22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5" y="1636"/>
              <a:ext cx="2170" cy="2200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1388" y="1754"/>
              <a:ext cx="1749" cy="20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p>
              <a:pPr algn="ctr"/>
              <a:r>
                <a:rPr lang="en-US" altLang="zh-CN" sz="8000" b="1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u</a:t>
              </a:r>
              <a:endParaRPr lang="en-US" altLang="zh-CN" sz="80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995103" y="1254125"/>
            <a:ext cx="500570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手拉手一起玩耍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547110" y="3123565"/>
            <a:ext cx="3816350" cy="1905000"/>
            <a:chOff x="2539" y="4111"/>
            <a:chExt cx="6010" cy="3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39" y="4111"/>
              <a:ext cx="6010" cy="3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4307" y="4473"/>
              <a:ext cx="2062" cy="22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88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ui</a:t>
              </a:r>
              <a:endParaRPr lang="en-US" altLang="zh-CN" sz="8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958590" y="1710690"/>
            <a:ext cx="66217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围巾围巾</a:t>
            </a:r>
            <a:r>
              <a:rPr lang="en-US" altLang="zh-CN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uiuiui</a:t>
            </a:r>
            <a:endParaRPr lang="en-US" altLang="zh-CN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47490" y="3502025"/>
            <a:ext cx="661035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微微来把围巾围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269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498" y="1277938"/>
            <a:ext cx="3622675" cy="3540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1" name="Oval 3"/>
          <p:cNvSpPr/>
          <p:nvPr/>
        </p:nvSpPr>
        <p:spPr>
          <a:xfrm>
            <a:off x="4625975" y="2856865"/>
            <a:ext cx="1676400" cy="1676400"/>
          </a:xfrm>
          <a:prstGeom prst="ellipse">
            <a:avLst/>
          </a:prstGeom>
          <a:solidFill>
            <a:srgbClr val="48C248"/>
          </a:solidFill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7200" dirty="0">
                <a:latin typeface="Arial" panose="020B0604020202020204" pitchFamily="34" charset="0"/>
                <a:ea typeface="楷体_GB2312" pitchFamily="49" charset="-122"/>
              </a:rPr>
              <a:t>u</a:t>
            </a:r>
            <a:r>
              <a:rPr lang="en-US" altLang="zh-CN" sz="7200" dirty="0">
                <a:latin typeface="Century Gothic" pitchFamily="34" charset="0"/>
                <a:ea typeface="楷体_GB2312" pitchFamily="49" charset="-122"/>
              </a:rPr>
              <a:t>i</a:t>
            </a:r>
            <a:endParaRPr lang="en-US" altLang="zh-CN" sz="7200" dirty="0">
              <a:latin typeface="Century Gothic" pitchFamily="34" charset="0"/>
              <a:ea typeface="楷体_GB2312" pitchFamily="49" charset="-122"/>
            </a:endParaRPr>
          </a:p>
        </p:txBody>
      </p:sp>
      <p:grpSp>
        <p:nvGrpSpPr>
          <p:cNvPr id="22532" name="Group 4"/>
          <p:cNvGrpSpPr/>
          <p:nvPr/>
        </p:nvGrpSpPr>
        <p:grpSpPr>
          <a:xfrm>
            <a:off x="3651568" y="534035"/>
            <a:ext cx="1219200" cy="1738313"/>
            <a:chOff x="1965" y="1104"/>
            <a:chExt cx="768" cy="1095"/>
          </a:xfrm>
        </p:grpSpPr>
        <p:sp>
          <p:nvSpPr>
            <p:cNvPr id="20507" name="AutoShape 5"/>
            <p:cNvSpPr/>
            <p:nvPr/>
          </p:nvSpPr>
          <p:spPr>
            <a:xfrm rot="-2243036">
              <a:off x="1965" y="1104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966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8" name="Text Box 6"/>
            <p:cNvSpPr txBox="1"/>
            <p:nvPr/>
          </p:nvSpPr>
          <p:spPr>
            <a:xfrm>
              <a:off x="2016" y="1344"/>
              <a:ext cx="528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Century Gothic" pitchFamily="34" charset="0"/>
                  <a:ea typeface="楷体_GB2312" pitchFamily="49" charset="-122"/>
                </a:rPr>
                <a:t>zh</a:t>
              </a:r>
              <a:endParaRPr lang="en-US" altLang="zh-CN" sz="3600" dirty="0">
                <a:latin typeface="Century Gothic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2535" name="Group 7"/>
          <p:cNvGrpSpPr/>
          <p:nvPr/>
        </p:nvGrpSpPr>
        <p:grpSpPr>
          <a:xfrm>
            <a:off x="6140450" y="534035"/>
            <a:ext cx="1327150" cy="1738313"/>
            <a:chOff x="3292" y="1056"/>
            <a:chExt cx="836" cy="1095"/>
          </a:xfrm>
        </p:grpSpPr>
        <p:sp>
          <p:nvSpPr>
            <p:cNvPr id="20505" name="AutoShape 8"/>
            <p:cNvSpPr/>
            <p:nvPr/>
          </p:nvSpPr>
          <p:spPr>
            <a:xfrm rot="1984909">
              <a:off x="3292" y="1056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966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6" name="Text Box 9"/>
            <p:cNvSpPr txBox="1"/>
            <p:nvPr/>
          </p:nvSpPr>
          <p:spPr>
            <a:xfrm>
              <a:off x="3312" y="1324"/>
              <a:ext cx="8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Century Gothic" pitchFamily="34" charset="0"/>
                  <a:ea typeface="楷体_GB2312" pitchFamily="49" charset="-122"/>
                </a:rPr>
                <a:t>zh</a:t>
              </a:r>
              <a:r>
                <a:rPr lang="en-US" altLang="zh-CN" sz="3600" dirty="0">
                  <a:latin typeface="Arial" panose="020B0604020202020204" pitchFamily="34" charset="0"/>
                  <a:ea typeface="楷体_GB2312" pitchFamily="49" charset="-122"/>
                </a:rPr>
                <a:t>u</a:t>
              </a:r>
              <a:r>
                <a:rPr lang="en-US" altLang="zh-CN" sz="3600" dirty="0">
                  <a:latin typeface="Century Gothic" pitchFamily="34" charset="0"/>
                  <a:ea typeface="楷体_GB2312" pitchFamily="49" charset="-122"/>
                </a:rPr>
                <a:t>i</a:t>
              </a:r>
              <a:endParaRPr lang="en-US" altLang="zh-CN" sz="3600" dirty="0">
                <a:latin typeface="Century Gothic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2538" name="Group 10"/>
          <p:cNvGrpSpPr/>
          <p:nvPr/>
        </p:nvGrpSpPr>
        <p:grpSpPr>
          <a:xfrm>
            <a:off x="2553018" y="2142173"/>
            <a:ext cx="1738312" cy="1219200"/>
            <a:chOff x="443" y="1745"/>
            <a:chExt cx="1095" cy="768"/>
          </a:xfrm>
        </p:grpSpPr>
        <p:sp>
          <p:nvSpPr>
            <p:cNvPr id="20503" name="AutoShape 11"/>
            <p:cNvSpPr/>
            <p:nvPr/>
          </p:nvSpPr>
          <p:spPr>
            <a:xfrm rot="-4278129">
              <a:off x="606" y="1581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99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4" name="Text Box 12"/>
            <p:cNvSpPr txBox="1"/>
            <p:nvPr/>
          </p:nvSpPr>
          <p:spPr>
            <a:xfrm>
              <a:off x="684" y="1957"/>
              <a:ext cx="528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Arial" panose="020B0604020202020204" pitchFamily="34" charset="0"/>
                  <a:ea typeface="楷体_GB2312" pitchFamily="49" charset="-122"/>
                </a:rPr>
                <a:t>ch</a:t>
              </a:r>
              <a:endParaRPr lang="en-US" altLang="zh-CN" sz="36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2541" name="Group 13"/>
          <p:cNvGrpSpPr/>
          <p:nvPr/>
        </p:nvGrpSpPr>
        <p:grpSpPr>
          <a:xfrm>
            <a:off x="6857683" y="2387600"/>
            <a:ext cx="1738312" cy="1219200"/>
            <a:chOff x="3579" y="1824"/>
            <a:chExt cx="1095" cy="768"/>
          </a:xfrm>
        </p:grpSpPr>
        <p:sp>
          <p:nvSpPr>
            <p:cNvPr id="20501" name="AutoShape 14"/>
            <p:cNvSpPr/>
            <p:nvPr/>
          </p:nvSpPr>
          <p:spPr>
            <a:xfrm rot="4594958">
              <a:off x="3742" y="1660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99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2" name="Text Box 15"/>
            <p:cNvSpPr txBox="1"/>
            <p:nvPr/>
          </p:nvSpPr>
          <p:spPr>
            <a:xfrm>
              <a:off x="3744" y="2016"/>
              <a:ext cx="8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Arial" panose="020B0604020202020204" pitchFamily="34" charset="0"/>
                  <a:ea typeface="楷体_GB2312" pitchFamily="49" charset="-122"/>
                </a:rPr>
                <a:t>chu</a:t>
              </a:r>
              <a:r>
                <a:rPr lang="en-US" altLang="zh-CN" sz="3600" dirty="0">
                  <a:latin typeface="Century Gothic" pitchFamily="34" charset="0"/>
                  <a:ea typeface="楷体_GB2312" pitchFamily="49" charset="-122"/>
                </a:rPr>
                <a:t>i</a:t>
              </a:r>
              <a:endParaRPr lang="en-US" altLang="zh-CN" sz="3600" dirty="0">
                <a:latin typeface="Century Gothic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2544" name="Group 16"/>
          <p:cNvGrpSpPr/>
          <p:nvPr/>
        </p:nvGrpSpPr>
        <p:grpSpPr>
          <a:xfrm>
            <a:off x="2485708" y="3739515"/>
            <a:ext cx="1738312" cy="1219200"/>
            <a:chOff x="1419" y="2582"/>
            <a:chExt cx="1095" cy="768"/>
          </a:xfrm>
        </p:grpSpPr>
        <p:sp>
          <p:nvSpPr>
            <p:cNvPr id="20499" name="AutoShape 17"/>
            <p:cNvSpPr/>
            <p:nvPr/>
          </p:nvSpPr>
          <p:spPr>
            <a:xfrm rot="-6687785">
              <a:off x="1582" y="2418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966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0" name="Text Box 18"/>
            <p:cNvSpPr txBox="1"/>
            <p:nvPr/>
          </p:nvSpPr>
          <p:spPr>
            <a:xfrm>
              <a:off x="1680" y="2736"/>
              <a:ext cx="528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Arial" panose="020B0604020202020204" pitchFamily="34" charset="0"/>
                  <a:ea typeface="楷体_GB2312" pitchFamily="49" charset="-122"/>
                </a:rPr>
                <a:t>sh</a:t>
              </a:r>
              <a:endParaRPr lang="en-US" altLang="zh-CN" sz="36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2547" name="Group 19"/>
          <p:cNvGrpSpPr/>
          <p:nvPr/>
        </p:nvGrpSpPr>
        <p:grpSpPr>
          <a:xfrm>
            <a:off x="6738938" y="3738880"/>
            <a:ext cx="1738312" cy="1219200"/>
            <a:chOff x="3551" y="2516"/>
            <a:chExt cx="1095" cy="768"/>
          </a:xfrm>
        </p:grpSpPr>
        <p:sp>
          <p:nvSpPr>
            <p:cNvPr id="20497" name="AutoShape 20"/>
            <p:cNvSpPr/>
            <p:nvPr/>
          </p:nvSpPr>
          <p:spPr>
            <a:xfrm rot="6562427">
              <a:off x="3714" y="2352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966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498" name="Text Box 21"/>
            <p:cNvSpPr txBox="1"/>
            <p:nvPr/>
          </p:nvSpPr>
          <p:spPr>
            <a:xfrm>
              <a:off x="3696" y="2668"/>
              <a:ext cx="8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Century Gothic" pitchFamily="34" charset="0"/>
                  <a:ea typeface="楷体_GB2312" pitchFamily="49" charset="-122"/>
                </a:rPr>
                <a:t>sh</a:t>
              </a:r>
              <a:r>
                <a:rPr lang="en-US" altLang="zh-CN" sz="3600" dirty="0">
                  <a:latin typeface="Arial" panose="020B0604020202020204" pitchFamily="34" charset="0"/>
                  <a:ea typeface="楷体_GB2312" pitchFamily="49" charset="-122"/>
                </a:rPr>
                <a:t>u</a:t>
              </a:r>
              <a:r>
                <a:rPr lang="en-US" altLang="zh-CN" sz="3600" dirty="0">
                  <a:latin typeface="Century Gothic" pitchFamily="34" charset="0"/>
                  <a:ea typeface="楷体_GB2312" pitchFamily="49" charset="-122"/>
                </a:rPr>
                <a:t>i</a:t>
              </a:r>
              <a:endParaRPr lang="en-US" altLang="zh-CN" sz="3600" dirty="0">
                <a:latin typeface="Century Gothic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2550" name="Group 22"/>
          <p:cNvGrpSpPr/>
          <p:nvPr/>
        </p:nvGrpSpPr>
        <p:grpSpPr>
          <a:xfrm>
            <a:off x="3651885" y="4821555"/>
            <a:ext cx="1219200" cy="1738313"/>
            <a:chOff x="2026" y="2958"/>
            <a:chExt cx="768" cy="1095"/>
          </a:xfrm>
        </p:grpSpPr>
        <p:sp>
          <p:nvSpPr>
            <p:cNvPr id="20495" name="AutoShape 23"/>
            <p:cNvSpPr/>
            <p:nvPr/>
          </p:nvSpPr>
          <p:spPr>
            <a:xfrm rot="-8753516">
              <a:off x="2026" y="2958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99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496" name="Text Box 24"/>
            <p:cNvSpPr txBox="1"/>
            <p:nvPr/>
          </p:nvSpPr>
          <p:spPr>
            <a:xfrm>
              <a:off x="2112" y="3360"/>
              <a:ext cx="528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Arial" panose="020B0604020202020204" pitchFamily="34" charset="0"/>
                  <a:ea typeface="楷体_GB2312" pitchFamily="49" charset="-122"/>
                </a:rPr>
                <a:t>r</a:t>
              </a:r>
              <a:endParaRPr lang="en-US" altLang="zh-CN" sz="36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2553" name="Group 25"/>
          <p:cNvGrpSpPr/>
          <p:nvPr/>
        </p:nvGrpSpPr>
        <p:grpSpPr>
          <a:xfrm>
            <a:off x="6056630" y="4821238"/>
            <a:ext cx="1387475" cy="1738312"/>
            <a:chOff x="3302" y="2917"/>
            <a:chExt cx="874" cy="1095"/>
          </a:xfrm>
        </p:grpSpPr>
        <p:sp>
          <p:nvSpPr>
            <p:cNvPr id="20493" name="AutoShape 26"/>
            <p:cNvSpPr/>
            <p:nvPr/>
          </p:nvSpPr>
          <p:spPr>
            <a:xfrm rot="8539906">
              <a:off x="3302" y="2917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99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494" name="Text Box 27"/>
            <p:cNvSpPr txBox="1"/>
            <p:nvPr/>
          </p:nvSpPr>
          <p:spPr>
            <a:xfrm>
              <a:off x="3360" y="3340"/>
              <a:ext cx="8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Arial" panose="020B0604020202020204" pitchFamily="34" charset="0"/>
                  <a:ea typeface="楷体_GB2312" pitchFamily="49" charset="-122"/>
                </a:rPr>
                <a:t>ru</a:t>
              </a:r>
              <a:r>
                <a:rPr lang="en-US" altLang="zh-CN" sz="3600" dirty="0">
                  <a:latin typeface="Century Gothic" pitchFamily="34" charset="0"/>
                  <a:ea typeface="楷体_GB2312" pitchFamily="49" charset="-122"/>
                </a:rPr>
                <a:t>i</a:t>
              </a:r>
              <a:endParaRPr lang="en-US" altLang="zh-CN" sz="3600" dirty="0">
                <a:latin typeface="Century Gothic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7173" name="Group 5"/>
          <p:cNvGrpSpPr/>
          <p:nvPr/>
        </p:nvGrpSpPr>
        <p:grpSpPr>
          <a:xfrm>
            <a:off x="3124200" y="4664075"/>
            <a:ext cx="5943600" cy="930275"/>
            <a:chOff x="864" y="2938"/>
            <a:chExt cx="3744" cy="586"/>
          </a:xfrm>
        </p:grpSpPr>
        <p:sp>
          <p:nvSpPr>
            <p:cNvPr id="21513" name="Line 6"/>
            <p:cNvSpPr/>
            <p:nvPr/>
          </p:nvSpPr>
          <p:spPr>
            <a:xfrm>
              <a:off x="864" y="2938"/>
              <a:ext cx="374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4" name="Line 7"/>
            <p:cNvSpPr/>
            <p:nvPr/>
          </p:nvSpPr>
          <p:spPr>
            <a:xfrm>
              <a:off x="864" y="3130"/>
              <a:ext cx="374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5" name="Line 8"/>
            <p:cNvSpPr/>
            <p:nvPr/>
          </p:nvSpPr>
          <p:spPr>
            <a:xfrm>
              <a:off x="864" y="3332"/>
              <a:ext cx="374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6" name="Line 9"/>
            <p:cNvSpPr/>
            <p:nvPr/>
          </p:nvSpPr>
          <p:spPr>
            <a:xfrm>
              <a:off x="864" y="3524"/>
              <a:ext cx="374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7178" name="Text Box 10"/>
          <p:cNvSpPr txBox="1"/>
          <p:nvPr/>
        </p:nvSpPr>
        <p:spPr>
          <a:xfrm>
            <a:off x="4019550" y="4648200"/>
            <a:ext cx="41148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Times New Roman" panose="02020603050405020304" charset="0"/>
                <a:ea typeface="宋体" panose="02010600030101010101" pitchFamily="2" charset="-122"/>
              </a:rPr>
              <a:t>kāi</a:t>
            </a:r>
            <a:r>
              <a:rPr lang="en-US" altLang="zh-CN" sz="4800" dirty="0">
                <a:latin typeface="Century Gothic" pitchFamily="34" charset="0"/>
                <a:ea typeface="宋体" panose="02010600030101010101" pitchFamily="2" charset="-122"/>
              </a:rPr>
              <a:t>　</a:t>
            </a:r>
            <a:r>
              <a:rPr lang="en-US" altLang="zh-CN" sz="4400" dirty="0">
                <a:latin typeface="Century Gothic" pitchFamily="34" charset="0"/>
                <a:ea typeface="宋体" panose="02010600030101010101" pitchFamily="2" charset="-122"/>
              </a:rPr>
              <a:t>g</a:t>
            </a:r>
            <a:r>
              <a:rPr lang="en-US" altLang="zh-CN" sz="4800" dirty="0">
                <a:latin typeface="Century Gothic" pitchFamily="34" charset="0"/>
                <a:ea typeface="宋体" panose="02010600030101010101" pitchFamily="2" charset="-122"/>
              </a:rPr>
              <a:t>ěi　h</a:t>
            </a:r>
            <a:r>
              <a:rPr lang="en-US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u</a:t>
            </a:r>
            <a:r>
              <a:rPr lang="en-US" altLang="zh-CN" sz="4800" dirty="0">
                <a:latin typeface="Century Gothic" pitchFamily="34" charset="0"/>
                <a:ea typeface="宋体" panose="02010600030101010101" pitchFamily="2" charset="-122"/>
              </a:rPr>
              <a:t>í</a:t>
            </a:r>
            <a:endParaRPr lang="en-US" altLang="zh-CN" sz="4800" dirty="0">
              <a:latin typeface="Century Gothic" pitchFamily="34" charset="0"/>
              <a:ea typeface="宋体" panose="02010600030101010101" pitchFamily="2" charset="-122"/>
            </a:endParaRPr>
          </a:p>
        </p:txBody>
      </p:sp>
      <p:pic>
        <p:nvPicPr>
          <p:cNvPr id="7179" name="Picture 11" descr="D:\work\大全集\小学语文\一年级上册(二)\汉语拼音（ai ei ui）\ai.bmp">
            <a:hlinkClick r:id="rId2" action="ppaction://program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2117725"/>
            <a:ext cx="1562100" cy="180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Picture 12" descr="D:\work\大全集\小学语文\一年级上册(二)\汉语拼音（ai ei ui）\ei.bmp">
            <a:hlinkClick r:id="rId4" action="ppaction://program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4475" y="2133600"/>
            <a:ext cx="1609725" cy="178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Picture 13" descr="D:\work\大全集\小学语文\一年级上册(二)\汉语拼音（ai ei ui）\ui.bmp">
            <a:hlinkClick r:id="rId6" action="ppaction://program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1400" y="2149475"/>
            <a:ext cx="1457325" cy="1781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111" name="Text Box 39"/>
          <p:cNvSpPr txBox="1"/>
          <p:nvPr/>
        </p:nvSpPr>
        <p:spPr>
          <a:xfrm>
            <a:off x="7032625" y="404813"/>
            <a:ext cx="3603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e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12" name="Text Box 40"/>
          <p:cNvSpPr txBox="1"/>
          <p:nvPr/>
        </p:nvSpPr>
        <p:spPr>
          <a:xfrm>
            <a:off x="8472488" y="692150"/>
            <a:ext cx="28733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人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15" name="Text Box 43"/>
          <p:cNvSpPr txBox="1"/>
          <p:nvPr/>
        </p:nvSpPr>
        <p:spPr>
          <a:xfrm>
            <a:off x="7608888" y="2708275"/>
            <a:ext cx="3603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c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17" name="Text Box 45"/>
          <p:cNvSpPr txBox="1"/>
          <p:nvPr/>
        </p:nvSpPr>
        <p:spPr>
          <a:xfrm>
            <a:off x="4332288" y="909955"/>
            <a:ext cx="43338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i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18" name="Text Box 46"/>
          <p:cNvSpPr txBox="1"/>
          <p:nvPr/>
        </p:nvSpPr>
        <p:spPr>
          <a:xfrm>
            <a:off x="4351338" y="2514600"/>
            <a:ext cx="5048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d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25" name="Text Box 53"/>
          <p:cNvSpPr txBox="1"/>
          <p:nvPr/>
        </p:nvSpPr>
        <p:spPr>
          <a:xfrm>
            <a:off x="5293678" y="344805"/>
            <a:ext cx="6477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a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26" name="Text Box 54"/>
          <p:cNvSpPr txBox="1"/>
          <p:nvPr/>
        </p:nvSpPr>
        <p:spPr>
          <a:xfrm>
            <a:off x="6656388" y="1692275"/>
            <a:ext cx="5048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x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29" name="Text Box 57"/>
          <p:cNvSpPr txBox="1"/>
          <p:nvPr/>
        </p:nvSpPr>
        <p:spPr>
          <a:xfrm>
            <a:off x="3059748" y="4371658"/>
            <a:ext cx="5048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g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31" name="Text Box 59"/>
          <p:cNvSpPr txBox="1"/>
          <p:nvPr/>
        </p:nvSpPr>
        <p:spPr>
          <a:xfrm>
            <a:off x="4189095" y="3751898"/>
            <a:ext cx="5762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l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12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798" y="3514090"/>
            <a:ext cx="2139950" cy="313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Text Box 59"/>
          <p:cNvSpPr txBox="1"/>
          <p:nvPr/>
        </p:nvSpPr>
        <p:spPr>
          <a:xfrm flipH="1">
            <a:off x="2978150" y="2708275"/>
            <a:ext cx="66833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n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" name="Text Box 59"/>
          <p:cNvSpPr txBox="1"/>
          <p:nvPr/>
        </p:nvSpPr>
        <p:spPr>
          <a:xfrm>
            <a:off x="5387975" y="2925763"/>
            <a:ext cx="5762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k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0" name="Text Box 59"/>
          <p:cNvSpPr txBox="1"/>
          <p:nvPr/>
        </p:nvSpPr>
        <p:spPr>
          <a:xfrm>
            <a:off x="7158038" y="3563938"/>
            <a:ext cx="5762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s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" name="Text Box 59"/>
          <p:cNvSpPr txBox="1"/>
          <p:nvPr/>
        </p:nvSpPr>
        <p:spPr>
          <a:xfrm>
            <a:off x="8975725" y="1535113"/>
            <a:ext cx="5762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r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" name="Text Box 59"/>
          <p:cNvSpPr txBox="1"/>
          <p:nvPr/>
        </p:nvSpPr>
        <p:spPr>
          <a:xfrm>
            <a:off x="7639050" y="1133475"/>
            <a:ext cx="5762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u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" name="Text Box 59"/>
          <p:cNvSpPr txBox="1"/>
          <p:nvPr/>
        </p:nvSpPr>
        <p:spPr>
          <a:xfrm>
            <a:off x="3527425" y="1812925"/>
            <a:ext cx="5762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t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4" name="Text Box 59"/>
          <p:cNvSpPr txBox="1"/>
          <p:nvPr/>
        </p:nvSpPr>
        <p:spPr>
          <a:xfrm>
            <a:off x="8974138" y="4061460"/>
            <a:ext cx="5778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w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6" name="Text Box 59"/>
          <p:cNvSpPr txBox="1"/>
          <p:nvPr/>
        </p:nvSpPr>
        <p:spPr>
          <a:xfrm>
            <a:off x="6219825" y="725488"/>
            <a:ext cx="5762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o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7" name="Text Box 59"/>
          <p:cNvSpPr txBox="1"/>
          <p:nvPr/>
        </p:nvSpPr>
        <p:spPr>
          <a:xfrm>
            <a:off x="6582410" y="2630805"/>
            <a:ext cx="7181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zh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" name="Text Box 59"/>
          <p:cNvSpPr txBox="1"/>
          <p:nvPr/>
        </p:nvSpPr>
        <p:spPr>
          <a:xfrm>
            <a:off x="8540750" y="2709863"/>
            <a:ext cx="576263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sh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 Box 59"/>
          <p:cNvSpPr txBox="1"/>
          <p:nvPr/>
        </p:nvSpPr>
        <p:spPr>
          <a:xfrm flipH="1">
            <a:off x="2531745" y="1807845"/>
            <a:ext cx="66833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b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 Box 59"/>
          <p:cNvSpPr txBox="1"/>
          <p:nvPr/>
        </p:nvSpPr>
        <p:spPr>
          <a:xfrm flipH="1">
            <a:off x="9806305" y="2708275"/>
            <a:ext cx="66833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y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8360" y="1592580"/>
            <a:ext cx="788035" cy="7962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8835" y="650875"/>
            <a:ext cx="740410" cy="748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05" y="2667000"/>
            <a:ext cx="740410" cy="7480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5725" y="1334135"/>
            <a:ext cx="740410" cy="7480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3015" y="302260"/>
            <a:ext cx="740410" cy="7480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2880" y="4061460"/>
            <a:ext cx="643255" cy="634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8835" y="2667000"/>
            <a:ext cx="643255" cy="634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9140" y="3824605"/>
            <a:ext cx="643255" cy="634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7830" y="2667000"/>
            <a:ext cx="643255" cy="634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5100" y="2667000"/>
            <a:ext cx="643255" cy="6343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9370" y="1807845"/>
            <a:ext cx="643255" cy="634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9625" y="3564255"/>
            <a:ext cx="643255" cy="6343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7135" y="2708275"/>
            <a:ext cx="740410" cy="74803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6070" y="844550"/>
            <a:ext cx="740410" cy="7480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7425" y="1882775"/>
            <a:ext cx="740410" cy="7480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4145" y="2926080"/>
            <a:ext cx="740410" cy="74803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2000" y="844550"/>
            <a:ext cx="740410" cy="74803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8640" y="344805"/>
            <a:ext cx="740410" cy="74803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2395" y="1334135"/>
            <a:ext cx="740410" cy="74803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2400" y="2687955"/>
            <a:ext cx="740410" cy="74803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6395" y="323850"/>
            <a:ext cx="740410" cy="74803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3020" y="3752215"/>
            <a:ext cx="740410" cy="748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2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3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6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6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7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8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9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9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1" grpId="0"/>
      <p:bldP spid="3112" grpId="0"/>
      <p:bldP spid="3115" grpId="0"/>
      <p:bldP spid="3117" grpId="0"/>
      <p:bldP spid="3118" grpId="0"/>
      <p:bldP spid="3125" grpId="0"/>
      <p:bldP spid="3126" grpId="0"/>
      <p:bldP spid="3129" grpId="0"/>
      <p:bldP spid="3131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6" grpId="0"/>
      <p:bldP spid="57" grpId="0"/>
      <p:bldP spid="58" grpId="0"/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544320" y="1871980"/>
            <a:ext cx="74174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600" b="1">
                <a:solidFill>
                  <a:srgbClr val="333333"/>
                </a:solidFill>
                <a:latin typeface="微软雅黑 Light" panose="020B0502040204020203" charset="-122"/>
                <a:ea typeface="微软雅黑 Light" panose="020B0502040204020203" charset="-122"/>
                <a:cs typeface="宋体" panose="02010600030101010101" pitchFamily="2" charset="-122"/>
              </a:rPr>
              <a:t>复韵母由两个单韵母组成，它们是一家人，亲亲热热在一起，所以写的时候要靠拢些，要匀称，写中间。</a:t>
            </a:r>
            <a:endParaRPr lang="zh-CN" altLang="en-US" sz="3600" b="1">
              <a:solidFill>
                <a:srgbClr val="333333"/>
              </a:solidFill>
              <a:latin typeface="微软雅黑 Light" panose="020B0502040204020203" charset="-122"/>
              <a:ea typeface="微软雅黑 Light" panose="020B0502040204020203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91584" y="1339851"/>
            <a:ext cx="6381749" cy="1715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大姐</a:t>
            </a:r>
            <a:r>
              <a:rPr lang="en-US" altLang="zh-CN" sz="4800" b="1" dirty="0">
                <a:latin typeface="宋体" panose="02010600030101010101" pitchFamily="2" charset="-122"/>
                <a:ea typeface="楷体_GB2312" pitchFamily="49" charset="-122"/>
              </a:rPr>
              <a:t>ɑ</a:t>
            </a: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，小弟</a:t>
            </a:r>
            <a:r>
              <a:rPr lang="en-US" altLang="zh-CN" sz="4800" b="1" dirty="0">
                <a:latin typeface="宋体" panose="02010600030101010101" pitchFamily="2" charset="-122"/>
                <a:ea typeface="楷体_GB2312" pitchFamily="49" charset="-122"/>
              </a:rPr>
              <a:t>i</a:t>
            </a: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endParaRPr lang="zh-CN" altLang="en-US" sz="4800" b="1" dirty="0">
              <a:latin typeface="宋体" panose="02010600030101010101" pitchFamily="2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4800" b="1" dirty="0">
                <a:latin typeface="宋体" panose="02010600030101010101" pitchFamily="2" charset="-122"/>
                <a:ea typeface="楷体_GB2312" pitchFamily="49" charset="-122"/>
              </a:rPr>
              <a:t>ɑ i</a:t>
            </a: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并排</a:t>
            </a:r>
            <a:r>
              <a:rPr lang="en-US" altLang="zh-CN" sz="4800" b="1" dirty="0">
                <a:latin typeface="宋体" panose="02010600030101010101" pitchFamily="2" charset="-122"/>
                <a:ea typeface="楷体_GB2312" pitchFamily="49" charset="-122"/>
              </a:rPr>
              <a:t>ɑi ɑi ɑi</a:t>
            </a: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endParaRPr lang="zh-CN" altLang="en-US" sz="4800" b="1" dirty="0">
              <a:latin typeface="宋体" panose="02010600030101010101" pitchFamily="2" charset="-122"/>
              <a:ea typeface="楷体_GB2312" pitchFamily="49" charset="-122"/>
            </a:endParaRPr>
          </a:p>
        </p:txBody>
      </p:sp>
      <p:sp>
        <p:nvSpPr>
          <p:cNvPr id="17410" name="Text Box 16"/>
          <p:cNvSpPr txBox="1"/>
          <p:nvPr/>
        </p:nvSpPr>
        <p:spPr>
          <a:xfrm>
            <a:off x="387351" y="186267"/>
            <a:ext cx="2690283" cy="9124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33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读一读：</a:t>
            </a:r>
            <a:endParaRPr lang="zh-CN" altLang="en-US" sz="5335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32617" y="3295651"/>
            <a:ext cx="7001933" cy="1715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小哥哥，砍树桩，</a:t>
            </a:r>
            <a:endParaRPr lang="zh-CN" altLang="en-US" sz="4800" b="1" dirty="0">
              <a:latin typeface="宋体" panose="02010600030101010101" pitchFamily="2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4800" b="1" dirty="0">
                <a:latin typeface="宋体" panose="02010600030101010101" pitchFamily="2" charset="-122"/>
                <a:ea typeface="楷体_GB2312" pitchFamily="49" charset="-122"/>
              </a:rPr>
              <a:t>ei</a:t>
            </a: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哟</a:t>
            </a:r>
            <a:r>
              <a:rPr lang="en-US" altLang="zh-CN" sz="4800" b="1" dirty="0">
                <a:latin typeface="宋体" panose="02010600030101010101" pitchFamily="2" charset="-122"/>
                <a:ea typeface="楷体_GB2312" pitchFamily="49" charset="-122"/>
              </a:rPr>
              <a:t>ei</a:t>
            </a: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哟 </a:t>
            </a:r>
            <a:r>
              <a:rPr lang="en-US" altLang="zh-CN" sz="4800" b="1" dirty="0">
                <a:latin typeface="宋体" panose="02010600030101010101" pitchFamily="2" charset="-122"/>
                <a:ea typeface="楷体_GB2312" pitchFamily="49" charset="-122"/>
              </a:rPr>
              <a:t>ei ei ei</a:t>
            </a: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endParaRPr lang="zh-CN" altLang="en-US" sz="4800" b="1" dirty="0">
              <a:latin typeface="宋体" panose="02010600030101010101" pitchFamily="2" charset="-122"/>
              <a:ea typeface="楷体_GB2312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09633" y="5132917"/>
            <a:ext cx="6724651" cy="17157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小姑娘，围围巾，</a:t>
            </a:r>
            <a:endParaRPr lang="zh-CN" altLang="en-US" sz="4800" b="1" dirty="0">
              <a:latin typeface="宋体" panose="02010600030101010101" pitchFamily="2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4800" b="1" dirty="0">
                <a:latin typeface="宋体" panose="02010600030101010101" pitchFamily="2" charset="-122"/>
                <a:ea typeface="楷体_GB2312" pitchFamily="49" charset="-122"/>
              </a:rPr>
              <a:t>ui</a:t>
            </a: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巾</a:t>
            </a:r>
            <a:r>
              <a:rPr lang="en-US" altLang="zh-CN" sz="4800" b="1" dirty="0">
                <a:latin typeface="宋体" panose="02010600030101010101" pitchFamily="2" charset="-122"/>
                <a:ea typeface="楷体_GB2312" pitchFamily="49" charset="-122"/>
              </a:rPr>
              <a:t>ui</a:t>
            </a: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巾 </a:t>
            </a:r>
            <a:r>
              <a:rPr lang="en-US" altLang="zh-CN" sz="4800" b="1" dirty="0">
                <a:latin typeface="宋体" panose="02010600030101010101" pitchFamily="2" charset="-122"/>
                <a:ea typeface="楷体_GB2312" pitchFamily="49" charset="-122"/>
              </a:rPr>
              <a:t>ui ui ui</a:t>
            </a: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。</a:t>
            </a:r>
            <a:endParaRPr lang="en-US" altLang="zh-CN" sz="4800" b="1" dirty="0">
              <a:latin typeface="宋体" panose="02010600030101010101" pitchFamily="2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ext Box 4"/>
          <p:cNvSpPr txBox="1"/>
          <p:nvPr/>
        </p:nvSpPr>
        <p:spPr>
          <a:xfrm>
            <a:off x="2440517" y="615951"/>
            <a:ext cx="7838016" cy="5852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7200" b="1" dirty="0">
                <a:latin typeface="Times New Roman" panose="02020603050405020304" charset="0"/>
                <a:ea typeface="楷体_GB2312" pitchFamily="49" charset="-122"/>
              </a:rPr>
              <a:t>复韵母，真有趣，</a:t>
            </a:r>
            <a:endParaRPr lang="en-US" altLang="zh-CN" sz="7200" b="1" dirty="0">
              <a:latin typeface="Times New Roman" panose="02020603050405020304" charset="0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7200" b="1" dirty="0">
                <a:latin typeface="Times New Roman" panose="02020603050405020304" charset="0"/>
                <a:ea typeface="楷体_GB2312" pitchFamily="49" charset="-122"/>
              </a:rPr>
              <a:t>两个字母在一起，</a:t>
            </a:r>
            <a:endParaRPr lang="en-US" altLang="zh-CN" sz="7200" b="1" dirty="0">
              <a:latin typeface="Times New Roman" panose="02020603050405020304" charset="0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7200" b="1" dirty="0">
                <a:latin typeface="Times New Roman" panose="02020603050405020304" charset="0"/>
                <a:ea typeface="楷体_GB2312" pitchFamily="49" charset="-122"/>
              </a:rPr>
              <a:t>口形变化要注意，</a:t>
            </a:r>
            <a:endParaRPr lang="en-US" altLang="zh-CN" sz="7200" b="1" dirty="0">
              <a:latin typeface="Times New Roman" panose="02020603050405020304" charset="0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7200" b="1" dirty="0">
                <a:latin typeface="Times New Roman" panose="02020603050405020304" charset="0"/>
                <a:ea typeface="楷体_GB2312" pitchFamily="49" charset="-122"/>
              </a:rPr>
              <a:t>合成一音要牢记。</a:t>
            </a:r>
            <a:endParaRPr lang="zh-CN" altLang="en-US" sz="7200" b="1" dirty="0"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317500" y="478367"/>
            <a:ext cx="9889067" cy="34302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sz="6400" b="1" dirty="0">
                <a:solidFill>
                  <a:schemeClr val="accent5"/>
                </a:solidFill>
                <a:latin typeface="宋体" panose="02010600030101010101" pitchFamily="2" charset="-122"/>
                <a:ea typeface="楷体_GB2312" pitchFamily="49" charset="-122"/>
              </a:rPr>
              <a:t>标调儿歌：</a:t>
            </a:r>
            <a:endParaRPr lang="zh-CN" altLang="en-US" sz="6400" b="1" dirty="0">
              <a:solidFill>
                <a:schemeClr val="accent5"/>
              </a:solidFill>
              <a:latin typeface="宋体" panose="02010600030101010101" pitchFamily="2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spcBef>
                <a:spcPts val="1800"/>
              </a:spcBef>
            </a:pP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有</a:t>
            </a:r>
            <a:r>
              <a:rPr lang="en-US" altLang="zh-CN" sz="4800" b="1" dirty="0">
                <a:latin typeface="Arial" panose="020B0604020202020204" pitchFamily="34" charset="0"/>
                <a:ea typeface="楷体_GB2312" pitchFamily="49" charset="-122"/>
              </a:rPr>
              <a:t>ɑ</a:t>
            </a: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在，给</a:t>
            </a:r>
            <a:r>
              <a:rPr lang="en-US" altLang="zh-CN" sz="4800" b="1" dirty="0">
                <a:latin typeface="Arial" panose="020B0604020202020204" pitchFamily="34" charset="0"/>
                <a:ea typeface="楷体_GB2312" pitchFamily="49" charset="-122"/>
              </a:rPr>
              <a:t>ɑ</a:t>
            </a: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戴，</a:t>
            </a:r>
            <a:r>
              <a:rPr lang="en-US" altLang="zh-CN" sz="4800" b="1" dirty="0">
                <a:latin typeface="Arial" panose="020B0604020202020204" pitchFamily="34" charset="0"/>
                <a:ea typeface="楷体_GB2312" pitchFamily="49" charset="-122"/>
              </a:rPr>
              <a:t> ɑ</a:t>
            </a: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要不在</a:t>
            </a:r>
            <a:r>
              <a:rPr lang="en-US" altLang="zh-CN" sz="4800" b="1" dirty="0">
                <a:latin typeface="宋体" panose="02010600030101010101" pitchFamily="2" charset="-122"/>
                <a:ea typeface="楷体_GB2312" pitchFamily="49" charset="-122"/>
              </a:rPr>
              <a:t>o e</a:t>
            </a: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戴；</a:t>
            </a:r>
            <a:endParaRPr lang="zh-CN" altLang="en-US" sz="4800" b="1" dirty="0">
              <a:latin typeface="宋体" panose="02010600030101010101" pitchFamily="2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要是</a:t>
            </a:r>
            <a:r>
              <a:rPr lang="en-US" altLang="zh-CN" sz="4800" b="1" dirty="0">
                <a:latin typeface="宋体" panose="02010600030101010101" pitchFamily="2" charset="-122"/>
                <a:ea typeface="楷体_GB2312" pitchFamily="49" charset="-122"/>
              </a:rPr>
              <a:t>i u</a:t>
            </a:r>
            <a:r>
              <a:rPr lang="zh-CN" altLang="en-US" sz="4800" b="1" dirty="0">
                <a:latin typeface="宋体" panose="02010600030101010101" pitchFamily="2" charset="-122"/>
                <a:ea typeface="楷体_GB2312" pitchFamily="49" charset="-122"/>
              </a:rPr>
              <a:t>一起来，谁在后面给谁戴。</a:t>
            </a:r>
            <a:endParaRPr lang="zh-CN" altLang="en-US" sz="4800" b="1" dirty="0">
              <a:latin typeface="宋体" panose="02010600030101010101" pitchFamily="2" charset="-122"/>
              <a:ea typeface="楷体_GB2312" pitchFamily="49" charset="-12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2154979" y="4457700"/>
            <a:ext cx="7084483" cy="1631951"/>
          </a:xfrm>
          <a:prstGeom prst="rect">
            <a:avLst/>
          </a:prstGeom>
          <a:noFill/>
          <a:ln w="76200" cap="flat" cmpd="tri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20000"/>
              </a:spcBef>
            </a:pPr>
            <a:r>
              <a:rPr lang="en-US" altLang="zh-CN" sz="8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8000" b="1" dirty="0">
                <a:solidFill>
                  <a:schemeClr val="accent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āi  ēi  uī</a:t>
            </a:r>
            <a:endParaRPr lang="en-US" altLang="zh-CN" sz="8000" b="1" dirty="0">
              <a:solidFill>
                <a:schemeClr val="accent5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6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5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25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Rectangle 3"/>
          <p:cNvSpPr txBox="1"/>
          <p:nvPr/>
        </p:nvSpPr>
        <p:spPr>
          <a:xfrm>
            <a:off x="936414" y="1194859"/>
            <a:ext cx="9101667" cy="4468283"/>
          </a:xfrm>
          <a:prstGeom prst="rect">
            <a:avLst/>
          </a:prstGeom>
          <a:noFill/>
          <a:ln w="76200" cap="flat" cmpd="tri">
            <a:solidFill>
              <a:srgbClr val="99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 āi  ái  ǎi  ài  </a:t>
            </a:r>
            <a:endParaRPr lang="en-US" altLang="zh-CN" sz="8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 ēi  éi  ěi  èi  </a:t>
            </a:r>
            <a:endParaRPr lang="en-US" altLang="zh-CN" sz="8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 uī  uí  uǐ  uì</a:t>
            </a:r>
            <a:endParaRPr lang="en-US" altLang="zh-CN" sz="8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Picture 2" descr="http://www.taopic.com/uploads/allimg/111215/2377-111215215P644.jpg"/>
          <p:cNvPicPr>
            <a:picLocks noChangeAspect="1"/>
          </p:cNvPicPr>
          <p:nvPr/>
        </p:nvPicPr>
        <p:blipFill>
          <a:blip r:embed="rId1"/>
          <a:srcRect r="67126"/>
          <a:stretch>
            <a:fillRect/>
          </a:stretch>
        </p:blipFill>
        <p:spPr>
          <a:xfrm>
            <a:off x="42333" y="14817"/>
            <a:ext cx="4006851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413933" y="1064684"/>
            <a:ext cx="1176867" cy="1064683"/>
            <a:chOff x="1060000" y="798420"/>
            <a:chExt cx="882869" cy="799067"/>
          </a:xfrm>
        </p:grpSpPr>
        <p:pic>
          <p:nvPicPr>
            <p:cNvPr id="26627" name="Picture 3" descr="C:\Documents and Settings\Administrator\桌面\9074871_155601278160_2.png"/>
            <p:cNvPicPr>
              <a:picLocks noChangeAspect="1"/>
            </p:cNvPicPr>
            <p:nvPr/>
          </p:nvPicPr>
          <p:blipFill>
            <a:blip r:embed="rId2"/>
            <a:srcRect l="17838" t="20872" r="-607" b="-1031"/>
            <a:stretch>
              <a:fillRect/>
            </a:stretch>
          </p:blipFill>
          <p:spPr>
            <a:xfrm>
              <a:off x="1060000" y="798420"/>
              <a:ext cx="882869" cy="7990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8" name="TextBox 2"/>
            <p:cNvSpPr txBox="1"/>
            <p:nvPr/>
          </p:nvSpPr>
          <p:spPr>
            <a:xfrm>
              <a:off x="1177158" y="931641"/>
              <a:ext cx="686161" cy="4379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ɡāi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308100" y="2336800"/>
            <a:ext cx="1185333" cy="1064684"/>
            <a:chOff x="1060000" y="798420"/>
            <a:chExt cx="888849" cy="799067"/>
          </a:xfrm>
        </p:grpSpPr>
        <p:pic>
          <p:nvPicPr>
            <p:cNvPr id="26630" name="Picture 3" descr="C:\Documents and Settings\Administrator\桌面\9074871_155601278160_2.png"/>
            <p:cNvPicPr>
              <a:picLocks noChangeAspect="1"/>
            </p:cNvPicPr>
            <p:nvPr/>
          </p:nvPicPr>
          <p:blipFill>
            <a:blip r:embed="rId2"/>
            <a:srcRect l="17838" t="20872" r="-607" b="-1031"/>
            <a:stretch>
              <a:fillRect/>
            </a:stretch>
          </p:blipFill>
          <p:spPr>
            <a:xfrm>
              <a:off x="1060000" y="798420"/>
              <a:ext cx="882869" cy="7990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1" name="TextBox 16"/>
            <p:cNvSpPr txBox="1"/>
            <p:nvPr/>
          </p:nvSpPr>
          <p:spPr>
            <a:xfrm>
              <a:off x="1103588" y="952661"/>
              <a:ext cx="845261" cy="4379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ɡuāi</a:t>
              </a:r>
              <a:endPara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1784" y="3638551"/>
            <a:ext cx="1176867" cy="1066800"/>
            <a:chOff x="1060000" y="798420"/>
            <a:chExt cx="882869" cy="799067"/>
          </a:xfrm>
        </p:grpSpPr>
        <p:pic>
          <p:nvPicPr>
            <p:cNvPr id="26633" name="Picture 3" descr="C:\Documents and Settings\Administrator\桌面\9074871_155601278160_2.png"/>
            <p:cNvPicPr>
              <a:picLocks noChangeAspect="1"/>
            </p:cNvPicPr>
            <p:nvPr/>
          </p:nvPicPr>
          <p:blipFill>
            <a:blip r:embed="rId2"/>
            <a:srcRect l="17838" t="20872" r="-607" b="-1031"/>
            <a:stretch>
              <a:fillRect/>
            </a:stretch>
          </p:blipFill>
          <p:spPr>
            <a:xfrm>
              <a:off x="1060000" y="798420"/>
              <a:ext cx="882869" cy="7990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4" name="TextBox 19"/>
            <p:cNvSpPr txBox="1"/>
            <p:nvPr/>
          </p:nvSpPr>
          <p:spPr>
            <a:xfrm>
              <a:off x="1177158" y="931641"/>
              <a:ext cx="686161" cy="4371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tái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027767" y="3382433"/>
            <a:ext cx="1176867" cy="1064684"/>
            <a:chOff x="1060000" y="798420"/>
            <a:chExt cx="882869" cy="799067"/>
          </a:xfrm>
        </p:grpSpPr>
        <p:pic>
          <p:nvPicPr>
            <p:cNvPr id="26636" name="Picture 3" descr="C:\Documents and Settings\Administrator\桌面\9074871_155601278160_2.png"/>
            <p:cNvPicPr>
              <a:picLocks noChangeAspect="1"/>
            </p:cNvPicPr>
            <p:nvPr/>
          </p:nvPicPr>
          <p:blipFill>
            <a:blip r:embed="rId2"/>
            <a:srcRect l="17838" t="20872" r="-607" b="-1031"/>
            <a:stretch>
              <a:fillRect/>
            </a:stretch>
          </p:blipFill>
          <p:spPr>
            <a:xfrm>
              <a:off x="1060000" y="798420"/>
              <a:ext cx="882869" cy="7990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7" name="TextBox 22"/>
            <p:cNvSpPr txBox="1"/>
            <p:nvPr/>
          </p:nvSpPr>
          <p:spPr>
            <a:xfrm>
              <a:off x="1177158" y="931641"/>
              <a:ext cx="686161" cy="4379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kāi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85751" y="4851400"/>
            <a:ext cx="1176867" cy="1064684"/>
            <a:chOff x="1060000" y="798420"/>
            <a:chExt cx="882869" cy="799067"/>
          </a:xfrm>
        </p:grpSpPr>
        <p:pic>
          <p:nvPicPr>
            <p:cNvPr id="26639" name="Picture 3" descr="C:\Documents and Settings\Administrator\桌面\9074871_155601278160_2.png"/>
            <p:cNvPicPr>
              <a:picLocks noChangeAspect="1"/>
            </p:cNvPicPr>
            <p:nvPr/>
          </p:nvPicPr>
          <p:blipFill>
            <a:blip r:embed="rId2"/>
            <a:srcRect l="17838" t="20872" r="-607" b="-1031"/>
            <a:stretch>
              <a:fillRect/>
            </a:stretch>
          </p:blipFill>
          <p:spPr>
            <a:xfrm>
              <a:off x="1060000" y="798420"/>
              <a:ext cx="882869" cy="7990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40" name="TextBox 25"/>
            <p:cNvSpPr txBox="1"/>
            <p:nvPr/>
          </p:nvSpPr>
          <p:spPr>
            <a:xfrm>
              <a:off x="1177158" y="931641"/>
              <a:ext cx="686161" cy="4379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cāi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430867" y="5177367"/>
            <a:ext cx="1305984" cy="1064684"/>
            <a:chOff x="1060000" y="798420"/>
            <a:chExt cx="979010" cy="799067"/>
          </a:xfrm>
        </p:grpSpPr>
        <p:pic>
          <p:nvPicPr>
            <p:cNvPr id="26642" name="Picture 3" descr="C:\Documents and Settings\Administrator\桌面\9074871_155601278160_2.png"/>
            <p:cNvPicPr>
              <a:picLocks noChangeAspect="1"/>
            </p:cNvPicPr>
            <p:nvPr/>
          </p:nvPicPr>
          <p:blipFill>
            <a:blip r:embed="rId2"/>
            <a:srcRect l="17838" t="20872" r="-607" b="-1031"/>
            <a:stretch>
              <a:fillRect/>
            </a:stretch>
          </p:blipFill>
          <p:spPr>
            <a:xfrm>
              <a:off x="1060000" y="798420"/>
              <a:ext cx="882869" cy="7990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43" name="TextBox 28"/>
            <p:cNvSpPr txBox="1"/>
            <p:nvPr/>
          </p:nvSpPr>
          <p:spPr>
            <a:xfrm>
              <a:off x="1082568" y="931641"/>
              <a:ext cx="956442" cy="4379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huài</a:t>
              </a:r>
              <a:endPara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73867" y="4635500"/>
            <a:ext cx="1259417" cy="1066800"/>
            <a:chOff x="1060000" y="798420"/>
            <a:chExt cx="944488" cy="799067"/>
          </a:xfrm>
        </p:grpSpPr>
        <p:pic>
          <p:nvPicPr>
            <p:cNvPr id="26645" name="Picture 3" descr="C:\Documents and Settings\Administrator\桌面\9074871_155601278160_2.png"/>
            <p:cNvPicPr>
              <a:picLocks noChangeAspect="1"/>
            </p:cNvPicPr>
            <p:nvPr/>
          </p:nvPicPr>
          <p:blipFill>
            <a:blip r:embed="rId2"/>
            <a:srcRect l="17838" t="20872" r="-607" b="-1031"/>
            <a:stretch>
              <a:fillRect/>
            </a:stretch>
          </p:blipFill>
          <p:spPr>
            <a:xfrm>
              <a:off x="1060000" y="798420"/>
              <a:ext cx="882869" cy="7990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46" name="TextBox 31"/>
            <p:cNvSpPr txBox="1"/>
            <p:nvPr/>
          </p:nvSpPr>
          <p:spPr>
            <a:xfrm>
              <a:off x="1135118" y="942151"/>
              <a:ext cx="869370" cy="4371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kuài</a:t>
              </a:r>
              <a:endPara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6647" name="图片 12"/>
          <p:cNvPicPr>
            <a:picLocks noChangeAspect="1"/>
          </p:cNvPicPr>
          <p:nvPr/>
        </p:nvPicPr>
        <p:blipFill>
          <a:blip r:embed="rId3"/>
          <a:srcRect r="48851"/>
          <a:stretch>
            <a:fillRect/>
          </a:stretch>
        </p:blipFill>
        <p:spPr>
          <a:xfrm>
            <a:off x="5956300" y="1035051"/>
            <a:ext cx="6235700" cy="582294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2225" name="组合 52224"/>
          <p:cNvGrpSpPr/>
          <p:nvPr/>
        </p:nvGrpSpPr>
        <p:grpSpPr>
          <a:xfrm>
            <a:off x="6972300" y="1858433"/>
            <a:ext cx="1310217" cy="1261533"/>
            <a:chOff x="5228873" y="1393306"/>
            <a:chExt cx="982906" cy="945931"/>
          </a:xfrm>
        </p:grpSpPr>
        <p:pic>
          <p:nvPicPr>
            <p:cNvPr id="26649" name="图片 522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0" name="TextBox 43"/>
            <p:cNvSpPr txBox="1"/>
            <p:nvPr/>
          </p:nvSpPr>
          <p:spPr>
            <a:xfrm>
              <a:off x="5331051" y="1670362"/>
              <a:ext cx="825647" cy="5608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265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lèi</a:t>
              </a:r>
              <a:endParaRPr lang="zh-CN" altLang="en-US" sz="4265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074151" y="1896533"/>
            <a:ext cx="1310216" cy="1261533"/>
            <a:chOff x="5228873" y="1393306"/>
            <a:chExt cx="982906" cy="945931"/>
          </a:xfrm>
        </p:grpSpPr>
        <p:pic>
          <p:nvPicPr>
            <p:cNvPr id="26652" name="图片 4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3" name="TextBox 48"/>
            <p:cNvSpPr txBox="1"/>
            <p:nvPr/>
          </p:nvSpPr>
          <p:spPr>
            <a:xfrm>
              <a:off x="5331051" y="1670362"/>
              <a:ext cx="825647" cy="5608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265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bēi</a:t>
              </a:r>
              <a:endParaRPr lang="zh-CN" altLang="en-US" sz="4265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808133" y="3187700"/>
            <a:ext cx="1310217" cy="1259417"/>
            <a:chOff x="5228873" y="1393306"/>
            <a:chExt cx="982906" cy="945931"/>
          </a:xfrm>
        </p:grpSpPr>
        <p:pic>
          <p:nvPicPr>
            <p:cNvPr id="26655" name="图片 5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6" name="TextBox 51"/>
            <p:cNvSpPr txBox="1"/>
            <p:nvPr/>
          </p:nvSpPr>
          <p:spPr>
            <a:xfrm>
              <a:off x="5331051" y="1670362"/>
              <a:ext cx="825647" cy="5618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265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péi</a:t>
              </a:r>
              <a:endParaRPr lang="zh-CN" altLang="en-US" sz="4265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310284" y="3236384"/>
            <a:ext cx="1312333" cy="1261533"/>
            <a:chOff x="5228873" y="1393306"/>
            <a:chExt cx="982906" cy="945931"/>
          </a:xfrm>
        </p:grpSpPr>
        <p:pic>
          <p:nvPicPr>
            <p:cNvPr id="26658" name="图片 5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9" name="TextBox 54"/>
            <p:cNvSpPr txBox="1"/>
            <p:nvPr/>
          </p:nvSpPr>
          <p:spPr>
            <a:xfrm>
              <a:off x="5331051" y="1670362"/>
              <a:ext cx="825647" cy="5608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265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ɡěi</a:t>
              </a:r>
              <a:endParaRPr lang="zh-CN" altLang="en-US" sz="4265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794500" y="4857751"/>
            <a:ext cx="1310217" cy="1261533"/>
            <a:chOff x="5228873" y="1393306"/>
            <a:chExt cx="982906" cy="945931"/>
          </a:xfrm>
        </p:grpSpPr>
        <p:pic>
          <p:nvPicPr>
            <p:cNvPr id="26661" name="图片 5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62" name="TextBox 57"/>
            <p:cNvSpPr txBox="1"/>
            <p:nvPr/>
          </p:nvSpPr>
          <p:spPr>
            <a:xfrm>
              <a:off x="5331051" y="1670362"/>
              <a:ext cx="825647" cy="5608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265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wéi</a:t>
              </a:r>
              <a:endParaRPr lang="zh-CN" altLang="en-US" sz="4265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385300" y="5031317"/>
            <a:ext cx="1312333" cy="1261533"/>
            <a:chOff x="5228873" y="1393306"/>
            <a:chExt cx="982906" cy="945931"/>
          </a:xfrm>
        </p:grpSpPr>
        <p:pic>
          <p:nvPicPr>
            <p:cNvPr id="26664" name="图片 5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65" name="TextBox 60"/>
            <p:cNvSpPr txBox="1"/>
            <p:nvPr/>
          </p:nvSpPr>
          <p:spPr>
            <a:xfrm>
              <a:off x="5331051" y="1670362"/>
              <a:ext cx="825647" cy="5608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265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hēi</a:t>
              </a:r>
              <a:endParaRPr lang="zh-CN" altLang="en-US" sz="4265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161867" y="3382433"/>
            <a:ext cx="1312333" cy="1261533"/>
            <a:chOff x="5228873" y="1393306"/>
            <a:chExt cx="982906" cy="945931"/>
          </a:xfrm>
        </p:grpSpPr>
        <p:pic>
          <p:nvPicPr>
            <p:cNvPr id="26667" name="图片 6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28873" y="1393306"/>
              <a:ext cx="982906" cy="94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68" name="TextBox 63"/>
            <p:cNvSpPr txBox="1"/>
            <p:nvPr/>
          </p:nvSpPr>
          <p:spPr>
            <a:xfrm>
              <a:off x="5331051" y="1670362"/>
              <a:ext cx="825647" cy="5608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265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fēi</a:t>
              </a:r>
              <a:endParaRPr lang="zh-CN" altLang="en-US" sz="4265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Picture 2" descr="http://www.6xiu.com/d/file/vector/uploadphotos/vector/dongzhiwu/j09/big/0967_D020.jpg"/>
          <p:cNvPicPr>
            <a:picLocks noChangeAspect="1"/>
          </p:cNvPicPr>
          <p:nvPr/>
        </p:nvPicPr>
        <p:blipFill>
          <a:blip r:embed="rId1"/>
          <a:srcRect b="4552"/>
          <a:stretch>
            <a:fillRect/>
          </a:stretch>
        </p:blipFill>
        <p:spPr>
          <a:xfrm>
            <a:off x="2366433" y="33867"/>
            <a:ext cx="7387167" cy="682413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462617" y="3376084"/>
            <a:ext cx="1805516" cy="1737783"/>
            <a:chOff x="1097017" y="2531397"/>
            <a:chExt cx="1354299" cy="1304699"/>
          </a:xfrm>
        </p:grpSpPr>
        <p:pic>
          <p:nvPicPr>
            <p:cNvPr id="27651" name="Picture 6" descr="C:\Documents and Settings\Administrator\桌面\9074871_155601278160_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7017" y="2531397"/>
              <a:ext cx="1354299" cy="13046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2" name="TextBox 16"/>
            <p:cNvSpPr txBox="1"/>
            <p:nvPr/>
          </p:nvSpPr>
          <p:spPr>
            <a:xfrm>
              <a:off x="1277263" y="2860274"/>
              <a:ext cx="908890" cy="6231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tuǐ</a:t>
              </a:r>
              <a:endPara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542117" y="4565651"/>
            <a:ext cx="1805516" cy="1739900"/>
            <a:chOff x="1906313" y="3424776"/>
            <a:chExt cx="1354299" cy="1304699"/>
          </a:xfrm>
        </p:grpSpPr>
        <p:pic>
          <p:nvPicPr>
            <p:cNvPr id="27654" name="Picture 6" descr="C:\Documents and Settings\Administrator\桌面\9074871_155601278160_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06313" y="3424776"/>
              <a:ext cx="1354299" cy="13046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5" name="TextBox 18"/>
            <p:cNvSpPr txBox="1"/>
            <p:nvPr/>
          </p:nvSpPr>
          <p:spPr>
            <a:xfrm>
              <a:off x="2086977" y="3783101"/>
              <a:ext cx="908890" cy="6223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huì</a:t>
              </a:r>
              <a:endPara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51817" y="3376084"/>
            <a:ext cx="1805516" cy="1737783"/>
            <a:chOff x="1906313" y="3424776"/>
            <a:chExt cx="1354299" cy="1304699"/>
          </a:xfrm>
        </p:grpSpPr>
        <p:pic>
          <p:nvPicPr>
            <p:cNvPr id="27657" name="Picture 6" descr="C:\Documents and Settings\Administrator\桌面\9074871_155601278160_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06313" y="3424776"/>
              <a:ext cx="1354299" cy="13046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8" name="TextBox 22"/>
            <p:cNvSpPr txBox="1"/>
            <p:nvPr/>
          </p:nvSpPr>
          <p:spPr>
            <a:xfrm>
              <a:off x="2086977" y="3783101"/>
              <a:ext cx="908890" cy="6231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duī</a:t>
              </a:r>
              <a:endPara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871633" y="2728384"/>
            <a:ext cx="1805517" cy="1739900"/>
            <a:chOff x="1906313" y="3424776"/>
            <a:chExt cx="1354299" cy="1304699"/>
          </a:xfrm>
        </p:grpSpPr>
        <p:pic>
          <p:nvPicPr>
            <p:cNvPr id="27660" name="Picture 6" descr="C:\Documents and Settings\Administrator\桌面\9074871_155601278160_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06313" y="3424776"/>
              <a:ext cx="1354299" cy="13046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61" name="TextBox 25"/>
            <p:cNvSpPr txBox="1"/>
            <p:nvPr/>
          </p:nvSpPr>
          <p:spPr>
            <a:xfrm>
              <a:off x="2013406" y="3783101"/>
              <a:ext cx="1126592" cy="6223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chuī</a:t>
              </a:r>
              <a:endPara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993467" y="3623733"/>
            <a:ext cx="1805517" cy="1739900"/>
            <a:chOff x="1906313" y="3424776"/>
            <a:chExt cx="1354299" cy="1304699"/>
          </a:xfrm>
        </p:grpSpPr>
        <p:pic>
          <p:nvPicPr>
            <p:cNvPr id="27663" name="Picture 6" descr="C:\Documents and Settings\Administrator\桌面\9074871_155601278160_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06313" y="3424776"/>
              <a:ext cx="1354299" cy="13046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64" name="TextBox 28"/>
            <p:cNvSpPr txBox="1"/>
            <p:nvPr/>
          </p:nvSpPr>
          <p:spPr>
            <a:xfrm>
              <a:off x="2086977" y="3783101"/>
              <a:ext cx="908890" cy="6223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zuǐ</a:t>
              </a:r>
              <a:endPara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674100" y="3401484"/>
            <a:ext cx="1807633" cy="1739900"/>
            <a:chOff x="1906313" y="3424776"/>
            <a:chExt cx="1354299" cy="1304699"/>
          </a:xfrm>
        </p:grpSpPr>
        <p:pic>
          <p:nvPicPr>
            <p:cNvPr id="27666" name="Picture 6" descr="C:\Documents and Settings\Administrator\桌面\9074871_155601278160_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06313" y="3424776"/>
              <a:ext cx="1354299" cy="13046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67" name="TextBox 31"/>
            <p:cNvSpPr txBox="1"/>
            <p:nvPr/>
          </p:nvSpPr>
          <p:spPr>
            <a:xfrm>
              <a:off x="2086977" y="3783101"/>
              <a:ext cx="908890" cy="6223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ruì</a:t>
              </a:r>
              <a:endPara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247467" y="1706033"/>
            <a:ext cx="1805517" cy="1739900"/>
            <a:chOff x="1906313" y="3424776"/>
            <a:chExt cx="1354299" cy="1304699"/>
          </a:xfrm>
        </p:grpSpPr>
        <p:pic>
          <p:nvPicPr>
            <p:cNvPr id="27669" name="Picture 6" descr="C:\Documents and Settings\Administrator\桌面\9074871_155601278160_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06313" y="3424776"/>
              <a:ext cx="1354299" cy="13046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0" name="TextBox 37"/>
            <p:cNvSpPr txBox="1"/>
            <p:nvPr/>
          </p:nvSpPr>
          <p:spPr>
            <a:xfrm>
              <a:off x="2013406" y="3783101"/>
              <a:ext cx="1126592" cy="6223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4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shuǐ</a:t>
              </a:r>
              <a:endPara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751" y="2076451"/>
            <a:ext cx="4013200" cy="38925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7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8600" y="2023533"/>
            <a:ext cx="4927600" cy="39454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046817" y="757767"/>
            <a:ext cx="2578735" cy="9124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5335" b="1" dirty="0">
                <a:latin typeface="宋体" panose="02010600030101010101" pitchFamily="2" charset="-122"/>
                <a:ea typeface="宋体" panose="02010600030101010101" pitchFamily="2" charset="-122"/>
              </a:rPr>
              <a:t>ch</a:t>
            </a:r>
            <a:r>
              <a:rPr lang="pt-BR" altLang="zh-CN" sz="5335" b="1" dirty="0">
                <a:latin typeface="宋体" panose="02010600030101010101" pitchFamily="2" charset="-122"/>
                <a:ea typeface="宋体" panose="02010600030101010101" pitchFamily="2" charset="-122"/>
              </a:rPr>
              <a:t>á </a:t>
            </a:r>
            <a:r>
              <a:rPr lang="en-US" altLang="zh-CN" sz="533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pt-BR" altLang="zh-CN" sz="533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ē</a:t>
            </a:r>
            <a:r>
              <a:rPr lang="en-US" altLang="zh-CN" sz="533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endParaRPr lang="zh-CN" altLang="en-US" sz="5335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14684" y="745067"/>
            <a:ext cx="2578735" cy="9124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533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méi</a:t>
            </a:r>
            <a:r>
              <a:rPr lang="zh-CN" altLang="en-US" sz="5335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5335" b="1" dirty="0">
                <a:latin typeface="宋体" panose="02010600030101010101" pitchFamily="2" charset="-122"/>
                <a:ea typeface="宋体" panose="02010600030101010101" pitchFamily="2" charset="-122"/>
              </a:rPr>
              <a:t>huā</a:t>
            </a:r>
            <a:endParaRPr lang="zh-CN" altLang="en-US" sz="533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584" y="1989667"/>
            <a:ext cx="4868333" cy="392641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4317" y="1540933"/>
            <a:ext cx="3175000" cy="440901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731433" y="463551"/>
            <a:ext cx="2236470" cy="912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33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wū</a:t>
            </a:r>
            <a:r>
              <a:rPr kumimoji="0" lang="en-US" altLang="zh-CN" sz="53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533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ɡuī</a:t>
            </a:r>
            <a:endParaRPr kumimoji="0" lang="zh-CN" altLang="en-US" sz="533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07867" y="436033"/>
            <a:ext cx="2713567" cy="9124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33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bái</a:t>
            </a:r>
            <a:r>
              <a:rPr kumimoji="0" lang="en-US" altLang="zh-CN" sz="53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533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cài</a:t>
            </a:r>
            <a:endParaRPr kumimoji="0" lang="zh-CN" altLang="en-US" sz="533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684" y="1780117"/>
            <a:ext cx="3856567" cy="45106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5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717" y="1733551"/>
            <a:ext cx="3623733" cy="45423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994651" y="685800"/>
            <a:ext cx="2476500" cy="7480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mèi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mei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91733" y="685800"/>
            <a:ext cx="2548467" cy="7480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nǎi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nɑi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9" name="Text Box 9">
            <a:hlinkClick r:id="rId2" action="ppaction://hlinkfile"/>
          </p:cNvPr>
          <p:cNvSpPr txBox="1"/>
          <p:nvPr/>
        </p:nvSpPr>
        <p:spPr>
          <a:xfrm>
            <a:off x="6858000" y="2057400"/>
            <a:ext cx="12192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6000" dirty="0">
                <a:solidFill>
                  <a:schemeClr val="hlink"/>
                </a:solidFill>
                <a:latin typeface="Century Gothic" pitchFamily="34" charset="0"/>
                <a:ea typeface="宋体" panose="02010600030101010101" pitchFamily="2" charset="-122"/>
              </a:rPr>
              <a:t>ai</a:t>
            </a:r>
            <a:endParaRPr lang="en-US" altLang="zh-CN" sz="6000" b="0" dirty="0">
              <a:solidFill>
                <a:schemeClr val="hlink"/>
              </a:solidFill>
              <a:latin typeface="Century Gothic" pitchFamily="34" charset="0"/>
              <a:ea typeface="宋体" panose="02010600030101010101" pitchFamily="2" charset="-122"/>
            </a:endParaRPr>
          </a:p>
        </p:txBody>
      </p:sp>
      <p:grpSp>
        <p:nvGrpSpPr>
          <p:cNvPr id="5130" name="Group 10"/>
          <p:cNvGrpSpPr/>
          <p:nvPr/>
        </p:nvGrpSpPr>
        <p:grpSpPr>
          <a:xfrm>
            <a:off x="3124200" y="5165725"/>
            <a:ext cx="5943600" cy="930275"/>
            <a:chOff x="864" y="2938"/>
            <a:chExt cx="3744" cy="586"/>
          </a:xfrm>
        </p:grpSpPr>
        <p:sp>
          <p:nvSpPr>
            <p:cNvPr id="15369" name="Line 11"/>
            <p:cNvSpPr/>
            <p:nvPr/>
          </p:nvSpPr>
          <p:spPr>
            <a:xfrm>
              <a:off x="864" y="2938"/>
              <a:ext cx="374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70" name="Line 12"/>
            <p:cNvSpPr/>
            <p:nvPr/>
          </p:nvSpPr>
          <p:spPr>
            <a:xfrm>
              <a:off x="864" y="3130"/>
              <a:ext cx="374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71" name="Line 13"/>
            <p:cNvSpPr/>
            <p:nvPr/>
          </p:nvSpPr>
          <p:spPr>
            <a:xfrm>
              <a:off x="864" y="3332"/>
              <a:ext cx="374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72" name="Line 14"/>
            <p:cNvSpPr/>
            <p:nvPr/>
          </p:nvSpPr>
          <p:spPr>
            <a:xfrm>
              <a:off x="864" y="3524"/>
              <a:ext cx="374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135" name="Rectangle 15"/>
          <p:cNvSpPr/>
          <p:nvPr/>
        </p:nvSpPr>
        <p:spPr>
          <a:xfrm>
            <a:off x="6400800" y="3595688"/>
            <a:ext cx="2895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Century Gothic" pitchFamily="34" charset="0"/>
                <a:ea typeface="宋体" panose="02010600030101010101" pitchFamily="2" charset="-122"/>
              </a:rPr>
              <a:t>a——ai</a:t>
            </a:r>
            <a:endParaRPr lang="zh-CN" altLang="en-US" sz="4800" dirty="0">
              <a:latin typeface="Century Gothic" pitchFamily="34" charset="0"/>
              <a:ea typeface="宋体" panose="02010600030101010101" pitchFamily="2" charset="-122"/>
            </a:endParaRPr>
          </a:p>
        </p:txBody>
      </p:sp>
      <p:sp>
        <p:nvSpPr>
          <p:cNvPr id="5136" name="Rectangle 16"/>
          <p:cNvSpPr/>
          <p:nvPr/>
        </p:nvSpPr>
        <p:spPr>
          <a:xfrm>
            <a:off x="4081463" y="5148263"/>
            <a:ext cx="408813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800" dirty="0">
                <a:latin typeface="Century Gothic" pitchFamily="34" charset="0"/>
                <a:ea typeface="宋体" panose="02010600030101010101" pitchFamily="2" charset="-122"/>
              </a:rPr>
              <a:t>āi　</a:t>
            </a:r>
            <a:r>
              <a:rPr lang="en-US" altLang="zh-CN" sz="4400" dirty="0">
                <a:latin typeface="Century Gothic" pitchFamily="34" charset="0"/>
                <a:ea typeface="宋体" panose="02010600030101010101" pitchFamily="2" charset="-122"/>
              </a:rPr>
              <a:t>á</a:t>
            </a:r>
            <a:r>
              <a:rPr lang="en-US" altLang="zh-CN" sz="4800" dirty="0">
                <a:latin typeface="Century Gothic" pitchFamily="34" charset="0"/>
                <a:ea typeface="宋体" panose="02010600030101010101" pitchFamily="2" charset="-122"/>
              </a:rPr>
              <a:t>i　ǎi　</a:t>
            </a:r>
            <a:r>
              <a:rPr lang="en-US" altLang="zh-CN" sz="4400" dirty="0">
                <a:latin typeface="Century Gothic" pitchFamily="34" charset="0"/>
                <a:ea typeface="宋体" panose="02010600030101010101" pitchFamily="2" charset="-122"/>
              </a:rPr>
              <a:t>à</a:t>
            </a:r>
            <a:r>
              <a:rPr lang="en-US" altLang="zh-CN" sz="4800" dirty="0">
                <a:latin typeface="Century Gothic" pitchFamily="34" charset="0"/>
                <a:ea typeface="宋体" panose="02010600030101010101" pitchFamily="2" charset="-122"/>
              </a:rPr>
              <a:t>i</a:t>
            </a:r>
            <a:endParaRPr lang="zh-CN" altLang="en-US" sz="4800" dirty="0">
              <a:latin typeface="Century Gothic" pitchFamily="34" charset="0"/>
              <a:ea typeface="宋体" panose="02010600030101010101" pitchFamily="2" charset="-122"/>
            </a:endParaRPr>
          </a:p>
        </p:txBody>
      </p:sp>
      <p:pic>
        <p:nvPicPr>
          <p:cNvPr id="4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575" y="548640"/>
            <a:ext cx="4127500" cy="403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5135" grpId="0"/>
      <p:bldP spid="513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33" y="188384"/>
            <a:ext cx="4324351" cy="7831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6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033" y="1968500"/>
            <a:ext cx="5505451" cy="39094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397933" y="1168400"/>
            <a:ext cx="6525684" cy="58458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914400">
              <a:lnSpc>
                <a:spcPct val="200000"/>
              </a:lnSpc>
            </a:pPr>
            <a:r>
              <a:rPr lang="zh-CN" altLang="en-US" sz="3735" b="1" dirty="0">
                <a:latin typeface="黑体" panose="02010609060101010101" charset="-122"/>
                <a:ea typeface="黑体" panose="02010609060101010101" charset="-122"/>
              </a:rPr>
              <a:t>小  白  兔</a:t>
            </a:r>
            <a:endParaRPr lang="en-US" altLang="zh-CN" sz="3735" b="1" dirty="0"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200000"/>
              </a:lnSpc>
            </a:pPr>
            <a:r>
              <a:rPr lang="zh-CN" altLang="en-US" sz="3735" b="1" dirty="0">
                <a:latin typeface="黑体" panose="02010609060101010101" charset="-122"/>
                <a:ea typeface="黑体" panose="02010609060101010101" charset="-122"/>
              </a:rPr>
              <a:t>小  白 兔，穿  皮袄</a:t>
            </a:r>
            <a:r>
              <a:rPr lang="zh-CN" altLang="en-US" sz="3735" b="1" dirty="0">
                <a:latin typeface="黑体" panose="02010609060101010101" charset="-122"/>
                <a:ea typeface="宋体" panose="02010600030101010101" pitchFamily="2" charset="-122"/>
              </a:rPr>
              <a:t>，</a:t>
            </a:r>
            <a:endParaRPr lang="en-US" altLang="zh-CN" sz="3735" b="1" dirty="0">
              <a:latin typeface="黑体" panose="02010609060101010101" charset="-122"/>
              <a:ea typeface="宋体" panose="02010600030101010101" pitchFamily="2" charset="-122"/>
            </a:endParaRPr>
          </a:p>
          <a:p>
            <a:pPr defTabSz="914400">
              <a:lnSpc>
                <a:spcPct val="200000"/>
              </a:lnSpc>
            </a:pPr>
            <a:r>
              <a:rPr lang="zh-CN" altLang="en-US" sz="3735" b="1" dirty="0">
                <a:latin typeface="黑体" panose="02010609060101010101" charset="-122"/>
                <a:ea typeface="黑体" panose="02010609060101010101" charset="-122"/>
              </a:rPr>
              <a:t>耳 朵  长，尾 巴  小。</a:t>
            </a:r>
            <a:endParaRPr lang="en-US" altLang="zh-CN" sz="3735" b="1" dirty="0"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200000"/>
              </a:lnSpc>
            </a:pPr>
            <a:r>
              <a:rPr lang="zh-CN" altLang="en-US" sz="3735" b="1" dirty="0">
                <a:latin typeface="黑体" panose="02010609060101010101" charset="-122"/>
                <a:ea typeface="黑体" panose="02010609060101010101" charset="-122"/>
              </a:rPr>
              <a:t>三  瓣 嘴，胡子  翘，</a:t>
            </a:r>
            <a:endParaRPr lang="en-US" altLang="zh-CN" sz="3735" b="1" dirty="0">
              <a:latin typeface="黑体" panose="02010609060101010101" charset="-122"/>
              <a:ea typeface="黑体" panose="02010609060101010101" charset="-122"/>
            </a:endParaRPr>
          </a:p>
          <a:p>
            <a:pPr defTabSz="914400">
              <a:lnSpc>
                <a:spcPct val="200000"/>
              </a:lnSpc>
            </a:pPr>
            <a:r>
              <a:rPr lang="zh-CN" altLang="en-US" sz="3735" b="1" dirty="0">
                <a:latin typeface="黑体" panose="02010609060101010101" charset="-122"/>
                <a:ea typeface="黑体" panose="02010609060101010101" charset="-122"/>
              </a:rPr>
              <a:t>一 动  一 动   总 在  笑。</a:t>
            </a:r>
            <a:endParaRPr lang="zh-CN" altLang="en-US" sz="3735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36800" y="1018117"/>
            <a:ext cx="26441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xiǎo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bái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tù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5167" y="2118784"/>
            <a:ext cx="51054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xiǎo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bái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tù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chuān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pí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ǎo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9251" y="3361267"/>
            <a:ext cx="53105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ěr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duo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chán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wěi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bɑ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xiǎo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4067" y="4472517"/>
            <a:ext cx="51054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sān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bàn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zuǐ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hú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qiào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9684" y="5676900"/>
            <a:ext cx="61309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yí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dòn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í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dòn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zǒn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zài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xiào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7" grpId="0"/>
      <p:bldP spid="8" grpId="0"/>
      <p:bldP spid="9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95475" y="1047750"/>
            <a:ext cx="523494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复韵母真神奇</a:t>
            </a:r>
            <a:endParaRPr lang="zh-CN" altLang="en-US" sz="6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95475" y="2571750"/>
            <a:ext cx="691896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多是单韵母在一起</a:t>
            </a:r>
            <a:endParaRPr lang="zh-CN" altLang="en-US" sz="6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50533" y="389890"/>
            <a:ext cx="224980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有一天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57313" y="1784350"/>
            <a:ext cx="1051750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拼音王国的单韵母宝宝要开联谊会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1438275" y="1091565"/>
            <a:ext cx="2024380" cy="1322070"/>
            <a:chOff x="9990" y="3118"/>
            <a:chExt cx="3188" cy="2082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990" y="3118"/>
              <a:ext cx="3189" cy="2013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11311" y="3118"/>
              <a:ext cx="1095" cy="20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8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i</a:t>
              </a:r>
              <a:endParaRPr lang="en-US" altLang="zh-CN" sz="8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7680" y="1016635"/>
            <a:ext cx="1377950" cy="1397000"/>
            <a:chOff x="1215" y="1636"/>
            <a:chExt cx="2170" cy="22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5" y="1636"/>
              <a:ext cx="2170" cy="2200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1388" y="1754"/>
              <a:ext cx="1749" cy="20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p>
              <a:pPr algn="ctr"/>
              <a:r>
                <a:rPr lang="en-US" altLang="zh-CN" sz="8000" b="1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a</a:t>
              </a:r>
              <a:endParaRPr lang="en-US" altLang="zh-CN" sz="80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057843" y="1254125"/>
            <a:ext cx="913955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一见如故，变成了要好的朋友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547110" y="3123565"/>
            <a:ext cx="3816350" cy="1905000"/>
            <a:chOff x="2539" y="4111"/>
            <a:chExt cx="6010" cy="3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39" y="4111"/>
              <a:ext cx="6010" cy="3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4306" y="4473"/>
              <a:ext cx="2062" cy="22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p>
              <a:pPr algn="ctr"/>
              <a:r>
                <a:rPr lang="en-US" altLang="zh-CN" sz="88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ai</a:t>
              </a:r>
              <a:endParaRPr lang="en-US" altLang="zh-CN" sz="8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1412875"/>
            <a:ext cx="4127500" cy="403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958590" y="1710690"/>
            <a:ext cx="66217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两人紧靠</a:t>
            </a:r>
            <a:r>
              <a:rPr lang="en-US" altLang="zh-CN" sz="7200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aiaiai</a:t>
            </a:r>
            <a:endParaRPr lang="en-US" altLang="zh-CN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47490" y="3502025"/>
            <a:ext cx="661035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姐姐弟弟比高矮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40" name="Oval 4"/>
          <p:cNvSpPr/>
          <p:nvPr/>
        </p:nvSpPr>
        <p:spPr>
          <a:xfrm>
            <a:off x="4843145" y="2830830"/>
            <a:ext cx="1676400" cy="1676400"/>
          </a:xfrm>
          <a:prstGeom prst="ellipse">
            <a:avLst/>
          </a:prstGeom>
          <a:solidFill>
            <a:srgbClr val="48C248"/>
          </a:solidFill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7200" dirty="0">
                <a:latin typeface="Century Gothic" pitchFamily="34" charset="0"/>
                <a:ea typeface="楷体_GB2312" pitchFamily="49" charset="-122"/>
              </a:rPr>
              <a:t>ai</a:t>
            </a:r>
            <a:endParaRPr lang="en-US" altLang="zh-CN" sz="7200" dirty="0">
              <a:latin typeface="Century Gothic" pitchFamily="34" charset="0"/>
              <a:ea typeface="楷体_GB2312" pitchFamily="49" charset="-122"/>
            </a:endParaRPr>
          </a:p>
        </p:txBody>
      </p:sp>
      <p:grpSp>
        <p:nvGrpSpPr>
          <p:cNvPr id="14358" name="Group 22"/>
          <p:cNvGrpSpPr/>
          <p:nvPr/>
        </p:nvGrpSpPr>
        <p:grpSpPr>
          <a:xfrm>
            <a:off x="3923983" y="1132840"/>
            <a:ext cx="1219200" cy="1738313"/>
            <a:chOff x="1965" y="1104"/>
            <a:chExt cx="768" cy="1095"/>
          </a:xfrm>
        </p:grpSpPr>
        <p:sp>
          <p:nvSpPr>
            <p:cNvPr id="16411" name="AutoShape 5"/>
            <p:cNvSpPr/>
            <p:nvPr/>
          </p:nvSpPr>
          <p:spPr>
            <a:xfrm rot="-2243036">
              <a:off x="1965" y="1104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966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412" name="Text Box 14"/>
            <p:cNvSpPr txBox="1"/>
            <p:nvPr/>
          </p:nvSpPr>
          <p:spPr>
            <a:xfrm>
              <a:off x="2016" y="1344"/>
              <a:ext cx="528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Century Gothic" pitchFamily="34" charset="0"/>
                  <a:ea typeface="楷体_GB2312" pitchFamily="49" charset="-122"/>
                </a:rPr>
                <a:t>d</a:t>
              </a:r>
              <a:endParaRPr lang="en-US" altLang="zh-CN" sz="3600" dirty="0">
                <a:latin typeface="Century Gothic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4359" name="Group 23"/>
          <p:cNvGrpSpPr/>
          <p:nvPr/>
        </p:nvGrpSpPr>
        <p:grpSpPr>
          <a:xfrm>
            <a:off x="6342380" y="861060"/>
            <a:ext cx="1327150" cy="1738313"/>
            <a:chOff x="3292" y="1056"/>
            <a:chExt cx="836" cy="1095"/>
          </a:xfrm>
        </p:grpSpPr>
        <p:sp>
          <p:nvSpPr>
            <p:cNvPr id="16409" name="AutoShape 12"/>
            <p:cNvSpPr/>
            <p:nvPr/>
          </p:nvSpPr>
          <p:spPr>
            <a:xfrm rot="1984909">
              <a:off x="3292" y="1056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966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410" name="Text Box 15"/>
            <p:cNvSpPr txBox="1"/>
            <p:nvPr/>
          </p:nvSpPr>
          <p:spPr>
            <a:xfrm>
              <a:off x="3312" y="1324"/>
              <a:ext cx="8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Century Gothic" pitchFamily="34" charset="0"/>
                  <a:ea typeface="楷体_GB2312" pitchFamily="49" charset="-122"/>
                </a:rPr>
                <a:t>dai</a:t>
              </a:r>
              <a:endParaRPr lang="en-US" altLang="zh-CN" sz="3600" dirty="0">
                <a:latin typeface="Century Gothic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4360" name="Group 24"/>
          <p:cNvGrpSpPr/>
          <p:nvPr/>
        </p:nvGrpSpPr>
        <p:grpSpPr>
          <a:xfrm>
            <a:off x="2800033" y="2526030"/>
            <a:ext cx="1738312" cy="1219200"/>
            <a:chOff x="1401" y="1824"/>
            <a:chExt cx="1095" cy="768"/>
          </a:xfrm>
        </p:grpSpPr>
        <p:sp>
          <p:nvSpPr>
            <p:cNvPr id="16407" name="AutoShape 10"/>
            <p:cNvSpPr/>
            <p:nvPr/>
          </p:nvSpPr>
          <p:spPr>
            <a:xfrm rot="-4278129">
              <a:off x="1564" y="1660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99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408" name="Text Box 16"/>
            <p:cNvSpPr txBox="1"/>
            <p:nvPr/>
          </p:nvSpPr>
          <p:spPr>
            <a:xfrm>
              <a:off x="1632" y="2016"/>
              <a:ext cx="528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Arial" panose="020B0604020202020204" pitchFamily="34" charset="0"/>
                  <a:ea typeface="楷体_GB2312" pitchFamily="49" charset="-122"/>
                </a:rPr>
                <a:t>t</a:t>
              </a:r>
              <a:endParaRPr lang="en-US" altLang="zh-CN" sz="36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4361" name="Group 25"/>
          <p:cNvGrpSpPr/>
          <p:nvPr/>
        </p:nvGrpSpPr>
        <p:grpSpPr>
          <a:xfrm>
            <a:off x="6956743" y="2587625"/>
            <a:ext cx="1738312" cy="1219200"/>
            <a:chOff x="3579" y="1824"/>
            <a:chExt cx="1095" cy="768"/>
          </a:xfrm>
        </p:grpSpPr>
        <p:sp>
          <p:nvSpPr>
            <p:cNvPr id="16405" name="AutoShape 9"/>
            <p:cNvSpPr/>
            <p:nvPr/>
          </p:nvSpPr>
          <p:spPr>
            <a:xfrm rot="4594958">
              <a:off x="3742" y="1660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99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406" name="Text Box 17"/>
            <p:cNvSpPr txBox="1"/>
            <p:nvPr/>
          </p:nvSpPr>
          <p:spPr>
            <a:xfrm>
              <a:off x="3744" y="2016"/>
              <a:ext cx="8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Arial" panose="020B0604020202020204" pitchFamily="34" charset="0"/>
                  <a:ea typeface="楷体_GB2312" pitchFamily="49" charset="-122"/>
                </a:rPr>
                <a:t>t</a:t>
              </a:r>
              <a:r>
                <a:rPr lang="en-US" altLang="zh-CN" sz="3600" dirty="0">
                  <a:latin typeface="Century Gothic" pitchFamily="34" charset="0"/>
                  <a:ea typeface="楷体_GB2312" pitchFamily="49" charset="-122"/>
                </a:rPr>
                <a:t>ai</a:t>
              </a:r>
              <a:endParaRPr lang="en-US" altLang="zh-CN" sz="3600" dirty="0">
                <a:latin typeface="Century Gothic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4362" name="Group 26"/>
          <p:cNvGrpSpPr/>
          <p:nvPr/>
        </p:nvGrpSpPr>
        <p:grpSpPr>
          <a:xfrm>
            <a:off x="2813051" y="4121150"/>
            <a:ext cx="1738312" cy="1219200"/>
            <a:chOff x="812" y="2596"/>
            <a:chExt cx="1095" cy="768"/>
          </a:xfrm>
        </p:grpSpPr>
        <p:sp>
          <p:nvSpPr>
            <p:cNvPr id="16403" name="AutoShape 6"/>
            <p:cNvSpPr/>
            <p:nvPr/>
          </p:nvSpPr>
          <p:spPr>
            <a:xfrm rot="-6687785">
              <a:off x="975" y="2432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966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404" name="Text Box 18"/>
            <p:cNvSpPr txBox="1"/>
            <p:nvPr/>
          </p:nvSpPr>
          <p:spPr>
            <a:xfrm>
              <a:off x="1194" y="2696"/>
              <a:ext cx="528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Arial" panose="020B0604020202020204" pitchFamily="34" charset="0"/>
                  <a:ea typeface="楷体_GB2312" pitchFamily="49" charset="-122"/>
                </a:rPr>
                <a:t>n</a:t>
              </a:r>
              <a:endParaRPr lang="en-US" altLang="zh-CN" sz="36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4363" name="Group 27"/>
          <p:cNvGrpSpPr/>
          <p:nvPr/>
        </p:nvGrpSpPr>
        <p:grpSpPr>
          <a:xfrm>
            <a:off x="6921818" y="3993515"/>
            <a:ext cx="1738312" cy="1219200"/>
            <a:chOff x="3551" y="2516"/>
            <a:chExt cx="1095" cy="768"/>
          </a:xfrm>
        </p:grpSpPr>
        <p:sp>
          <p:nvSpPr>
            <p:cNvPr id="16401" name="AutoShape 8"/>
            <p:cNvSpPr/>
            <p:nvPr/>
          </p:nvSpPr>
          <p:spPr>
            <a:xfrm rot="6562427">
              <a:off x="3714" y="2352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966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402" name="Text Box 19"/>
            <p:cNvSpPr txBox="1"/>
            <p:nvPr/>
          </p:nvSpPr>
          <p:spPr>
            <a:xfrm>
              <a:off x="3696" y="2668"/>
              <a:ext cx="8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Century Gothic" pitchFamily="34" charset="0"/>
                  <a:ea typeface="楷体_GB2312" pitchFamily="49" charset="-122"/>
                </a:rPr>
                <a:t>nai</a:t>
              </a:r>
              <a:endParaRPr lang="en-US" altLang="zh-CN" sz="3600" dirty="0">
                <a:latin typeface="Century Gothic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4364" name="Group 28"/>
          <p:cNvGrpSpPr/>
          <p:nvPr/>
        </p:nvGrpSpPr>
        <p:grpSpPr>
          <a:xfrm>
            <a:off x="4120515" y="4695825"/>
            <a:ext cx="1219200" cy="1738313"/>
            <a:chOff x="2026" y="2958"/>
            <a:chExt cx="768" cy="1095"/>
          </a:xfrm>
        </p:grpSpPr>
        <p:sp>
          <p:nvSpPr>
            <p:cNvPr id="16399" name="AutoShape 11"/>
            <p:cNvSpPr/>
            <p:nvPr/>
          </p:nvSpPr>
          <p:spPr>
            <a:xfrm rot="-8753516">
              <a:off x="2026" y="2958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99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400" name="Text Box 20"/>
            <p:cNvSpPr txBox="1"/>
            <p:nvPr/>
          </p:nvSpPr>
          <p:spPr>
            <a:xfrm>
              <a:off x="2112" y="3360"/>
              <a:ext cx="528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Arial" panose="020B0604020202020204" pitchFamily="34" charset="0"/>
                  <a:ea typeface="楷体_GB2312" pitchFamily="49" charset="-122"/>
                </a:rPr>
                <a:t>l</a:t>
              </a:r>
              <a:endParaRPr lang="en-US" altLang="zh-CN" sz="36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4365" name="Group 29"/>
          <p:cNvGrpSpPr/>
          <p:nvPr/>
        </p:nvGrpSpPr>
        <p:grpSpPr>
          <a:xfrm>
            <a:off x="6147435" y="4695825"/>
            <a:ext cx="1365885" cy="1737995"/>
            <a:chOff x="3302" y="2917"/>
            <a:chExt cx="874" cy="1095"/>
          </a:xfrm>
        </p:grpSpPr>
        <p:sp>
          <p:nvSpPr>
            <p:cNvPr id="16397" name="AutoShape 7"/>
            <p:cNvSpPr/>
            <p:nvPr/>
          </p:nvSpPr>
          <p:spPr>
            <a:xfrm rot="8539906">
              <a:off x="3302" y="2917"/>
              <a:ext cx="768" cy="1095"/>
            </a:xfrm>
            <a:custGeom>
              <a:avLst/>
              <a:gdLst>
                <a:gd name="txL" fmla="*/ 4500 w 21600"/>
                <a:gd name="txT" fmla="*/ 4498 h 21600"/>
                <a:gd name="txR" fmla="*/ 17100 w 21600"/>
                <a:gd name="txB" fmla="*/ 17102 h 21600"/>
              </a:gdLst>
              <a:ahLst/>
              <a:cxnLst>
                <a:cxn ang="0">
                  <a:pos x="672" y="548"/>
                </a:cxn>
                <a:cxn ang="0">
                  <a:pos x="384" y="1095"/>
                </a:cxn>
                <a:cxn ang="0">
                  <a:pos x="96" y="548"/>
                </a:cxn>
                <a:cxn ang="0">
                  <a:pos x="38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99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398" name="Text Box 21"/>
            <p:cNvSpPr txBox="1"/>
            <p:nvPr/>
          </p:nvSpPr>
          <p:spPr>
            <a:xfrm>
              <a:off x="3360" y="3340"/>
              <a:ext cx="8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 dirty="0">
                  <a:latin typeface="Arial" panose="020B0604020202020204" pitchFamily="34" charset="0"/>
                  <a:ea typeface="楷体_GB2312" pitchFamily="49" charset="-122"/>
                </a:rPr>
                <a:t>l</a:t>
              </a:r>
              <a:r>
                <a:rPr lang="en-US" altLang="zh-CN" sz="3600" dirty="0">
                  <a:latin typeface="Century Gothic" pitchFamily="34" charset="0"/>
                  <a:ea typeface="楷体_GB2312" pitchFamily="49" charset="-122"/>
                </a:rPr>
                <a:t>ai</a:t>
              </a:r>
              <a:endParaRPr lang="en-US" altLang="zh-CN" sz="3600" dirty="0">
                <a:latin typeface="Century Gothic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Text Box 2">
            <a:hlinkClick r:id="rId2" action="ppaction://hlinkfile"/>
          </p:cNvPr>
          <p:cNvSpPr txBox="1"/>
          <p:nvPr/>
        </p:nvSpPr>
        <p:spPr>
          <a:xfrm>
            <a:off x="7010400" y="2346325"/>
            <a:ext cx="13716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6000" dirty="0">
                <a:solidFill>
                  <a:schemeClr val="hlink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ei</a:t>
            </a:r>
            <a:endParaRPr lang="en-US" altLang="zh-CN" sz="6000" dirty="0">
              <a:solidFill>
                <a:schemeClr val="hlink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Rectangle 4"/>
          <p:cNvSpPr/>
          <p:nvPr/>
        </p:nvSpPr>
        <p:spPr>
          <a:xfrm>
            <a:off x="6553200" y="3748088"/>
            <a:ext cx="24384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e——ei</a:t>
            </a:r>
            <a:endParaRPr lang="en-US" altLang="zh-CN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3321" name="Group 9"/>
          <p:cNvGrpSpPr/>
          <p:nvPr/>
        </p:nvGrpSpPr>
        <p:grpSpPr>
          <a:xfrm>
            <a:off x="3124200" y="5165725"/>
            <a:ext cx="5943600" cy="930275"/>
            <a:chOff x="864" y="2938"/>
            <a:chExt cx="3744" cy="586"/>
          </a:xfrm>
        </p:grpSpPr>
        <p:sp>
          <p:nvSpPr>
            <p:cNvPr id="17417" name="Line 5"/>
            <p:cNvSpPr/>
            <p:nvPr/>
          </p:nvSpPr>
          <p:spPr>
            <a:xfrm>
              <a:off x="864" y="2938"/>
              <a:ext cx="374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18" name="Line 6"/>
            <p:cNvSpPr/>
            <p:nvPr/>
          </p:nvSpPr>
          <p:spPr>
            <a:xfrm>
              <a:off x="864" y="3130"/>
              <a:ext cx="374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19" name="Line 7"/>
            <p:cNvSpPr/>
            <p:nvPr/>
          </p:nvSpPr>
          <p:spPr>
            <a:xfrm>
              <a:off x="864" y="3332"/>
              <a:ext cx="374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0" name="Line 8"/>
            <p:cNvSpPr/>
            <p:nvPr/>
          </p:nvSpPr>
          <p:spPr>
            <a:xfrm>
              <a:off x="864" y="3524"/>
              <a:ext cx="3744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3322" name="Rectangle 10"/>
          <p:cNvSpPr/>
          <p:nvPr/>
        </p:nvSpPr>
        <p:spPr>
          <a:xfrm>
            <a:off x="4094163" y="5168900"/>
            <a:ext cx="390906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ēi　éi　ěi　èi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1808" y="892493"/>
            <a:ext cx="3716337" cy="3602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6" grpId="0"/>
      <p:bldP spid="1332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904</Words>
  <Application>WPS 演示</Application>
  <PresentationFormat>宽屏</PresentationFormat>
  <Paragraphs>278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8" baseType="lpstr">
      <vt:lpstr>Arial</vt:lpstr>
      <vt:lpstr>宋体</vt:lpstr>
      <vt:lpstr>Wingdings</vt:lpstr>
      <vt:lpstr>楷体</vt:lpstr>
      <vt:lpstr>Century Gothic</vt:lpstr>
      <vt:lpstr>黑体</vt:lpstr>
      <vt:lpstr>楷体_GB2312</vt:lpstr>
      <vt:lpstr>Arial Black</vt:lpstr>
      <vt:lpstr>Calibri Light</vt:lpstr>
      <vt:lpstr>Calibri</vt:lpstr>
      <vt:lpstr>微软雅黑</vt:lpstr>
      <vt:lpstr>Times New Roman</vt:lpstr>
      <vt:lpstr>Segoe Print</vt:lpstr>
      <vt:lpstr>新宋体</vt:lpstr>
      <vt:lpstr>微软雅黑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HRY</cp:lastModifiedBy>
  <cp:revision>8</cp:revision>
  <dcterms:created xsi:type="dcterms:W3CDTF">2017-06-03T02:57:00Z</dcterms:created>
  <dcterms:modified xsi:type="dcterms:W3CDTF">2017-06-03T08:15:05Z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