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9" r:id="rId4"/>
    <p:sldId id="258" r:id="rId6"/>
    <p:sldId id="260" r:id="rId7"/>
    <p:sldId id="278" r:id="rId8"/>
    <p:sldId id="261" r:id="rId9"/>
    <p:sldId id="279" r:id="rId10"/>
    <p:sldId id="297" r:id="rId11"/>
    <p:sldId id="263" r:id="rId12"/>
    <p:sldId id="264" r:id="rId13"/>
    <p:sldId id="280" r:id="rId14"/>
    <p:sldId id="281" r:id="rId15"/>
    <p:sldId id="269" r:id="rId16"/>
    <p:sldId id="270" r:id="rId17"/>
    <p:sldId id="273" r:id="rId18"/>
    <p:sldId id="274" r:id="rId19"/>
    <p:sldId id="275" r:id="rId20"/>
    <p:sldId id="276" r:id="rId21"/>
    <p:sldId id="277" r:id="rId22"/>
    <p:sldId id="298" r:id="rId23"/>
    <p:sldId id="299" r:id="rId24"/>
    <p:sldId id="300" r:id="rId25"/>
  </p:sldIdLst>
  <p:sldSz cx="9144000" cy="6858000"/>
  <p:notesSz cx="6858000" cy="9144000"/>
  <p:defaultTextStyle>
    <a:defPPr>
      <a:defRPr lang="zh-CN"/>
    </a:defPPr>
    <a:lvl1pPr marL="0" lvl="0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-8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08T16:08:16.060" idx="1">
    <p:pos x="5652" y="792"/>
    <p:text>动作描写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latinLnBrk="0" hangingPunct="1">
              <a:buClr>
                <a:srgbClr val="000000"/>
              </a:buClr>
              <a:buSzPct val="100000"/>
              <a:buNone/>
            </a:pPr>
            <a:endParaRPr sz="1200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1" latinLnBrk="0" hangingPunct="1">
              <a:buClr>
                <a:srgbClr val="000000"/>
              </a:buClr>
              <a:buSzPct val="100000"/>
              <a:buNone/>
            </a:pPr>
            <a:endParaRPr sz="1200"/>
          </a:p>
        </p:txBody>
      </p:sp>
      <p:sp>
        <p:nvSpPr>
          <p:cNvPr id="2052" name="幻灯片图像占位符 2051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205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latinLnBrk="0" hangingPunct="1">
              <a:buClr>
                <a:srgbClr val="000000"/>
              </a:buClr>
              <a:buSzPct val="100000"/>
              <a:buNone/>
            </a:pPr>
            <a:endParaRPr sz="120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 sz="1200"/>
            </a:fld>
            <a:endParaRPr lang="zh-CN" altLang="x-none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Tx/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Tx/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Tx/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Tx/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latinLnBrk="0" hangingPunct="1">
              <a:buClr>
                <a:srgbClr val="000000"/>
              </a:buClr>
              <a:buSzPct val="100000"/>
              <a:buNone/>
            </a:pPr>
            <a:r>
              <a:rPr lang="en-US" altLang="zh-CN" sz="1200"/>
              <a:t>4</a:t>
            </a:r>
            <a:endParaRPr lang="en-US" altLang="zh-CN" sz="1200"/>
          </a:p>
        </p:txBody>
      </p:sp>
      <p:sp>
        <p:nvSpPr>
          <p:cNvPr id="25603" name="幻灯片图像占位符 25602"/>
          <p:cNvSpPr>
            <a:spLocks noGrp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5604" name="文本占位符 25603"/>
          <p:cNvSpPr>
            <a:spLocks noGrp="1"/>
          </p:cNvSpPr>
          <p:nvPr>
            <p:ph type="body"/>
          </p:nvPr>
        </p:nvSpPr>
        <p:spPr>
          <a:xfrm>
            <a:off x="538163" y="4387850"/>
            <a:ext cx="5780087" cy="3952875"/>
          </a:xfrm>
          <a:noFill/>
          <a:ln w="9525">
            <a:noFill/>
          </a:ln>
        </p:spPr>
        <p:txBody>
          <a:bodyPr/>
          <a:p>
            <a:pPr marL="0" lvl="0" indent="0" eaLnBrk="1" latinLnBrk="0" hangingPunct="1"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 eaLnBrk="1" latinLnBrk="0" hangingPunct="1">
              <a:buClr>
                <a:srgbClr val="000000"/>
              </a:buClr>
              <a:buSzPct val="100000"/>
              <a:buNone/>
            </a:p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 eaLnBrk="1" latinLnBrk="0" hangingPunct="1">
              <a:buClr>
                <a:srgbClr val="000000"/>
              </a:buClr>
              <a:buSzPct val="100000"/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ctr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24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hyperlink" Target="&#20316;&#25991;&#12298;&#36825;&#26679;&#30340;&#20154;&#35753;&#25105;&#25964;&#20329;&#12299;\&#29579;&#23068;&#30340;&#20316;&#25991;(1).doc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流程图: 过程 3073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>
              <a:buSzPct val="100000"/>
            </a:pPr>
          </a:p>
        </p:txBody>
      </p:sp>
      <p:sp>
        <p:nvSpPr>
          <p:cNvPr id="3075" name="流程图: 过程 3074"/>
          <p:cNvSpPr/>
          <p:nvPr/>
        </p:nvSpPr>
        <p:spPr>
          <a:xfrm>
            <a:off x="0" y="6454775"/>
            <a:ext cx="9144000" cy="40322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>
              <a:buSzPct val="100000"/>
            </a:pPr>
          </a:p>
        </p:txBody>
      </p:sp>
      <p:sp>
        <p:nvSpPr>
          <p:cNvPr id="3076" name="文本框 3075"/>
          <p:cNvSpPr txBox="1"/>
          <p:nvPr/>
        </p:nvSpPr>
        <p:spPr>
          <a:xfrm>
            <a:off x="539750" y="2781300"/>
            <a:ext cx="7812088" cy="190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SzPct val="100000"/>
            </a:pPr>
            <a:r>
              <a:rPr lang="en-US" altLang="zh-CN" sz="6000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写出人物的精神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algn="ctr">
              <a:buSzPct val="100000"/>
            </a:pPr>
            <a:endParaRPr lang="zh-CN" altLang="en-US" sz="600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1524000" y="1219200"/>
            <a:ext cx="5100638" cy="815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4800" b="1">
                <a:solidFill>
                  <a:schemeClr val="accent2"/>
                </a:solidFill>
              </a:rPr>
              <a:t>第一单元作文训练</a:t>
            </a:r>
            <a:endParaRPr lang="zh-CN" altLang="en-US" sz="4800" b="1">
              <a:solidFill>
                <a:schemeClr val="accent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6435" y="12700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chemeClr val="tx1"/>
                </a:solidFill>
              </a:rPr>
              <a:t>习作点评</a:t>
            </a:r>
            <a:endParaRPr lang="zh-CN" altLang="en-US" sz="4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圆角矩形 11265"/>
          <p:cNvSpPr/>
          <p:nvPr/>
        </p:nvSpPr>
        <p:spPr>
          <a:xfrm>
            <a:off x="1235075" y="2408238"/>
            <a:ext cx="7775575" cy="493712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/>
          <a:p>
            <a:pPr>
              <a:buSzPct val="100000"/>
            </a:pPr>
            <a:endParaRPr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3635375" y="47625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2800" b="1">
                <a:solidFill>
                  <a:srgbClr val="FF0000"/>
                </a:solidFill>
              </a:rPr>
              <a:t>经典回顾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9050" y="1369695"/>
            <a:ext cx="90303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   </a:t>
            </a:r>
            <a:r>
              <a:rPr lang="zh-CN" altLang="en-US" sz="3200"/>
              <a:t>又用手装得紧一点，往下又说了别的。</a:t>
            </a:r>
            <a:endParaRPr lang="zh-CN" altLang="en-US" sz="3200"/>
          </a:p>
          <a:p>
            <a:pPr algn="l"/>
            <a:r>
              <a:rPr lang="zh-CN" altLang="en-US" sz="3200"/>
              <a:t>    许先生忙着家务，跑来跑去，也没有对我的衣裳加以鉴赏。</a:t>
            </a:r>
            <a:endParaRPr lang="zh-CN" altLang="en-US" sz="3200"/>
          </a:p>
          <a:p>
            <a:pPr algn="l"/>
            <a:r>
              <a:rPr lang="zh-CN" altLang="en-US" sz="3200"/>
              <a:t>    于是我说：“周先生，我的衣裳漂亮不漂亮？”</a:t>
            </a:r>
            <a:endParaRPr lang="zh-CN" altLang="en-US" sz="3200"/>
          </a:p>
          <a:p>
            <a:pPr algn="l"/>
            <a:r>
              <a:rPr lang="zh-CN" altLang="en-US" sz="3200"/>
              <a:t>    鲁迅先生从上往下看了一眼：“不大漂亮。”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2930" y="53975"/>
            <a:ext cx="31413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李涵习作片段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10800000" flipV="1">
            <a:off x="3810" y="1242060"/>
            <a:ext cx="90855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我值日，到六点多才打扫好，那时天已经黑透了，可办公室的灯依然亮着，</a:t>
            </a:r>
            <a:r>
              <a:rPr lang="zh-CN" altLang="en-US" sz="2800">
                <a:solidFill>
                  <a:srgbClr val="FF0000"/>
                </a:solidFill>
              </a:rPr>
              <a:t>我探了探头，</a:t>
            </a:r>
            <a:r>
              <a:rPr lang="zh-CN" altLang="en-US" sz="2800"/>
              <a:t>发现李老师和几个同学还在里面。李老师看见了我，便</a:t>
            </a:r>
            <a:r>
              <a:rPr lang="zh-CN" altLang="en-US" sz="2800">
                <a:solidFill>
                  <a:srgbClr val="FF0000"/>
                </a:solidFill>
              </a:rPr>
              <a:t>招手</a:t>
            </a:r>
            <a:r>
              <a:rPr lang="zh-CN" altLang="en-US" sz="2800"/>
              <a:t>叫我进来。原来老师一边在听他们背书，一边在为我们明天上课的课件做准备。我主动帮老师分担了</a:t>
            </a:r>
            <a:r>
              <a:rPr lang="zh-CN" altLang="en-US" sz="2800" u="sng">
                <a:solidFill>
                  <a:schemeClr val="accent6"/>
                </a:solidFill>
              </a:rPr>
              <a:t>(检查）</a:t>
            </a:r>
            <a:r>
              <a:rPr lang="zh-CN" altLang="en-US" sz="2800"/>
              <a:t>背书的任务，在听他们背书的时候，我</a:t>
            </a:r>
            <a:r>
              <a:rPr lang="zh-CN" altLang="en-US" sz="2800" u="sng"/>
              <a:t>在后座</a:t>
            </a:r>
            <a:r>
              <a:rPr lang="zh-CN" altLang="en-US" sz="2800"/>
              <a:t>亲眼目睹了制作课件的过程，</a:t>
            </a:r>
            <a:r>
              <a:rPr lang="zh-CN" altLang="en-US" sz="2800" u="sng">
                <a:solidFill>
                  <a:schemeClr val="accent6"/>
                </a:solidFill>
              </a:rPr>
              <a:t>（真）</a:t>
            </a:r>
            <a:r>
              <a:rPr lang="zh-CN" altLang="en-US" sz="2800">
                <a:solidFill>
                  <a:schemeClr val="tx1"/>
                </a:solidFill>
              </a:rPr>
              <a:t>的繁琐复杂</a:t>
            </a:r>
            <a:r>
              <a:rPr lang="zh-CN" altLang="en-US" sz="2800"/>
              <a:t>。有时候找网上的课件，她也会一一检查，修改确保万无一失。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056380" y="449580"/>
            <a:ext cx="4521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写好动作，风貌就在举止间：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05410"/>
            <a:ext cx="8286750" cy="2087245"/>
          </a:xfrm>
        </p:spPr>
        <p:txBody>
          <a:bodyPr/>
          <a:p>
            <a:r>
              <a:rPr lang="zh-CN" altLang="en-US"/>
              <a:t>范文引路</a:t>
            </a:r>
            <a:r>
              <a:rPr lang="en-US" altLang="zh-CN"/>
              <a:t>——</a:t>
            </a:r>
            <a:br>
              <a:rPr lang="en-US" altLang="zh-CN"/>
            </a:br>
            <a:br>
              <a:rPr lang="en-US" altLang="zh-CN"/>
            </a:b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021965" y="2955925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hlinkClick r:id="rId1" action="ppaction://hlinkfile"/>
              </a:rPr>
              <a:t>王娜：《这样的人让我敬佩》</a:t>
            </a:r>
            <a:endParaRPr lang="zh-CN" altLang="en-US" sz="2400">
              <a:hlinkClick r:id="rId1" action="ppaction://hlinkfile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16385"/>
          <p:cNvGrpSpPr/>
          <p:nvPr/>
        </p:nvGrpSpPr>
        <p:grpSpPr>
          <a:xfrm rot="10800000">
            <a:off x="762000" y="131763"/>
            <a:ext cx="2286000" cy="996950"/>
            <a:chOff x="480" y="83"/>
            <a:chExt cx="1440" cy="628"/>
          </a:xfrm>
        </p:grpSpPr>
        <p:sp>
          <p:nvSpPr>
            <p:cNvPr id="16387" name="流程图: 文档 16386"/>
            <p:cNvSpPr/>
            <p:nvPr/>
          </p:nvSpPr>
          <p:spPr>
            <a:xfrm>
              <a:off x="480" y="426"/>
              <a:ext cx="1404" cy="285"/>
            </a:xfrm>
            <a:prstGeom prst="flowChartDocument">
              <a:avLst/>
            </a:prstGeom>
            <a:solidFill>
              <a:srgbClr val="222268"/>
            </a:solidFill>
            <a:ln w="25400" cap="flat" cmpd="sng">
              <a:solidFill>
                <a:srgbClr val="23236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>
                <a:buSzPct val="100000"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6388" name="文本框 16387"/>
            <p:cNvSpPr txBox="1"/>
            <p:nvPr/>
          </p:nvSpPr>
          <p:spPr>
            <a:xfrm flipV="1">
              <a:off x="480" y="83"/>
              <a:ext cx="1440" cy="436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algn="ctr">
                <a:buSzPct val="100000"/>
              </a:pPr>
              <a:r>
                <a:rPr lang="zh-CN" altLang="en-US" sz="4000" b="1">
                  <a:solidFill>
                    <a:srgbClr val="FF0000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小试牛刀</a:t>
              </a:r>
              <a:endPara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389" name="矩形 16388"/>
          <p:cNvSpPr/>
          <p:nvPr/>
        </p:nvSpPr>
        <p:spPr>
          <a:xfrm>
            <a:off x="381000" y="1676400"/>
            <a:ext cx="8534400" cy="1531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  <a:buSzPct val="100000"/>
            </a:pP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以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这样的人让我敬佩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为题，写一篇作文。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600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字左右。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1219200" y="685800"/>
            <a:ext cx="1344613" cy="635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SzPct val="100000"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提示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609600" y="1524000"/>
            <a:ext cx="8001000" cy="4225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  <a:buSzPct val="100000"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    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注意，这次是要写出人物的性格和精神气质。当然，要对他进行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外貌、动作、语言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等的描写，这些方法运用得好，也可以有效凸显人物的精神气质。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buSzPct val="100000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可以叙述你和他相处的时光、共同经历的事情，在描写和叙述中展现他的性格品质。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7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charRg st="7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charRg st="7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20481"/>
          <p:cNvGrpSpPr/>
          <p:nvPr/>
        </p:nvGrpSpPr>
        <p:grpSpPr>
          <a:xfrm>
            <a:off x="685800" y="609600"/>
            <a:ext cx="2268538" cy="635000"/>
            <a:chOff x="432" y="384"/>
            <a:chExt cx="1429" cy="400"/>
          </a:xfrm>
        </p:grpSpPr>
        <p:sp>
          <p:nvSpPr>
            <p:cNvPr id="20483" name="流程图: 文档 20482"/>
            <p:cNvSpPr/>
            <p:nvPr/>
          </p:nvSpPr>
          <p:spPr>
            <a:xfrm>
              <a:off x="432" y="413"/>
              <a:ext cx="1394" cy="285"/>
            </a:xfrm>
            <a:prstGeom prst="flowChartDocument">
              <a:avLst/>
            </a:prstGeom>
            <a:solidFill>
              <a:srgbClr val="222268"/>
            </a:solidFill>
            <a:ln w="25400" cap="flat" cmpd="sng">
              <a:solidFill>
                <a:srgbClr val="23236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>
                <a:buSzPct val="100000"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20484" name="文本框 20483"/>
            <p:cNvSpPr txBox="1"/>
            <p:nvPr/>
          </p:nvSpPr>
          <p:spPr>
            <a:xfrm>
              <a:off x="432" y="384"/>
              <a:ext cx="1429" cy="400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algn="ctr">
                <a:buSzPct val="100000"/>
              </a:pPr>
              <a:r>
                <a:rPr lang="zh-CN" altLang="en-US" sz="3600" b="1">
                  <a:solidFill>
                    <a:srgbClr val="FF0000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课堂小结</a:t>
              </a:r>
              <a:endPara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485" name="矩形 20484"/>
          <p:cNvSpPr/>
          <p:nvPr/>
        </p:nvSpPr>
        <p:spPr>
          <a:xfrm>
            <a:off x="3995738" y="908050"/>
            <a:ext cx="1974850" cy="7350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怎样选材：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-7937" y="2781300"/>
            <a:ext cx="3067050" cy="8588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写出人物的精神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3429000" y="1720850"/>
            <a:ext cx="5715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第一，抓住典型事例来表现人物的精神风貌。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8" name="矩形 20487"/>
          <p:cNvSpPr/>
          <p:nvPr/>
        </p:nvSpPr>
        <p:spPr>
          <a:xfrm>
            <a:off x="3428683" y="2719705"/>
            <a:ext cx="56594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第二，借助一些写作手法来加以突出、强调。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3428683" y="3665538"/>
            <a:ext cx="4829175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第三，写好肖像，以形传神。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3428683" y="4443730"/>
            <a:ext cx="4918075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第四，写好环境，以景写人。</a:t>
            </a:r>
            <a:r>
              <a:rPr lang="en-US" altLang="zh-CN" sz="2800" b="1">
                <a:latin typeface="宋体" panose="02010600030101010101" pitchFamily="2" charset="-122"/>
              </a:rPr>
              <a:t> </a:t>
            </a:r>
            <a:endParaRPr lang="en-US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9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9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381000" y="762000"/>
            <a:ext cx="8458200" cy="1229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2800" b="1"/>
              <a:t>                          </a:t>
            </a:r>
            <a:r>
              <a:rPr lang="zh-CN" altLang="en-US" sz="2800" b="1"/>
              <a:t>这样的人让我敬佩</a:t>
            </a:r>
            <a:endParaRPr lang="zh-CN" altLang="en-US" sz="2800" b="1">
              <a:solidFill>
                <a:srgbClr val="0000CC"/>
              </a:solidFill>
            </a:endParaRPr>
          </a:p>
          <a:p>
            <a:pPr>
              <a:buSzPct val="100000"/>
            </a:pPr>
            <a:r>
              <a:rPr lang="zh-CN" altLang="en-US" sz="2800"/>
              <a:t>       </a:t>
            </a:r>
            <a:endParaRPr lang="zh-CN" altLang="en-US" sz="3200">
              <a:solidFill>
                <a:srgbClr val="0000CC"/>
              </a:solidFill>
            </a:endParaRPr>
          </a:p>
          <a:p>
            <a:pPr>
              <a:buSzPct val="100000"/>
            </a:pPr>
            <a:endParaRPr lang="zh-CN" altLang="en-US"/>
          </a:p>
        </p:txBody>
      </p:sp>
      <p:sp>
        <p:nvSpPr>
          <p:cNvPr id="21507" name="文本框 21506"/>
          <p:cNvSpPr txBox="1"/>
          <p:nvPr/>
        </p:nvSpPr>
        <p:spPr>
          <a:xfrm>
            <a:off x="609600" y="228600"/>
            <a:ext cx="1866900" cy="692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4000" b="1"/>
              <a:t>附 范文</a:t>
            </a:r>
            <a:endParaRPr lang="zh-CN" altLang="en-US" sz="40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760" y="1434465"/>
            <a:ext cx="7115810" cy="45186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304800" y="582295"/>
            <a:ext cx="853440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2800" b="1"/>
              <a:t>    </a:t>
            </a:r>
            <a:r>
              <a:rPr lang="en-US" altLang="zh-CN" sz="2800"/>
              <a:t> 自从上了初中后，我又开启了搬家之路，小姨在学校旁有一套房子，现在小姨在外地，就把这个房子给我们住了，她家里家用电器都有这也让我们轻松了一点，于是那天我们一家只从原来的房子里提了一些箱子过去。小姨家在一个小巷子里，很绕，差点把我也给绕糊涂了。我们到了门口，我们把东西放在那，奶奶拿着钥匙去开门。我环顾四周，突然发现前面有一家子的门口坐着一位有些不一样的奶奶。</a:t>
            </a:r>
            <a:endParaRPr lang="en-US" altLang="zh-CN" sz="2800"/>
          </a:p>
          <a:p>
            <a:pPr>
              <a:buSzPct val="100000"/>
            </a:pPr>
            <a:r>
              <a:rPr lang="en-US" altLang="zh-CN" sz="2800"/>
              <a:t>     “娜娜，快帮我把东西搬进来。快！”奶奶在屋里大声喊道。“哦，好，马上就去！”我的目光这才从那位奶奶身上移开来。到了下午，我们才算打扫的差不多了，奶奶这才开始做饭，累了一早上，我直往床上倒去，</a:t>
            </a:r>
            <a:r>
              <a:rPr lang="zh-CN" altLang="en-US" sz="2800"/>
              <a:t>（</a:t>
            </a:r>
            <a:r>
              <a:rPr lang="en-US" altLang="zh-CN" sz="2800" u="sng">
                <a:solidFill>
                  <a:srgbClr val="FF0000"/>
                </a:solidFill>
              </a:rPr>
              <a:t>看起了书来</a:t>
            </a:r>
            <a:r>
              <a:rPr lang="zh-CN" altLang="en-US" sz="2800" u="sng">
                <a:solidFill>
                  <a:srgbClr val="FF0000"/>
                </a:solidFill>
              </a:rPr>
              <a:t>）</a:t>
            </a:r>
            <a:r>
              <a:rPr lang="en-US" altLang="zh-CN" sz="2800"/>
              <a:t>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0" y="301625"/>
            <a:ext cx="91440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sz="3200">
                <a:latin typeface="+mj-ea"/>
                <a:ea typeface="+mj-ea"/>
                <a:cs typeface="+mj-ea"/>
              </a:rPr>
              <a:t>    </a:t>
            </a:r>
            <a:r>
              <a:rPr sz="3200">
                <a:latin typeface="+mj-ea"/>
                <a:ea typeface="+mj-ea"/>
                <a:cs typeface="+mj-ea"/>
              </a:rPr>
              <a:t>大门</a:t>
            </a:r>
            <a:r>
              <a:rPr lang="zh-CN" sz="3200">
                <a:latin typeface="+mj-ea"/>
                <a:ea typeface="+mj-ea"/>
                <a:cs typeface="+mj-ea"/>
              </a:rPr>
              <a:t>敞</a:t>
            </a:r>
            <a:r>
              <a:rPr sz="3200">
                <a:latin typeface="+mj-ea"/>
                <a:ea typeface="+mj-ea"/>
                <a:cs typeface="+mj-ea"/>
              </a:rPr>
              <a:t>开着，却突然听到有敲门的声音。“来了。”奶奶正在洗菜，</a:t>
            </a:r>
            <a:r>
              <a:rPr lang="zh-CN" sz="3200">
                <a:latin typeface="+mj-ea"/>
                <a:ea typeface="+mj-ea"/>
                <a:cs typeface="+mj-ea"/>
              </a:rPr>
              <a:t>（</a:t>
            </a:r>
            <a:r>
              <a:rPr sz="3200">
                <a:solidFill>
                  <a:schemeClr val="accent2"/>
                </a:solidFill>
                <a:latin typeface="+mj-ea"/>
                <a:ea typeface="+mj-ea"/>
                <a:cs typeface="+mj-ea"/>
              </a:rPr>
              <a:t>听见有人在敲门，</a:t>
            </a:r>
            <a:r>
              <a:rPr lang="zh-CN" sz="3200">
                <a:solidFill>
                  <a:schemeClr val="accent2"/>
                </a:solidFill>
                <a:latin typeface="+mj-ea"/>
                <a:ea typeface="+mj-ea"/>
                <a:cs typeface="+mj-ea"/>
              </a:rPr>
              <a:t>）</a:t>
            </a:r>
            <a:r>
              <a:rPr sz="3200">
                <a:latin typeface="+mj-ea"/>
                <a:ea typeface="+mj-ea"/>
                <a:cs typeface="+mj-ea"/>
              </a:rPr>
              <a:t>赶紧擦擦手过去看看。爱凑热闹的我也从楼上跑下去。“哦，你是？”奶奶到了门口，发现是一个她不认识的人。“我也住在前面，看你今天才搬来，我从俺家菜园里拔了一些白菜给你。”那个奶奶没有进来，只是站在门口，她把抱着的菜放下。</a:t>
            </a:r>
            <a:endParaRPr sz="3200">
              <a:latin typeface="+mj-ea"/>
              <a:ea typeface="+mj-ea"/>
              <a:cs typeface="+mj-ea"/>
            </a:endParaRPr>
          </a:p>
          <a:p>
            <a:pPr>
              <a:buSzPct val="100000"/>
            </a:pPr>
            <a:r>
              <a:rPr sz="3200">
                <a:latin typeface="+mj-ea"/>
                <a:ea typeface="+mj-ea"/>
                <a:cs typeface="+mj-ea"/>
              </a:rPr>
              <a:t>    “不用了，俺家有。”“没事，拿着吧，又不是什么好东西！”</a:t>
            </a:r>
            <a:r>
              <a:rPr lang="zh-CN" sz="3200">
                <a:latin typeface="+mj-ea"/>
                <a:ea typeface="+mj-ea"/>
                <a:cs typeface="+mj-ea"/>
              </a:rPr>
              <a:t>（</a:t>
            </a:r>
            <a:r>
              <a:rPr sz="3200">
                <a:solidFill>
                  <a:schemeClr val="accent2"/>
                </a:solidFill>
                <a:latin typeface="+mj-ea"/>
                <a:ea typeface="+mj-ea"/>
                <a:cs typeface="+mj-ea"/>
              </a:rPr>
              <a:t>“那好吧，真是谢谢你了。进来坐。”</a:t>
            </a:r>
            <a:r>
              <a:rPr lang="zh-CN" sz="3200">
                <a:solidFill>
                  <a:schemeClr val="accent2"/>
                </a:solidFill>
                <a:latin typeface="+mj-ea"/>
                <a:ea typeface="+mj-ea"/>
                <a:cs typeface="+mj-ea"/>
              </a:rPr>
              <a:t>）</a:t>
            </a:r>
            <a:r>
              <a:rPr sz="3200">
                <a:latin typeface="+mj-ea"/>
                <a:ea typeface="+mj-ea"/>
                <a:cs typeface="+mj-ea"/>
              </a:rPr>
              <a:t>奶奶不好意思地收下了，她抱起菜，让那位奶奶进屋坐坐。</a:t>
            </a:r>
            <a:r>
              <a:rPr lang="zh-CN" sz="3200">
                <a:latin typeface="+mj-ea"/>
                <a:ea typeface="+mj-ea"/>
                <a:cs typeface="+mj-ea"/>
              </a:rPr>
              <a:t>（</a:t>
            </a:r>
            <a:r>
              <a:rPr sz="3200">
                <a:solidFill>
                  <a:schemeClr val="accent2"/>
                </a:solidFill>
                <a:latin typeface="+mj-ea"/>
                <a:ea typeface="+mj-ea"/>
                <a:cs typeface="+mj-ea"/>
              </a:rPr>
              <a:t>我见那奶奶要进来，就赶紧跑上了楼。</a:t>
            </a:r>
            <a:r>
              <a:rPr lang="zh-CN" sz="3200">
                <a:solidFill>
                  <a:schemeClr val="accent2"/>
                </a:solidFill>
                <a:latin typeface="+mj-ea"/>
                <a:ea typeface="+mj-ea"/>
                <a:cs typeface="+mj-ea"/>
              </a:rPr>
              <a:t>）删除</a:t>
            </a:r>
            <a:endParaRPr lang="zh-CN" sz="3200">
              <a:solidFill>
                <a:schemeClr val="accent2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476250" y="914400"/>
            <a:ext cx="7924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3600"/>
              <a:t>       </a:t>
            </a:r>
            <a:endParaRPr lang="zh-CN" altLang="en-US" sz="36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915035"/>
            <a:ext cx="7204710" cy="53555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 descr="Large confetti"/>
          <p:cNvSpPr txBox="1"/>
          <p:nvPr/>
        </p:nvSpPr>
        <p:spPr>
          <a:xfrm>
            <a:off x="250825" y="242888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>
              <a:buSzPct val="100000"/>
            </a:pPr>
            <a:endParaRPr sz="2000" b="1">
              <a:solidFill>
                <a:srgbClr val="0039AC"/>
              </a:solidFill>
              <a:latin typeface="宋体" panose="02010600030101010101" pitchFamily="2" charset="-122"/>
            </a:endParaRPr>
          </a:p>
        </p:txBody>
      </p:sp>
      <p:grpSp>
        <p:nvGrpSpPr>
          <p:cNvPr id="6147" name="组合 6146"/>
          <p:cNvGrpSpPr/>
          <p:nvPr/>
        </p:nvGrpSpPr>
        <p:grpSpPr>
          <a:xfrm>
            <a:off x="609600" y="533400"/>
            <a:ext cx="4267200" cy="1322388"/>
            <a:chOff x="384" y="336"/>
            <a:chExt cx="2688" cy="833"/>
          </a:xfrm>
        </p:grpSpPr>
        <p:sp>
          <p:nvSpPr>
            <p:cNvPr id="6148" name="流程图: 文档 6147"/>
            <p:cNvSpPr/>
            <p:nvPr/>
          </p:nvSpPr>
          <p:spPr>
            <a:xfrm flipV="1">
              <a:off x="384" y="336"/>
              <a:ext cx="2688" cy="720"/>
            </a:xfrm>
            <a:prstGeom prst="flowChartDocument">
              <a:avLst/>
            </a:prstGeom>
            <a:solidFill>
              <a:srgbClr val="222268"/>
            </a:solidFill>
            <a:ln w="25400" cap="flat" cmpd="sng">
              <a:solidFill>
                <a:srgbClr val="23236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>
                <a:buSzPct val="100000"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6149" name="文本框 6148"/>
            <p:cNvSpPr txBox="1"/>
            <p:nvPr/>
          </p:nvSpPr>
          <p:spPr>
            <a:xfrm>
              <a:off x="384" y="336"/>
              <a:ext cx="1583" cy="833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 algn="ctr">
                <a:buSzPct val="100000"/>
              </a:pPr>
              <a:r>
                <a:rPr lang="zh-CN" altLang="en-US" sz="4000" b="1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训练目标回顾</a:t>
              </a:r>
              <a:r>
                <a:rPr lang="en-US" altLang="zh-CN" sz="4000" b="1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——</a:t>
              </a:r>
              <a:endParaRPr lang="en-US" altLang="zh-CN" sz="4000" b="1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150" name="文本框 6149"/>
          <p:cNvSpPr txBox="1"/>
          <p:nvPr/>
        </p:nvSpPr>
        <p:spPr>
          <a:xfrm>
            <a:off x="755650" y="2205038"/>
            <a:ext cx="7848600" cy="4071620"/>
          </a:xfrm>
          <a:prstGeom prst="rect">
            <a:avLst/>
          </a:prstGeom>
          <a:noFill/>
          <a:ln w="9525">
            <a:noFill/>
          </a:ln>
        </p:spPr>
        <p:txBody>
          <a:bodyPr lIns="102047" tIns="51024" rIns="102047" bIns="51024">
            <a:spAutoFit/>
          </a:bodyPr>
          <a:p>
            <a:pPr defTabSz="1028700">
              <a:lnSpc>
                <a:spcPct val="150000"/>
              </a:lnSpc>
              <a:buSzPct val="100000"/>
            </a:pPr>
            <a:r>
              <a:rPr lang="en-US" altLang="zh-CN" sz="3600" b="1"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</a:rPr>
              <a:t>通过本次习作指导，掌握几种“写出人物精神”的方法；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defTabSz="1028700">
              <a:lnSpc>
                <a:spcPct val="150000"/>
              </a:lnSpc>
              <a:buSzPct val="100000"/>
            </a:pPr>
            <a:r>
              <a:rPr lang="en-US" altLang="zh-CN" sz="3600" b="1"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</a:rPr>
              <a:t>观察人物特点，了解人物经历，揣摩人物精神。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defTabSz="1028700">
              <a:lnSpc>
                <a:spcPct val="150000"/>
              </a:lnSpc>
              <a:buSzPct val="100000"/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charRg st="28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50">
                                            <p:txEl>
                                              <p:charRg st="28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999490"/>
            <a:ext cx="7428865" cy="52558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520065"/>
            <a:ext cx="8109585" cy="5535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91770"/>
            <a:ext cx="8072120" cy="63798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任意多边形 5121"/>
          <p:cNvSpPr/>
          <p:nvPr/>
        </p:nvSpPr>
        <p:spPr>
          <a:xfrm>
            <a:off x="1403350" y="1920875"/>
            <a:ext cx="5903913" cy="735013"/>
          </a:xfrm>
          <a:custGeom>
            <a:avLst/>
            <a:gdLst>
              <a:gd name="txL" fmla="*/ 0 w 4009922"/>
              <a:gd name="txT" fmla="*/ 0 h 850589"/>
              <a:gd name="txR" fmla="*/ 4009922 w 4009922"/>
              <a:gd name="txB" fmla="*/ 850589 h 850589"/>
            </a:gdLst>
            <a:ahLst/>
            <a:cxnLst>
              <a:cxn ang="0">
                <a:pos x="19272" y="16621"/>
              </a:cxn>
              <a:cxn ang="0">
                <a:pos x="19272" y="247814"/>
              </a:cxn>
              <a:cxn ang="0">
                <a:pos x="391629" y="247814"/>
              </a:cxn>
              <a:cxn ang="0">
                <a:pos x="438754" y="142069"/>
              </a:cxn>
              <a:cxn ang="0">
                <a:pos x="438754" y="122367"/>
              </a:cxn>
              <a:cxn ang="0">
                <a:pos x="391629" y="16621"/>
              </a:cxn>
              <a:cxn ang="0">
                <a:pos x="0" y="0"/>
              </a:cxn>
              <a:cxn ang="0">
                <a:pos x="395006" y="0"/>
              </a:cxn>
              <a:cxn ang="0">
                <a:pos x="444999" y="120950"/>
              </a:cxn>
              <a:cxn ang="0">
                <a:pos x="444999" y="143485"/>
              </a:cxn>
              <a:cxn ang="0">
                <a:pos x="395006" y="264435"/>
              </a:cxn>
              <a:cxn ang="0">
                <a:pos x="0" y="264435"/>
              </a:cxn>
            </a:cxnLst>
            <a:rect l="txL" t="txT" r="txR" b="txB"/>
            <a:pathLst>
              <a:path w="4009922" h="850589">
                <a:moveTo>
                  <a:pt x="173660" y="53464"/>
                </a:moveTo>
                <a:lnTo>
                  <a:pt x="173660" y="797124"/>
                </a:lnTo>
                <a:lnTo>
                  <a:pt x="3529010" y="797124"/>
                </a:lnTo>
                <a:cubicBezTo>
                  <a:pt x="3763537" y="797124"/>
                  <a:pt x="3953660" y="644837"/>
                  <a:pt x="3953660" y="456982"/>
                </a:cubicBezTo>
                <a:lnTo>
                  <a:pt x="3953660" y="393607"/>
                </a:lnTo>
                <a:cubicBezTo>
                  <a:pt x="3953660" y="205751"/>
                  <a:pt x="3763537" y="53464"/>
                  <a:pt x="3529010" y="53464"/>
                </a:cubicBezTo>
                <a:lnTo>
                  <a:pt x="173660" y="53464"/>
                </a:lnTo>
                <a:close/>
                <a:moveTo>
                  <a:pt x="0" y="0"/>
                </a:moveTo>
                <a:lnTo>
                  <a:pt x="3559442" y="0"/>
                </a:lnTo>
                <a:cubicBezTo>
                  <a:pt x="3808235" y="0"/>
                  <a:pt x="4009922" y="174184"/>
                  <a:pt x="4009922" y="389051"/>
                </a:cubicBezTo>
                <a:lnTo>
                  <a:pt x="4009922" y="461539"/>
                </a:lnTo>
                <a:cubicBezTo>
                  <a:pt x="4009922" y="676405"/>
                  <a:pt x="3808235" y="850589"/>
                  <a:pt x="3559442" y="850589"/>
                </a:cubicBezTo>
                <a:lnTo>
                  <a:pt x="0" y="850589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noFill/>
          </a:ln>
        </p:spPr>
        <p:txBody>
          <a:bodyPr lIns="252000" tIns="0" rIns="0" bIns="216000" anchor="ctr"/>
          <a:p>
            <a:pPr>
              <a:lnSpc>
                <a:spcPct val="80000"/>
              </a:lnSpc>
              <a:buSzPct val="100000"/>
            </a:pPr>
            <a:endParaRPr lang="en-US" alt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80000"/>
              </a:lnSpc>
              <a:buSzPct val="100000"/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A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写出多面；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B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写出个性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5123" name="圆角矩形 5122"/>
          <p:cNvSpPr/>
          <p:nvPr/>
        </p:nvSpPr>
        <p:spPr>
          <a:xfrm>
            <a:off x="1187450" y="2924175"/>
            <a:ext cx="7027863" cy="2233613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anchor="ctr"/>
          <a:p>
            <a:pPr algn="ctr">
              <a:buSzPct val="100000"/>
            </a:pPr>
            <a:endParaRPr sz="2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124" name="图片 5123" descr="9571263701487758923884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2765425"/>
            <a:ext cx="2365375" cy="214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1335088" y="3065463"/>
            <a:ext cx="6735762" cy="13684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  <a:buSzPct val="100000"/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</a:rPr>
              <a:t>写人，也不能只抓住一个人的一面，要想把一个人写得真实、鲜活，就得抓住他丰富的个性和精神世界。</a:t>
            </a:r>
            <a:endParaRPr lang="zh-CN" altLang="en-US" sz="40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126" name="矩形 5125"/>
          <p:cNvSpPr/>
          <p:nvPr/>
        </p:nvSpPr>
        <p:spPr>
          <a:xfrm>
            <a:off x="898525" y="301625"/>
            <a:ext cx="46736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写出人物精神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5" grpId="0" animBg="1"/>
      <p:bldP spid="5123" grpId="0" animBg="1"/>
      <p:bldP spid="5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1116013" y="3170238"/>
            <a:ext cx="4314825" cy="64928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神态描写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1476375" y="2636838"/>
            <a:ext cx="4524375" cy="64928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  <a:buSzPct val="100000"/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动作描写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908175" y="2205038"/>
            <a:ext cx="3263900" cy="64928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语言描写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2057400" y="1752600"/>
            <a:ext cx="4000500" cy="7223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  <a:buSzPct val="100000"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外貌描写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grpSp>
        <p:nvGrpSpPr>
          <p:cNvPr id="7174" name="组合 7173"/>
          <p:cNvGrpSpPr/>
          <p:nvPr/>
        </p:nvGrpSpPr>
        <p:grpSpPr>
          <a:xfrm>
            <a:off x="1619250" y="1989138"/>
            <a:ext cx="4384675" cy="390525"/>
            <a:chOff x="1020" y="1253"/>
            <a:chExt cx="2762" cy="246"/>
          </a:xfrm>
        </p:grpSpPr>
        <p:sp>
          <p:nvSpPr>
            <p:cNvPr id="7175" name="任意多边形 7174"/>
            <p:cNvSpPr/>
            <p:nvPr/>
          </p:nvSpPr>
          <p:spPr>
            <a:xfrm>
              <a:off x="1020" y="1253"/>
              <a:ext cx="201" cy="246"/>
            </a:xfrm>
            <a:custGeom>
              <a:avLst/>
              <a:gdLst>
                <a:gd name="txL" fmla="*/ 0 w 335051"/>
                <a:gd name="txT" fmla="*/ 0 h 404441"/>
                <a:gd name="txR" fmla="*/ 335051 w 335051"/>
                <a:gd name="txB" fmla="*/ 404441 h 404441"/>
              </a:gdLst>
              <a:ahLst/>
              <a:cxnLst>
                <a:cxn ang="0">
                  <a:pos x="159549" y="0"/>
                </a:cxn>
                <a:cxn ang="0">
                  <a:pos x="272366" y="47344"/>
                </a:cxn>
                <a:cxn ang="0">
                  <a:pos x="272366" y="275941"/>
                </a:cxn>
                <a:cxn ang="0">
                  <a:pos x="159549" y="390239"/>
                </a:cxn>
                <a:cxn ang="0">
                  <a:pos x="46732" y="275941"/>
                </a:cxn>
                <a:cxn ang="0">
                  <a:pos x="46732" y="47344"/>
                </a:cxn>
                <a:cxn ang="0">
                  <a:pos x="159549" y="0"/>
                </a:cxn>
              </a:cxnLst>
              <a:rect l="txL" t="txT" r="txR" b="txB"/>
              <a:pathLst>
                <a:path w="335051" h="404441">
                  <a:moveTo>
                    <a:pt x="167526" y="0"/>
                  </a:moveTo>
                  <a:cubicBezTo>
                    <a:pt x="210400" y="0"/>
                    <a:pt x="253273" y="16355"/>
                    <a:pt x="285984" y="49067"/>
                  </a:cubicBezTo>
                  <a:cubicBezTo>
                    <a:pt x="351407" y="114490"/>
                    <a:pt x="351407" y="220560"/>
                    <a:pt x="285984" y="285983"/>
                  </a:cubicBezTo>
                  <a:lnTo>
                    <a:pt x="167526" y="404441"/>
                  </a:lnTo>
                  <a:lnTo>
                    <a:pt x="49068" y="285983"/>
                  </a:lnTo>
                  <a:cubicBezTo>
                    <a:pt x="-16355" y="220560"/>
                    <a:pt x="-16355" y="114490"/>
                    <a:pt x="49068" y="49067"/>
                  </a:cubicBezTo>
                  <a:cubicBezTo>
                    <a:pt x="81780" y="16355"/>
                    <a:pt x="124653" y="0"/>
                    <a:pt x="167526" y="0"/>
                  </a:cubicBezTo>
                  <a:close/>
                </a:path>
              </a:pathLst>
            </a:custGeom>
            <a:solidFill>
              <a:srgbClr val="00B050"/>
            </a:solidFill>
            <a:ln w="12700">
              <a:noFill/>
            </a:ln>
          </p:spPr>
          <p:txBody>
            <a:bodyPr anchor="ctr"/>
            <a:p>
              <a:pPr algn="ctr">
                <a:buSzPct val="100000"/>
              </a:pPr>
              <a:r>
                <a:rPr lang="en-US" altLang="zh-CN" sz="2800" b="1">
                  <a:solidFill>
                    <a:srgbClr val="FFFFFF"/>
                  </a:solidFill>
                  <a:latin typeface="宋体" panose="02010600030101010101" pitchFamily="2" charset="-122"/>
                </a:rPr>
                <a:t>1</a:t>
              </a:r>
              <a:endParaRPr lang="en-US" altLang="zh-CN" sz="2800" b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76" name="直接连接符 7175"/>
            <p:cNvSpPr/>
            <p:nvPr/>
          </p:nvSpPr>
          <p:spPr>
            <a:xfrm>
              <a:off x="1121" y="1499"/>
              <a:ext cx="2661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dash"/>
              <a:headEnd type="none" w="med" len="med"/>
              <a:tailEnd type="none" w="med" len="med"/>
            </a:ln>
            <a:effectLst>
              <a:outerShdw dist="35921" dir="2699999" algn="tl" rotWithShape="0">
                <a:srgbClr val="D9D9D9">
                  <a:alpha val="50000"/>
                </a:srgbClr>
              </a:outerShdw>
            </a:effectLst>
          </p:spPr>
        </p:sp>
      </p:grpSp>
      <p:grpSp>
        <p:nvGrpSpPr>
          <p:cNvPr id="7177" name="组合 7176"/>
          <p:cNvGrpSpPr/>
          <p:nvPr/>
        </p:nvGrpSpPr>
        <p:grpSpPr>
          <a:xfrm>
            <a:off x="1187450" y="2420938"/>
            <a:ext cx="4546600" cy="390525"/>
            <a:chOff x="748" y="1525"/>
            <a:chExt cx="2864" cy="246"/>
          </a:xfrm>
        </p:grpSpPr>
        <p:sp>
          <p:nvSpPr>
            <p:cNvPr id="7178" name="任意多边形 7177"/>
            <p:cNvSpPr/>
            <p:nvPr/>
          </p:nvSpPr>
          <p:spPr>
            <a:xfrm>
              <a:off x="748" y="1525"/>
              <a:ext cx="201" cy="246"/>
            </a:xfrm>
            <a:custGeom>
              <a:avLst/>
              <a:gdLst>
                <a:gd name="txL" fmla="*/ 0 w 335051"/>
                <a:gd name="txT" fmla="*/ 0 h 404441"/>
                <a:gd name="txR" fmla="*/ 335051 w 335051"/>
                <a:gd name="txB" fmla="*/ 404441 h 404441"/>
              </a:gdLst>
              <a:ahLst/>
              <a:cxnLst>
                <a:cxn ang="0">
                  <a:pos x="159521" y="0"/>
                </a:cxn>
                <a:cxn ang="0">
                  <a:pos x="272319" y="47344"/>
                </a:cxn>
                <a:cxn ang="0">
                  <a:pos x="272319" y="275941"/>
                </a:cxn>
                <a:cxn ang="0">
                  <a:pos x="159521" y="390239"/>
                </a:cxn>
                <a:cxn ang="0">
                  <a:pos x="46723" y="275941"/>
                </a:cxn>
                <a:cxn ang="0">
                  <a:pos x="46723" y="47344"/>
                </a:cxn>
                <a:cxn ang="0">
                  <a:pos x="159521" y="0"/>
                </a:cxn>
              </a:cxnLst>
              <a:rect l="txL" t="txT" r="txR" b="txB"/>
              <a:pathLst>
                <a:path w="335051" h="404441">
                  <a:moveTo>
                    <a:pt x="167526" y="0"/>
                  </a:moveTo>
                  <a:cubicBezTo>
                    <a:pt x="210400" y="0"/>
                    <a:pt x="253273" y="16355"/>
                    <a:pt x="285984" y="49067"/>
                  </a:cubicBezTo>
                  <a:cubicBezTo>
                    <a:pt x="351407" y="114490"/>
                    <a:pt x="351407" y="220560"/>
                    <a:pt x="285984" y="285983"/>
                  </a:cubicBezTo>
                  <a:lnTo>
                    <a:pt x="167526" y="404441"/>
                  </a:lnTo>
                  <a:lnTo>
                    <a:pt x="49068" y="285983"/>
                  </a:lnTo>
                  <a:cubicBezTo>
                    <a:pt x="-16355" y="220560"/>
                    <a:pt x="-16355" y="114490"/>
                    <a:pt x="49068" y="49067"/>
                  </a:cubicBezTo>
                  <a:cubicBezTo>
                    <a:pt x="81780" y="16355"/>
                    <a:pt x="124653" y="0"/>
                    <a:pt x="167526" y="0"/>
                  </a:cubicBezTo>
                  <a:close/>
                </a:path>
              </a:pathLst>
            </a:custGeom>
            <a:solidFill>
              <a:srgbClr val="00B050"/>
            </a:solidFill>
            <a:ln w="12700">
              <a:noFill/>
            </a:ln>
          </p:spPr>
          <p:txBody>
            <a:bodyPr anchor="ctr"/>
            <a:p>
              <a:pPr algn="ctr">
                <a:buSzPct val="100000"/>
              </a:pPr>
              <a:r>
                <a:rPr lang="en-US" altLang="zh-CN" sz="2800" b="1">
                  <a:solidFill>
                    <a:srgbClr val="FFFFFF"/>
                  </a:solidFill>
                  <a:latin typeface="宋体" panose="02010600030101010101" pitchFamily="2" charset="-122"/>
                </a:rPr>
                <a:t>2</a:t>
              </a:r>
              <a:endParaRPr lang="en-US" altLang="zh-CN" sz="2800" b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79" name="直接连接符 7178"/>
            <p:cNvSpPr/>
            <p:nvPr/>
          </p:nvSpPr>
          <p:spPr>
            <a:xfrm>
              <a:off x="848" y="1771"/>
              <a:ext cx="2764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dash"/>
              <a:headEnd type="none" w="med" len="med"/>
              <a:tailEnd type="none" w="med" len="med"/>
            </a:ln>
            <a:effectLst>
              <a:outerShdw dist="35921" dir="2699999" algn="tl" rotWithShape="0">
                <a:srgbClr val="D9D9D9">
                  <a:alpha val="50000"/>
                </a:srgbClr>
              </a:outerShdw>
            </a:effectLst>
          </p:spPr>
        </p:sp>
      </p:grpSp>
      <p:grpSp>
        <p:nvGrpSpPr>
          <p:cNvPr id="7180" name="组合 7179"/>
          <p:cNvGrpSpPr/>
          <p:nvPr/>
        </p:nvGrpSpPr>
        <p:grpSpPr>
          <a:xfrm>
            <a:off x="900113" y="2852738"/>
            <a:ext cx="4737100" cy="390525"/>
            <a:chOff x="567" y="1797"/>
            <a:chExt cx="2984" cy="246"/>
          </a:xfrm>
        </p:grpSpPr>
        <p:sp>
          <p:nvSpPr>
            <p:cNvPr id="7181" name="任意多边形 7180"/>
            <p:cNvSpPr/>
            <p:nvPr/>
          </p:nvSpPr>
          <p:spPr>
            <a:xfrm>
              <a:off x="567" y="1797"/>
              <a:ext cx="201" cy="246"/>
            </a:xfrm>
            <a:custGeom>
              <a:avLst/>
              <a:gdLst>
                <a:gd name="txL" fmla="*/ 0 w 335051"/>
                <a:gd name="txT" fmla="*/ 0 h 404441"/>
                <a:gd name="txR" fmla="*/ 335051 w 335051"/>
                <a:gd name="txB" fmla="*/ 404441 h 404441"/>
              </a:gdLst>
              <a:ahLst/>
              <a:cxnLst>
                <a:cxn ang="0">
                  <a:pos x="159580" y="0"/>
                </a:cxn>
                <a:cxn ang="0">
                  <a:pos x="272420" y="47344"/>
                </a:cxn>
                <a:cxn ang="0">
                  <a:pos x="272420" y="275941"/>
                </a:cxn>
                <a:cxn ang="0">
                  <a:pos x="159580" y="390239"/>
                </a:cxn>
                <a:cxn ang="0">
                  <a:pos x="46741" y="275941"/>
                </a:cxn>
                <a:cxn ang="0">
                  <a:pos x="46741" y="47344"/>
                </a:cxn>
                <a:cxn ang="0">
                  <a:pos x="159580" y="0"/>
                </a:cxn>
              </a:cxnLst>
              <a:rect l="txL" t="txT" r="txR" b="txB"/>
              <a:pathLst>
                <a:path w="335051" h="404441">
                  <a:moveTo>
                    <a:pt x="167526" y="0"/>
                  </a:moveTo>
                  <a:cubicBezTo>
                    <a:pt x="210400" y="0"/>
                    <a:pt x="253273" y="16355"/>
                    <a:pt x="285984" y="49067"/>
                  </a:cubicBezTo>
                  <a:cubicBezTo>
                    <a:pt x="351407" y="114490"/>
                    <a:pt x="351407" y="220560"/>
                    <a:pt x="285984" y="285983"/>
                  </a:cubicBezTo>
                  <a:lnTo>
                    <a:pt x="167526" y="404441"/>
                  </a:lnTo>
                  <a:lnTo>
                    <a:pt x="49068" y="285983"/>
                  </a:lnTo>
                  <a:cubicBezTo>
                    <a:pt x="-16355" y="220560"/>
                    <a:pt x="-16355" y="114490"/>
                    <a:pt x="49068" y="49067"/>
                  </a:cubicBezTo>
                  <a:cubicBezTo>
                    <a:pt x="81780" y="16355"/>
                    <a:pt x="124653" y="0"/>
                    <a:pt x="167526" y="0"/>
                  </a:cubicBezTo>
                  <a:close/>
                </a:path>
              </a:pathLst>
            </a:custGeom>
            <a:solidFill>
              <a:srgbClr val="00B050"/>
            </a:solidFill>
            <a:ln w="12700">
              <a:noFill/>
            </a:ln>
          </p:spPr>
          <p:txBody>
            <a:bodyPr anchor="ctr"/>
            <a:p>
              <a:pPr algn="ctr">
                <a:buSzPct val="100000"/>
              </a:pPr>
              <a:r>
                <a:rPr lang="en-US" altLang="zh-CN" sz="2800" b="1">
                  <a:solidFill>
                    <a:srgbClr val="FFFFFF"/>
                  </a:solidFill>
                  <a:latin typeface="宋体" panose="02010600030101010101" pitchFamily="2" charset="-122"/>
                </a:rPr>
                <a:t>3</a:t>
              </a:r>
              <a:endParaRPr lang="en-US" altLang="zh-CN" sz="2800" b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82" name="直接连接符 7181"/>
            <p:cNvSpPr/>
            <p:nvPr/>
          </p:nvSpPr>
          <p:spPr>
            <a:xfrm>
              <a:off x="667" y="2043"/>
              <a:ext cx="2884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dash"/>
              <a:headEnd type="none" w="med" len="med"/>
              <a:tailEnd type="none" w="med" len="med"/>
            </a:ln>
            <a:effectLst>
              <a:outerShdw dist="35921" dir="2699999" algn="tl" rotWithShape="0">
                <a:srgbClr val="D9D9D9">
                  <a:alpha val="50000"/>
                </a:srgbClr>
              </a:outerShdw>
            </a:effectLst>
          </p:spPr>
        </p:sp>
      </p:grpSp>
      <p:grpSp>
        <p:nvGrpSpPr>
          <p:cNvPr id="7183" name="组合 7182"/>
          <p:cNvGrpSpPr/>
          <p:nvPr/>
        </p:nvGrpSpPr>
        <p:grpSpPr>
          <a:xfrm>
            <a:off x="539750" y="3321050"/>
            <a:ext cx="4946650" cy="390525"/>
            <a:chOff x="340" y="2092"/>
            <a:chExt cx="3116" cy="246"/>
          </a:xfrm>
        </p:grpSpPr>
        <p:sp>
          <p:nvSpPr>
            <p:cNvPr id="7184" name="任意多边形 7183"/>
            <p:cNvSpPr/>
            <p:nvPr/>
          </p:nvSpPr>
          <p:spPr>
            <a:xfrm>
              <a:off x="340" y="2092"/>
              <a:ext cx="201" cy="245"/>
            </a:xfrm>
            <a:custGeom>
              <a:avLst/>
              <a:gdLst>
                <a:gd name="txL" fmla="*/ 0 w 335051"/>
                <a:gd name="txT" fmla="*/ 0 h 404441"/>
                <a:gd name="txR" fmla="*/ 335051 w 335051"/>
                <a:gd name="txB" fmla="*/ 404441 h 404441"/>
              </a:gdLst>
              <a:ahLst/>
              <a:cxnLst>
                <a:cxn ang="0">
                  <a:pos x="159553" y="0"/>
                </a:cxn>
                <a:cxn ang="0">
                  <a:pos x="272374" y="47298"/>
                </a:cxn>
                <a:cxn ang="0">
                  <a:pos x="272374" y="275671"/>
                </a:cxn>
                <a:cxn ang="0">
                  <a:pos x="159553" y="389857"/>
                </a:cxn>
                <a:cxn ang="0">
                  <a:pos x="46733" y="275671"/>
                </a:cxn>
                <a:cxn ang="0">
                  <a:pos x="46733" y="47298"/>
                </a:cxn>
                <a:cxn ang="0">
                  <a:pos x="159553" y="0"/>
                </a:cxn>
              </a:cxnLst>
              <a:rect l="txL" t="txT" r="txR" b="txB"/>
              <a:pathLst>
                <a:path w="335051" h="404441">
                  <a:moveTo>
                    <a:pt x="167526" y="0"/>
                  </a:moveTo>
                  <a:cubicBezTo>
                    <a:pt x="210400" y="0"/>
                    <a:pt x="253273" y="16355"/>
                    <a:pt x="285984" y="49067"/>
                  </a:cubicBezTo>
                  <a:cubicBezTo>
                    <a:pt x="351407" y="114490"/>
                    <a:pt x="351407" y="220560"/>
                    <a:pt x="285984" y="285983"/>
                  </a:cubicBezTo>
                  <a:lnTo>
                    <a:pt x="167526" y="404441"/>
                  </a:lnTo>
                  <a:lnTo>
                    <a:pt x="49068" y="285983"/>
                  </a:lnTo>
                  <a:cubicBezTo>
                    <a:pt x="-16355" y="220560"/>
                    <a:pt x="-16355" y="114490"/>
                    <a:pt x="49068" y="49067"/>
                  </a:cubicBezTo>
                  <a:cubicBezTo>
                    <a:pt x="81780" y="16355"/>
                    <a:pt x="124653" y="0"/>
                    <a:pt x="167526" y="0"/>
                  </a:cubicBezTo>
                  <a:close/>
                </a:path>
              </a:pathLst>
            </a:custGeom>
            <a:solidFill>
              <a:srgbClr val="00B050"/>
            </a:solidFill>
            <a:ln w="12700">
              <a:noFill/>
            </a:ln>
          </p:spPr>
          <p:txBody>
            <a:bodyPr anchor="ctr"/>
            <a:p>
              <a:pPr algn="ctr">
                <a:buSzPct val="100000"/>
              </a:pPr>
              <a:r>
                <a:rPr lang="en-US" altLang="zh-CN" sz="2800" b="1">
                  <a:solidFill>
                    <a:srgbClr val="FFFFFF"/>
                  </a:solidFill>
                  <a:latin typeface="宋体" panose="02010600030101010101" pitchFamily="2" charset="-122"/>
                </a:rPr>
                <a:t>4</a:t>
              </a:r>
              <a:endParaRPr lang="en-US" altLang="zh-CN" sz="2800" b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85" name="直接连接符 7184"/>
            <p:cNvSpPr/>
            <p:nvPr/>
          </p:nvSpPr>
          <p:spPr>
            <a:xfrm>
              <a:off x="441" y="2337"/>
              <a:ext cx="3015" cy="1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dash"/>
              <a:headEnd type="none" w="med" len="med"/>
              <a:tailEnd type="none" w="med" len="med"/>
            </a:ln>
            <a:effectLst>
              <a:outerShdw dist="35921" dir="2699999" algn="tl" rotWithShape="0">
                <a:srgbClr val="D9D9D9">
                  <a:alpha val="50000"/>
                </a:srgbClr>
              </a:outerShdw>
            </a:effectLst>
          </p:spPr>
        </p:sp>
      </p:grpSp>
      <p:grpSp>
        <p:nvGrpSpPr>
          <p:cNvPr id="7186" name="组合 7185"/>
          <p:cNvGrpSpPr/>
          <p:nvPr/>
        </p:nvGrpSpPr>
        <p:grpSpPr>
          <a:xfrm>
            <a:off x="179388" y="3860800"/>
            <a:ext cx="5111750" cy="388938"/>
            <a:chOff x="113" y="2432"/>
            <a:chExt cx="3220" cy="245"/>
          </a:xfrm>
        </p:grpSpPr>
        <p:sp>
          <p:nvSpPr>
            <p:cNvPr id="7187" name="任意多边形 7186"/>
            <p:cNvSpPr/>
            <p:nvPr/>
          </p:nvSpPr>
          <p:spPr>
            <a:xfrm>
              <a:off x="113" y="2432"/>
              <a:ext cx="201" cy="245"/>
            </a:xfrm>
            <a:custGeom>
              <a:avLst/>
              <a:gdLst>
                <a:gd name="txL" fmla="*/ 0 w 335051"/>
                <a:gd name="txT" fmla="*/ 0 h 404441"/>
                <a:gd name="txR" fmla="*/ 335051 w 335051"/>
                <a:gd name="txB" fmla="*/ 404441 h 404441"/>
              </a:gdLst>
              <a:ahLst/>
              <a:cxnLst>
                <a:cxn ang="0">
                  <a:pos x="159569" y="0"/>
                </a:cxn>
                <a:cxn ang="0">
                  <a:pos x="272401" y="47344"/>
                </a:cxn>
                <a:cxn ang="0">
                  <a:pos x="272401" y="275941"/>
                </a:cxn>
                <a:cxn ang="0">
                  <a:pos x="159569" y="390239"/>
                </a:cxn>
                <a:cxn ang="0">
                  <a:pos x="46738" y="275941"/>
                </a:cxn>
                <a:cxn ang="0">
                  <a:pos x="46738" y="47344"/>
                </a:cxn>
                <a:cxn ang="0">
                  <a:pos x="159569" y="0"/>
                </a:cxn>
              </a:cxnLst>
              <a:rect l="txL" t="txT" r="txR" b="txB"/>
              <a:pathLst>
                <a:path w="335051" h="404441">
                  <a:moveTo>
                    <a:pt x="167526" y="0"/>
                  </a:moveTo>
                  <a:cubicBezTo>
                    <a:pt x="210400" y="0"/>
                    <a:pt x="253273" y="16355"/>
                    <a:pt x="285984" y="49067"/>
                  </a:cubicBezTo>
                  <a:cubicBezTo>
                    <a:pt x="351407" y="114490"/>
                    <a:pt x="351407" y="220560"/>
                    <a:pt x="285984" y="285983"/>
                  </a:cubicBezTo>
                  <a:lnTo>
                    <a:pt x="167526" y="404441"/>
                  </a:lnTo>
                  <a:lnTo>
                    <a:pt x="49068" y="285983"/>
                  </a:lnTo>
                  <a:cubicBezTo>
                    <a:pt x="-16355" y="220560"/>
                    <a:pt x="-16355" y="114490"/>
                    <a:pt x="49068" y="49067"/>
                  </a:cubicBezTo>
                  <a:cubicBezTo>
                    <a:pt x="81780" y="16355"/>
                    <a:pt x="124653" y="0"/>
                    <a:pt x="167526" y="0"/>
                  </a:cubicBezTo>
                  <a:close/>
                </a:path>
              </a:pathLst>
            </a:custGeom>
            <a:solidFill>
              <a:srgbClr val="00B050"/>
            </a:solidFill>
            <a:ln w="12700">
              <a:noFill/>
            </a:ln>
          </p:spPr>
          <p:txBody>
            <a:bodyPr anchor="ctr"/>
            <a:p>
              <a:pPr algn="ctr">
                <a:buSzPct val="100000"/>
              </a:pPr>
              <a:r>
                <a:rPr lang="en-US" altLang="zh-CN" sz="2800" b="1">
                  <a:solidFill>
                    <a:srgbClr val="FFFFFF"/>
                  </a:solidFill>
                  <a:latin typeface="Arial Rounded MT Bold" pitchFamily="34" charset="0"/>
                  <a:ea typeface="幼圆" pitchFamily="49" charset="-122"/>
                </a:rPr>
                <a:t>5</a:t>
              </a:r>
              <a:endParaRPr lang="en-US" altLang="zh-CN" sz="2800" b="1">
                <a:solidFill>
                  <a:srgbClr val="FFFFFF"/>
                </a:solidFill>
                <a:latin typeface="Arial Rounded MT Bold" pitchFamily="34" charset="0"/>
                <a:ea typeface="幼圆" pitchFamily="49" charset="-122"/>
              </a:endParaRPr>
            </a:p>
          </p:txBody>
        </p:sp>
        <p:sp>
          <p:nvSpPr>
            <p:cNvPr id="7188" name="直接连接符 7187"/>
            <p:cNvSpPr/>
            <p:nvPr/>
          </p:nvSpPr>
          <p:spPr>
            <a:xfrm>
              <a:off x="213" y="2677"/>
              <a:ext cx="3120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dash"/>
              <a:headEnd type="none" w="med" len="med"/>
              <a:tailEnd type="none" w="med" len="med"/>
            </a:ln>
            <a:effectLst>
              <a:outerShdw dist="35921" dir="2699999" algn="tl" rotWithShape="0">
                <a:srgbClr val="D9D9D9">
                  <a:alpha val="50000"/>
                </a:srgbClr>
              </a:outerShdw>
            </a:effectLst>
          </p:spPr>
        </p:sp>
      </p:grpSp>
      <p:sp>
        <p:nvSpPr>
          <p:cNvPr id="7189" name="文本框 7188"/>
          <p:cNvSpPr txBox="1"/>
          <p:nvPr/>
        </p:nvSpPr>
        <p:spPr>
          <a:xfrm>
            <a:off x="539750" y="3644900"/>
            <a:ext cx="4314825" cy="6524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  <a:buSzPct val="100000"/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心理描写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等等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190" name="右大括号 7189"/>
          <p:cNvSpPr/>
          <p:nvPr/>
        </p:nvSpPr>
        <p:spPr>
          <a:xfrm>
            <a:off x="4224338" y="2228850"/>
            <a:ext cx="288925" cy="2009775"/>
          </a:xfrm>
          <a:prstGeom prst="rightBrace">
            <a:avLst>
              <a:gd name="adj1" fmla="val 54166"/>
              <a:gd name="adj2" fmla="val 50000"/>
            </a:avLst>
          </a:prstGeom>
          <a:noFill/>
          <a:ln w="22225">
            <a:noFill/>
          </a:ln>
          <a:effectLst>
            <a:outerShdw dist="12700" dir="5400000" rotWithShape="0">
              <a:srgbClr val="000000">
                <a:alpha val="50000"/>
              </a:srgbClr>
            </a:outerShdw>
          </a:effectLst>
        </p:spPr>
        <p:txBody>
          <a:bodyPr wrap="none" lIns="164592" tIns="82296" rIns="164592" bIns="82296" anchor="ctr"/>
          <a:p>
            <a:pPr algn="ctr">
              <a:buSzPct val="100000"/>
            </a:pPr>
            <a:endParaRPr sz="2800">
              <a:solidFill>
                <a:srgbClr val="CC3300"/>
              </a:solidFill>
              <a:latin typeface="Calibri" panose="020F0502020204030204" pitchFamily="34" charset="0"/>
            </a:endParaRPr>
          </a:p>
        </p:txBody>
      </p:sp>
      <p:sp>
        <p:nvSpPr>
          <p:cNvPr id="7191" name="矩形 7190"/>
          <p:cNvSpPr/>
          <p:nvPr/>
        </p:nvSpPr>
        <p:spPr>
          <a:xfrm>
            <a:off x="4572000" y="2852738"/>
            <a:ext cx="1614488" cy="520700"/>
          </a:xfrm>
          <a:prstGeom prst="rect">
            <a:avLst/>
          </a:prstGeom>
          <a:noFill/>
          <a:ln w="222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外在特点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192" name="矩形 7191"/>
          <p:cNvSpPr/>
          <p:nvPr/>
        </p:nvSpPr>
        <p:spPr>
          <a:xfrm>
            <a:off x="6697663" y="3046413"/>
            <a:ext cx="1614487" cy="520700"/>
          </a:xfrm>
          <a:prstGeom prst="rect">
            <a:avLst/>
          </a:prstGeom>
          <a:noFill/>
          <a:ln w="222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人物内心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7193" name="矩形 7192"/>
          <p:cNvSpPr/>
          <p:nvPr/>
        </p:nvSpPr>
        <p:spPr>
          <a:xfrm>
            <a:off x="6313488" y="4206875"/>
            <a:ext cx="2681287" cy="520700"/>
          </a:xfrm>
          <a:prstGeom prst="rect">
            <a:avLst/>
          </a:prstGeom>
          <a:noFill/>
          <a:ln w="222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个性与精神品质</a:t>
            </a:r>
            <a:endParaRPr lang="zh-CN" altLang="en-US" sz="2800" b="1">
              <a:solidFill>
                <a:srgbClr val="0000CC"/>
              </a:solidFill>
            </a:endParaRPr>
          </a:p>
        </p:txBody>
      </p:sp>
      <p:cxnSp>
        <p:nvCxnSpPr>
          <p:cNvPr id="7194" name="直接箭头连接符 7193"/>
          <p:cNvCxnSpPr/>
          <p:nvPr/>
        </p:nvCxnSpPr>
        <p:spPr>
          <a:xfrm>
            <a:off x="6156325" y="3213100"/>
            <a:ext cx="552450" cy="0"/>
          </a:xfrm>
          <a:prstGeom prst="straightConnector1">
            <a:avLst/>
          </a:prstGeom>
          <a:ln w="25400" cap="flat" cmpd="sng">
            <a:solidFill>
              <a:srgbClr val="00B05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7195" name="直接箭头连接符 7194"/>
          <p:cNvCxnSpPr/>
          <p:nvPr/>
        </p:nvCxnSpPr>
        <p:spPr>
          <a:xfrm flipH="1">
            <a:off x="7253288" y="3505200"/>
            <a:ext cx="15875" cy="623888"/>
          </a:xfrm>
          <a:prstGeom prst="straightConnector1">
            <a:avLst/>
          </a:prstGeom>
          <a:ln w="25400" cap="flat" cmpd="sng">
            <a:solidFill>
              <a:srgbClr val="00B050"/>
            </a:solidFill>
            <a:prstDash val="solid"/>
            <a:headEnd type="none" w="med" len="med"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1345" y="2040255"/>
            <a:ext cx="8261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</a:t>
            </a:r>
            <a:r>
              <a:rPr lang="zh-CN" altLang="en-US" sz="3200"/>
              <a:t>、有没有写出这个人物的内在精神？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732790" y="3837305"/>
            <a:ext cx="60985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2</a:t>
            </a:r>
            <a:r>
              <a:rPr lang="zh-CN" altLang="en-US" sz="3200"/>
              <a:t>、有意识地用细节描写去展现？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2644140" y="24701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写后反思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圆角矩形 8193"/>
          <p:cNvSpPr/>
          <p:nvPr/>
        </p:nvSpPr>
        <p:spPr>
          <a:xfrm>
            <a:off x="1363663" y="2144713"/>
            <a:ext cx="7775575" cy="493712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/>
          <a:p>
            <a:pPr>
              <a:buSzPct val="100000"/>
            </a:pPr>
            <a:endParaRPr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3067050" y="195580"/>
            <a:ext cx="24765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样文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</a:rPr>
              <a:t>回顾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2475" y="1398905"/>
            <a:ext cx="780859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      就是</a:t>
            </a:r>
            <a:r>
              <a:rPr lang="zh-CN" altLang="en-US" sz="2800" u="sng">
                <a:solidFill>
                  <a:srgbClr val="FF0000"/>
                </a:solidFill>
              </a:rPr>
              <a:t>服装的</a:t>
            </a:r>
            <a:r>
              <a:rPr lang="zh-CN" altLang="en-US" sz="2800"/>
              <a:t>医生每天都会面临死亡，但他们都不会放弃任何一条生命，我在网上看到有些女护士为了自己的工作都把自己的头发剪了，当他们摘下口罩时</a:t>
            </a:r>
            <a:r>
              <a:rPr lang="zh-CN" altLang="en-US" sz="2800">
                <a:solidFill>
                  <a:srgbClr val="FF0000"/>
                </a:solidFill>
              </a:rPr>
              <a:t>红彤彤的，脸上</a:t>
            </a:r>
            <a:r>
              <a:rPr lang="zh-CN" altLang="en-US" sz="2800"/>
              <a:t>充满恐惧，如果他们上了手术台就是很多小时病人的</a:t>
            </a:r>
            <a:r>
              <a:rPr lang="zh-CN" altLang="en-US" sz="2800">
                <a:solidFill>
                  <a:srgbClr val="FF0000"/>
                </a:solidFill>
              </a:rPr>
              <a:t>生殖还是未知活了全家高兴死了</a:t>
            </a:r>
            <a:r>
              <a:rPr lang="zh-CN" altLang="en-US" sz="2800"/>
              <a:t>，抱怨医生，医生真是太难了，因为有了他们，很多病人才有了康复的希望。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20015" y="5015865"/>
            <a:ext cx="84410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accent2"/>
                </a:solidFill>
              </a:rPr>
              <a:t>点评：这是某位同学给我的电子稿原文，红色是我后标上的。先不说语言表达上的问题，单就此次作文的训练目标来看，你觉得他是否听课听懂了？是否有意识地去向这个目标努力了？</a:t>
            </a:r>
            <a:endParaRPr lang="zh-CN" altLang="en-US" sz="2400">
              <a:solidFill>
                <a:schemeClr val="accent2"/>
              </a:solidFill>
            </a:endParaRPr>
          </a:p>
          <a:p>
            <a:endParaRPr lang="zh-CN" altLang="en-US" sz="24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样文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回顾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7200" y="1417955"/>
            <a:ext cx="84099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/>
              <a:t>      </a:t>
            </a:r>
            <a:r>
              <a:rPr lang="zh-CN" altLang="en-US" sz="2800"/>
              <a:t>副班长不仅受学习，也是一个乐于助人的好同学，</a:t>
            </a:r>
            <a:endParaRPr lang="zh-CN" altLang="en-US" sz="2800"/>
          </a:p>
          <a:p>
            <a:pPr algn="l"/>
            <a:r>
              <a:rPr lang="zh-CN" altLang="en-US" sz="2800"/>
              <a:t>谁要有什么困难，她总是会及时出现在那同学身边，</a:t>
            </a:r>
            <a:endParaRPr lang="zh-CN" altLang="en-US" sz="2800"/>
          </a:p>
          <a:p>
            <a:pPr algn="l"/>
            <a:r>
              <a:rPr lang="zh-CN" altLang="en-US" sz="2800" u="sng">
                <a:solidFill>
                  <a:srgbClr val="FF0000"/>
                </a:solidFill>
              </a:rPr>
              <a:t>有好多次，她看见我抱作业本累的气喘吁吁时，她都会主动替我分担一部分，</a:t>
            </a:r>
            <a:r>
              <a:rPr lang="zh-CN" altLang="en-US" sz="2800"/>
              <a:t>地上有垃圾时，她从来不嫌脏，总会笑嘻嘻地捡起，一点也不埋怨，学校操场的小花小草，她看见有人不小心踩到了，</a:t>
            </a:r>
            <a:r>
              <a:rPr lang="zh-CN" altLang="en-US" sz="2800" u="sng">
                <a:solidFill>
                  <a:srgbClr val="FF0000"/>
                </a:solidFill>
              </a:rPr>
              <a:t>会上去劝解，</a:t>
            </a:r>
            <a:r>
              <a:rPr lang="zh-CN" altLang="en-US" sz="2800"/>
              <a:t>因为她的榜样示范，班上调皮的同学好多了，无人不敬佩。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302895" y="5373370"/>
            <a:ext cx="78867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2"/>
                </a:solidFill>
              </a:rPr>
              <a:t>点评：你觉得划横线句子可以怎么修改（成细节描写）？</a:t>
            </a:r>
            <a:endParaRPr lang="zh-CN" altLang="en-US" sz="28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3186113" y="1657350"/>
            <a:ext cx="4608512" cy="3959225"/>
          </a:xfrm>
          <a:prstGeom prst="rect">
            <a:avLst/>
          </a:prstGeom>
          <a:noFill/>
          <a:ln w="9525">
            <a:noFill/>
          </a:ln>
        </p:spPr>
        <p:txBody>
          <a:bodyPr lIns="102047" tIns="51024" rIns="102047" bIns="51024">
            <a:spAutoFit/>
          </a:bodyPr>
          <a:p>
            <a:pPr defTabSz="1028700">
              <a:lnSpc>
                <a:spcPct val="150000"/>
              </a:lnSpc>
              <a:buSzPct val="100000"/>
            </a:pPr>
            <a:r>
              <a:rPr lang="en-US" altLang="zh-CN" sz="2800" b="1">
                <a:solidFill>
                  <a:srgbClr val="FFFF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FFFFFF"/>
                </a:solidFill>
                <a:latin typeface="宋体" panose="02010600030101010101" pitchFamily="2" charset="-122"/>
              </a:rPr>
              <a:t>通过本次习作指导，教会学生“抓住特征描写人物”的方法；</a:t>
            </a:r>
            <a:endParaRPr lang="zh-CN" altLang="en-US" sz="2800" b="1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defTabSz="1028700">
              <a:lnSpc>
                <a:spcPct val="150000"/>
              </a:lnSpc>
              <a:buSzPct val="100000"/>
            </a:pPr>
            <a:r>
              <a:rPr lang="en-US" altLang="zh-CN" sz="2800" b="1">
                <a:solidFill>
                  <a:srgbClr val="FFFF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FFFFFF"/>
                </a:solidFill>
                <a:latin typeface="宋体" panose="02010600030101010101" pitchFamily="2" charset="-122"/>
              </a:rPr>
              <a:t>尝试观察人物特点，了解人物个性。</a:t>
            </a:r>
            <a:endParaRPr lang="zh-CN" altLang="en-US" sz="2800" b="1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defTabSz="1028700">
              <a:lnSpc>
                <a:spcPct val="150000"/>
              </a:lnSpc>
              <a:buSzPct val="100000"/>
            </a:pPr>
            <a:endParaRPr lang="zh-CN" altLang="en-US" sz="2800" b="1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圆角矩形 14338"/>
          <p:cNvSpPr/>
          <p:nvPr/>
        </p:nvSpPr>
        <p:spPr>
          <a:xfrm>
            <a:off x="755650" y="5084763"/>
            <a:ext cx="8064500" cy="493712"/>
          </a:xfrm>
          <a:prstGeom prst="roundRect">
            <a:avLst>
              <a:gd name="adj" fmla="val 21667"/>
            </a:avLst>
          </a:prstGeom>
          <a:noFill/>
          <a:ln w="22225">
            <a:noFill/>
          </a:ln>
        </p:spPr>
        <p:txBody>
          <a:bodyPr/>
          <a:p>
            <a:pPr>
              <a:buSzPct val="100000"/>
            </a:pP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──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由这个外貌特征可以初步了解她尖酸刻薄的性格。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892175" y="1028700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SzPct val="100000"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写好肖像，以形传神：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900113" y="1628775"/>
            <a:ext cx="4298950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如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:《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故乡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中的杨二嫂：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pic>
        <p:nvPicPr>
          <p:cNvPr id="14342" name="图片 14341" descr="521263267148775892388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1196975"/>
            <a:ext cx="2208212" cy="303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矩形 14342"/>
          <p:cNvSpPr/>
          <p:nvPr/>
        </p:nvSpPr>
        <p:spPr>
          <a:xfrm>
            <a:off x="395288" y="2060575"/>
            <a:ext cx="568960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buSzPct val="100000"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凸颧骨，薄嘴唇；两手搭在髀间，没有系裙，张着两脚，正像一个画图仪器里细脚伶仃的圆规。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nimBg="1"/>
      <p:bldP spid="14341" grpId="0" animBg="1"/>
      <p:bldP spid="143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圆角矩形 10242"/>
          <p:cNvSpPr/>
          <p:nvPr/>
        </p:nvSpPr>
        <p:spPr>
          <a:xfrm>
            <a:off x="973138" y="1206500"/>
            <a:ext cx="7775575" cy="493713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/>
          <a:p>
            <a:pPr>
              <a:buSzPct val="100000"/>
            </a:pP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sz="2800">
                <a:solidFill>
                  <a:srgbClr val="000000"/>
                </a:solidFill>
                <a:latin typeface="宋体" panose="02010600030101010101" pitchFamily="2" charset="-122"/>
              </a:rPr>
              <a:t>鲁迅先生的笑声是明朗的，是从心里的欢喜。若有人说了什么可笑的话，鲁迅先生笑的连烟卷都拿不住了，常常是笑的咳嗽起来。</a:t>
            </a:r>
            <a:endParaRPr sz="28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SzPct val="100000"/>
            </a:pPr>
            <a:r>
              <a:rPr sz="2800">
                <a:solidFill>
                  <a:srgbClr val="000000"/>
                </a:solidFill>
                <a:latin typeface="宋体" panose="02010600030101010101" pitchFamily="2" charset="-122"/>
              </a:rPr>
              <a:t>    鲁迅先生走路很轻捷，尤其他人记得清楚的，是他刚抓起帽子来往头上一扣，同时左腿就伸出去了，仿佛不顾一切地走去。</a:t>
            </a:r>
            <a:endParaRPr sz="28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SzPct val="100000"/>
            </a:pPr>
            <a:r>
              <a:rPr sz="2800">
                <a:solidFill>
                  <a:srgbClr val="000000"/>
                </a:solidFill>
                <a:latin typeface="宋体" panose="02010600030101010101" pitchFamily="2" charset="-122"/>
              </a:rPr>
              <a:t>    鲁迅先生不大注意人的衣裳，他说：“谁穿什么衣裳我看不见得……”</a:t>
            </a:r>
            <a:endParaRPr sz="28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SzPct val="100000"/>
            </a:pPr>
            <a:r>
              <a:rPr sz="2800">
                <a:solidFill>
                  <a:srgbClr val="000000"/>
                </a:solidFill>
                <a:latin typeface="宋体" panose="02010600030101010101" pitchFamily="2" charset="-122"/>
              </a:rPr>
              <a:t>    鲁迅先生生的病，刚好了一点，他坐在躺椅上，抽着烟，那天我穿着新奇的大红的上衣，很宽的袖子。</a:t>
            </a:r>
            <a:endParaRPr sz="28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SzPct val="100000"/>
            </a:pPr>
            <a:r>
              <a:rPr sz="2800">
                <a:solidFill>
                  <a:srgbClr val="000000"/>
                </a:solidFill>
                <a:latin typeface="宋体" panose="02010600030101010101" pitchFamily="2" charset="-122"/>
              </a:rPr>
              <a:t>    鲁迅先生说：“这天气闷热起来，这就是梅雨天。”他把他装在象牙烟嘴上的香烟，</a:t>
            </a:r>
            <a:endParaRPr sz="28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SzPct val="100000"/>
            </a:pPr>
            <a:endParaRPr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423545" y="165418"/>
            <a:ext cx="46497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Helvetica Neue"/>
              </a:rPr>
              <a:t>再如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:《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回忆鲁迅先生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一文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4443730" y="684530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SzPct val="100000"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写好语言，身临其境：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2224</Words>
  <Application>WPS 演示</Application>
  <PresentationFormat/>
  <Paragraphs>143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隶书</vt:lpstr>
      <vt:lpstr>微软雅黑</vt:lpstr>
      <vt:lpstr>幼圆</vt:lpstr>
      <vt:lpstr>Calibri</vt:lpstr>
      <vt:lpstr>Arial Rounded MT Bold</vt:lpstr>
      <vt:lpstr>Helvetica Neue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“样文”回顾</vt:lpstr>
      <vt:lpstr>PowerPoint 演示文稿</vt:lpstr>
      <vt:lpstr>PowerPoint 演示文稿</vt:lpstr>
      <vt:lpstr>PowerPoint 演示文稿</vt:lpstr>
      <vt:lpstr>PowerPoint 演示文稿</vt:lpstr>
      <vt:lpstr>范文引路——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71</cp:revision>
  <dcterms:created xsi:type="dcterms:W3CDTF">2020-03-08T07:19:00Z</dcterms:created>
  <dcterms:modified xsi:type="dcterms:W3CDTF">2020-03-09T08:33:42Z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2052-11.1.0.9513</vt:lpwstr>
  </property>
</Properties>
</file>