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48"/>
  </p:notesMasterIdLst>
  <p:sldIdLst>
    <p:sldId id="607" r:id="rId3"/>
    <p:sldId id="258" r:id="rId4"/>
    <p:sldId id="261" r:id="rId5"/>
    <p:sldId id="263" r:id="rId6"/>
    <p:sldId id="264" r:id="rId7"/>
    <p:sldId id="266" r:id="rId8"/>
    <p:sldId id="267" r:id="rId9"/>
    <p:sldId id="270" r:id="rId10"/>
    <p:sldId id="272" r:id="rId11"/>
    <p:sldId id="274" r:id="rId12"/>
    <p:sldId id="277" r:id="rId13"/>
    <p:sldId id="279" r:id="rId14"/>
    <p:sldId id="282" r:id="rId15"/>
    <p:sldId id="285" r:id="rId16"/>
    <p:sldId id="288" r:id="rId17"/>
    <p:sldId id="289" r:id="rId18"/>
    <p:sldId id="291" r:id="rId19"/>
    <p:sldId id="294" r:id="rId20"/>
    <p:sldId id="296" r:id="rId21"/>
    <p:sldId id="299" r:id="rId22"/>
    <p:sldId id="302" r:id="rId23"/>
    <p:sldId id="305" r:id="rId24"/>
    <p:sldId id="308" r:id="rId25"/>
    <p:sldId id="311" r:id="rId26"/>
    <p:sldId id="314" r:id="rId27"/>
    <p:sldId id="317" r:id="rId28"/>
    <p:sldId id="320" r:id="rId29"/>
    <p:sldId id="323" r:id="rId30"/>
    <p:sldId id="326" r:id="rId31"/>
    <p:sldId id="327" r:id="rId32"/>
    <p:sldId id="329" r:id="rId33"/>
    <p:sldId id="332" r:id="rId34"/>
    <p:sldId id="333" r:id="rId35"/>
    <p:sldId id="335" r:id="rId36"/>
    <p:sldId id="338" r:id="rId37"/>
    <p:sldId id="341" r:id="rId38"/>
    <p:sldId id="344" r:id="rId39"/>
    <p:sldId id="347" r:id="rId40"/>
    <p:sldId id="348" r:id="rId41"/>
    <p:sldId id="350" r:id="rId42"/>
    <p:sldId id="351" r:id="rId43"/>
    <p:sldId id="353" r:id="rId44"/>
    <p:sldId id="356" r:id="rId45"/>
    <p:sldId id="359" r:id="rId46"/>
    <p:sldId id="362" r:id="rId47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>
        <p:scale>
          <a:sx n="50" d="100"/>
          <a:sy n="50" d="100"/>
        </p:scale>
        <p:origin x="-2142" y="-1284"/>
      </p:cViewPr>
      <p:guideLst>
        <p:guide orient="horz" pos="2160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019版53Bppt模板\2019版53Bppt模板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68405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2019-3-6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7" Type="http://schemas.openxmlformats.org/officeDocument/2006/relationships/slide" Target="../slides/slide2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" Target="../slides/slide2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6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7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7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hlinkClick r:id="rId8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8"/>
          <p:cNvGrpSpPr/>
          <p:nvPr/>
        </p:nvGrpSpPr>
        <p:grpSpPr>
          <a:xfrm>
            <a:off x="7508240" y="-771460"/>
            <a:ext cx="1477010" cy="687221"/>
            <a:chOff x="7877866" y="892779"/>
            <a:chExt cx="928694" cy="761923"/>
          </a:xfrm>
        </p:grpSpPr>
        <p:sp>
          <p:nvSpPr>
            <p:cNvPr id="15" name="圆角矩形 14"/>
            <p:cNvSpPr/>
            <p:nvPr/>
          </p:nvSpPr>
          <p:spPr>
            <a:xfrm>
              <a:off x="7898656" y="892779"/>
              <a:ext cx="888995" cy="761923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C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77866" y="1017955"/>
              <a:ext cx="928694" cy="5105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8" action="ppaction://hlinksldjump"/>
                </a:rPr>
                <a:t>五年高考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sng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9" action="ppaction://hlinksldjump"/>
                </a:rPr>
                <a:t>三年</a:t>
              </a:r>
              <a:r>
                <a:rPr kumimoji="0" lang="zh-CN" altLang="en-US" sz="1200" b="1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  <a:hlinkClick r:id="rId9" action="ppaction://hlinksldjump"/>
                </a:rPr>
                <a:t>模拟</a:t>
              </a:r>
              <a:endParaRPr kumimoji="0" lang="zh-CN" altLang="en-US" sz="1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hlinkClick r:id="rId9" action="ppaction://hlinksldjump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54901" y="-633"/>
            <a:ext cx="1740535" cy="787295"/>
          </a:xfrm>
          <a:prstGeom prst="rect">
            <a:avLst/>
          </a:prstGeom>
          <a:solidFill>
            <a:srgbClr val="A022B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32"/>
          <p:cNvGrpSpPr/>
          <p:nvPr/>
        </p:nvGrpSpPr>
        <p:grpSpPr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12" name="流程图: 终止 11"/>
            <p:cNvSpPr/>
            <p:nvPr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0">
                  <a:srgbClr val="7030A0"/>
                </a:gs>
                <a:gs pos="25000">
                  <a:srgbClr val="FF99FF"/>
                </a:gs>
                <a:gs pos="75000">
                  <a:srgbClr val="9900FF"/>
                </a:gs>
                <a:gs pos="100000">
                  <a:srgbClr val="7030A0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栏目索引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-6985" y="4717438"/>
            <a:ext cx="9144000" cy="1114754"/>
          </a:xfrm>
          <a:prstGeom prst="rect">
            <a:avLst/>
          </a:prstGeom>
        </p:spPr>
        <p:txBody>
          <a:bodyPr/>
          <a:lstStyle/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0" kern="0" cap="none" spc="0" normalizeH="0" baseline="0" noProof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专题七</a:t>
            </a:r>
            <a:r>
              <a:rPr kumimoji="0" lang="zh-CN" altLang="en-US" sz="3600" b="0" kern="0" cap="none" spc="0" normalizeH="0" noProof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  句式的选用、仿用和变换，</a:t>
            </a:r>
            <a:endParaRPr kumimoji="0" lang="en-US" altLang="zh-CN" sz="3600" b="0" kern="0" cap="none" spc="0" normalizeH="0" noProof="0" dirty="0" smtClean="0">
              <a:latin typeface="黑体" panose="02010600030101010101" pitchFamily="49" charset="-122"/>
              <a:ea typeface="黑体" panose="02010600030101010101" pitchFamily="49" charset="-122"/>
              <a:cs typeface="+mj-cs"/>
            </a:endParaRPr>
          </a:p>
          <a:p>
            <a:pPr marR="0" algn="ctr" defTabSz="914400">
              <a:lnSpc>
                <a:spcPts val="4000"/>
              </a:lnSpc>
              <a:buClrTx/>
              <a:buSzTx/>
              <a:buFontTx/>
              <a:buNone/>
              <a:defRPr/>
            </a:pPr>
            <a:r>
              <a:rPr lang="en-US" altLang="zh-CN" sz="3600" kern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      </a:t>
            </a:r>
            <a:r>
              <a:rPr kumimoji="0" lang="zh-CN" altLang="en-US" sz="3600" b="0" kern="0" cap="none" spc="0" normalizeH="0" noProof="0" dirty="0" smtClean="0">
                <a:latin typeface="黑体" panose="02010600030101010101" pitchFamily="49" charset="-122"/>
                <a:ea typeface="黑体" panose="02010600030101010101" pitchFamily="49" charset="-122"/>
                <a:cs typeface="+mj-cs"/>
              </a:rPr>
              <a:t>常见修辞方法的正确运用</a:t>
            </a:r>
            <a:endParaRPr kumimoji="0" lang="zh-CN" altLang="en-US" sz="2800" b="0" kern="0" cap="none" spc="0" normalizeH="0" baseline="0" noProof="0" dirty="0">
              <a:latin typeface="黑体" panose="02010600030101010101" pitchFamily="49" charset="-122"/>
              <a:ea typeface="黑体" panose="0201060003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/>
          </p:cNvSpPr>
          <p:nvPr>
            <p:ph type="ctrTitle" idx="4294967295"/>
          </p:nvPr>
        </p:nvSpPr>
        <p:spPr>
          <a:xfrm>
            <a:off x="0" y="3927475"/>
            <a:ext cx="9144000" cy="684213"/>
          </a:xfrm>
          <a:prstGeom prst="rect">
            <a:avLst/>
          </a:prstGeom>
          <a:noFill/>
          <a:ln w="9525">
            <a:noFill/>
          </a:ln>
        </p:spPr>
        <p:txBody>
          <a:bodyPr>
            <a:normAutofit fontScale="90000"/>
          </a:bodyPr>
          <a:lstStyle>
            <a:lvl1pPr lvl="0">
              <a:defRPr/>
            </a:lvl1pPr>
          </a:lstStyle>
          <a:p>
            <a:pPr lvl="0" eaLnBrk="1" hangingPunct="1"/>
            <a:r>
              <a:rPr lang="zh-CN" altLang="en-US" sz="2400" b="1" dirty="0" smtClean="0">
                <a:solidFill>
                  <a:schemeClr val="tx1"/>
                </a:solidFill>
                <a:ea typeface="黑体" panose="02010600030101010101" pitchFamily="49" charset="-122"/>
              </a:rPr>
              <a:t>高考语文</a:t>
            </a:r>
            <a:r>
              <a:rPr lang="zh-CN" altLang="en-US" sz="4000" dirty="0" smtClean="0">
                <a:solidFill>
                  <a:schemeClr val="tx1"/>
                </a:solidFill>
                <a:ea typeface="黑体" panose="02010600030101010101" pitchFamily="49" charset="-122"/>
              </a:rPr>
              <a:t> </a:t>
            </a:r>
            <a:r>
              <a:rPr lang="zh-CN" altLang="en-US" sz="1800" dirty="0" smtClean="0">
                <a:solidFill>
                  <a:schemeClr val="tx1"/>
                </a:solidFill>
                <a:ea typeface="黑体" panose="02010600030101010101" pitchFamily="49" charset="-122"/>
              </a:rPr>
              <a:t>(浙江专用</a:t>
            </a:r>
            <a:r>
              <a:rPr lang="zh-CN" altLang="en-US" sz="1800" dirty="0">
                <a:solidFill>
                  <a:schemeClr val="tx1"/>
                </a:solidFill>
                <a:ea typeface="黑体" panose="02010600030101010101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4.(2015天津,20)汉字是中华文明的重要载体,许多汉字如山、日、水、火、土、木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都具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有丰富的文化意蕴。请参照例句,任选一个字写一段话。要求100字以内。(7分)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例:“月”字形如弯弯的月牙,“月”加“日”是“明媚”的“明”。“月”在中华文化中总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是与清纯、静谧、乡情相联系,“朗月清风”让人神清气爽,“月是故乡明”则勾起人们对故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乡和亲人的思念。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1585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(示例)“日”字形如中天的太阳,“日”加“一”是“元旦”的“旦”。“日”在中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华文化中总与温暖、光明、正气相联系,“如日中天”让人感受到发展的迅猛与蓬勃,“日月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光华,旦复旦兮”则再现了中华民族自强不息的豪情。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3991773"/>
            <a:ext cx="8127000" cy="1791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选择的汉字要有文化意蕴,易于组合,易于表达。仿写时,要仔细分析例句的句式特点和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联想特点。先分析字形,再重组新字,再推断所选汉字的文化内涵,再联想两个包含该字的富有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文化底蕴的词句并说明其蕴含的寓意、启示。要注意字数限制。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本题充分利用汉字音形义富有深层文化意义的特点,引导考生开启联想想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象之门。答好此题,需要考生有比较丰厚的文化积累,难度较大。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5.(2015江苏,3)下列诗句中,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使用比拟手法的一项是(3分)(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A.东风便试新刀尺,万叶千花一手裁。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B.浮萍破处见山影,小艇归时闻草声。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C.有情芍药含春泪,无力蔷薇卧晓枝。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D.唯有南风旧相识,偷开门户又翻书。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10612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B　A.以“试”“裁”赋予“东风”人的动作,使用了拟人的修辞手法。B.使用了对偶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的修辞手法。C.“有情”“含春泪”“无力”“卧”,以人的情态、动作写“芍药”“蔷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薇”,使用了拟人的修辞手法。D.以“开门”“翻书”赋予“南风”人的动作,使用了拟人的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修辞手法。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6.(2015山东,17)用排比的修辞方式,改写下面画线部分。要求:①句式一致;②字数相等;③与上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文语意连贯;④不改变原意。(4分)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长途跋涉后,我终于在林中寻到这幽深澄碧的水潭。这潭水,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可以将我的容颜映照在它明镜一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般的水面上;我把这潭水当作激发我诗兴的佳酿;这潭水还可以成为我的墨池,供我笔走龙蛇。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56301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(示例)如明镜,让我映照容颜;似佳酿,助我激发诗兴;若墨池,供我笔走龙蛇。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2974456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画线部分的三个句子都运用了比喻的修辞手法,语言生动、形象,但陈述主语不同。改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写时,可以考虑统一陈述对象,选用相同句式,保留原有的比喻的修辞手法。注意不要改变原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意,并且要符合题干要求。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2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7.(2015福建,18)阅读下面的文字,请将画线的句子改写成排比句。(要求:不得改变原意。)(3分)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焦裕禄是闻名全国、感动全国的“县委书记的好榜样”。他在兰考县忘我奋斗一年零五个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月,积劳成疾,英年早逝。焦裕禄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是为人民拼死拼活谋福祉的领导干部的优秀代表;为信仰无怨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无悔做奉献,成为共产党人的光辉典范;在为祖国艰苦奋斗创新功的时代里,他是那一代人的精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神符号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。人民是不会忘记焦裕禄的。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991641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(示例)是为人民拼死拼活谋福祉的领导干部的优秀代表,是为信仰无怨无悔做奉献的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共产党人的光辉典范,是为祖国艰苦奋斗创新功的那一代人的精神符号。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(符合试题要求,其他答案亦可)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117464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画线的句子共包含三个分句,将后两个分句改为第一个分句的结构形式即可。注意:后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两个分句改为第一个分句的结构形式后,去掉了句内的逗号,所以三个分句之间的分号要改为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逗号。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8.(2015四川,19)创业、创新是时代的呼唤。请拟写一则宣传语,倡导同学们升入大学后积极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参与创业、创新活动,培养创业、创新能力。要求:①紧扣宣传目的;②运用比喻手法;③不超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过40字。(4分)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(示例)创业是青春的火炬,创新是创业的翅膀,用创业点燃创新梦想,用创新放飞人生希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望。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2963775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要仔细阅读题目,注意“两暗三明”五点要求,即所写答案必须符合宣传语的要求,要体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现导向性、鼓动性、激励性,语言要积极昂扬;所写的宣传语,可能是几句话,但内容必须连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贯、集中;紧扣宣传目的,即鼓励学生积极参与创业、创新活动,培养创业、创新能力;运用比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喻手法,则需要想好喻体与本体;不超过40字的要求,一般需要写到30字以上,不宜过少。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9.(2015湖北,21)仿照示例,从下列构字部件中任选两个不同的部件,另组一个汉字,并用该字组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成一个双音词,再以该词立意,写两句感想。要求:①立意积极;②语句整齐;③不超过20字;④构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字、组词不用再单独列出,包含于感想之中即可。(4分)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构字部件:禾　亻　口　日　又　月　言　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构字词示例:+又→友→友善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感想示例:行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友善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营造温馨社会　讲真诚建设美好家园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(示例1)(日+月→明→文明)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创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文明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社会　建和谐中国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(示例2)(禾+日→香→书香)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博览群书通晓天下事理　沐浴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书香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养成高尚人格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75062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先分析试题所给示例的构思特点:由构字部件联想到汉字,再由汉字联想到词语,最后以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这个词语为核心写出立意积极、句式整齐的两句话。再按照题目要求,依顺序一步一步完成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答案。做题时要注意题干中“两个不同的部件”“一个汉字” “一个双音词”等关键信息。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10.(2014重庆,20)仿照示例,自选话题,另写一个句子。要求:与示例结构基本相同,修辞手法一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致;个别词语可与示例重复,字数也可略有增减。(4分)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示例:就像穿衣服扣扣子一样,如果第一粒扣子扣错了,剩余的扣子都会扣错;人生的扣子从一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开始就要扣好。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仿句: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356864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就像下棋一样　如果一个棋子走错了　整盘棋都可能会输掉　人生这盘棋每一步都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要走好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4134649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仿写时,需要注意形式和内容两个方面。形式上要认真分析例句,把握结构特征,例句的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基本句式为“就像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一样,如果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”;内容上,需要运用比喻修辞,从生活常见现象入手,反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映人生道理。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11.(2014江苏,2)下列诗句与“墙头雨细垂纤草”对仗工整的一项是(3分)</a:t>
            </a:r>
            <a:r>
              <a:rPr lang="zh-CN" altLang="en-US" sz="1195" kern="0" spc="333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A.水面风回聚落花　　B.数峰无语立斜阳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C.楼上春容带雨来　　D.蝉曳残声过别枝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A　依据对联的对仗原则,“墙头”对“水面”,“雨”对“风”,“垂”对“聚”,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“草”对“花”。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2427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1.(2013浙江,7)仿照下面示例,用比喻的手法描述一组事物。要求合乎事理,句式和结构与示例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相似;不得选择“青天”“月亮”“芭蕉叶”“露珠”作为描述对象。(5分)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[示例]    青天,是一片芭蕉叶,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月亮是一滴露珠。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手指,轻轻一点,它就落了。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1546" y="919939"/>
            <a:ext cx="8127000" cy="389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C组  教师专用题组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540000" y="336045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(示例)小院,是一方池塘,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鸟儿是一串水泡。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嘴唇,轻轻一吹,它就散了。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4486273"/>
            <a:ext cx="8127000" cy="1791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解答此题一定要审清题干要求,要使用比喻,句式和结构要与示例相似,同时要注意题目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中所选描述对象的限制条件。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本题综合考查仿用句式、正确运用常见的修辞方法的能力。作答此类题一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定要审清题干要求,注意形似和神似。本题除了要注意题目要求外,还要注意所给示例中事物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之间的内在关系,有一定的难度。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93327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1.(2017浙江,5)归谬法是指为反对错误观点,先假设这个观点是正确的,由此推论得出荒谬结论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的论证方法。仿照下面的示例,另写一句话。要求:符合归谬逻辑,句式基本一致,语言简洁明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例句:如果作品水平越高,知音越少,那么谁也不懂的东西就是世界上的绝作了。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8985" y="1134253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五年高考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829753" y="1756724"/>
            <a:ext cx="3413114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A组  自主命题·浙江卷题组</a:t>
            </a:r>
          </a:p>
        </p:txBody>
      </p:sp>
      <p:sp>
        <p:nvSpPr>
          <p:cNvPr id="7" name="TextBox 2"/>
          <p:cNvSpPr txBox="1"/>
          <p:nvPr/>
        </p:nvSpPr>
        <p:spPr>
          <a:xfrm>
            <a:off x="540000" y="3777459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(示例)如果语言是生产工具,能够生产出物质资料,那么夸夸其谈的人就可以是百万富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翁了。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9750" y="4474654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第一步,理解“归谬法”的要点:①假设某观点正确;②再按此观点推论;③得出荒谬结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论。第二步,分析例句的句式特点。第三步,注意表达,符合“语言简洁明了”的要求。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2.(2011浙江,6)仿照下面的示例,另写一段话。(4分)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世上有多少这样的事呢?树在,叶去;叶在,花去;花在,香去;香在,闻它的人去。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世上有多少这样的事呢?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634451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(示例1)家在,房去;房在,人去;人在,心去;心在,想念的人去。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(示例2)村庄在,行人去;行人在,院落去;院落在,秋千去;秋千在,荡秋千的佳人去。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474522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做这道题,一定要看清例句的特点。①句式的特点是“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在,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去”;②修辞方法是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顶真;③分号与分号之间的内容呈递进关系,分号之内两个句子之间是转折关系;④这一段话表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达的是感伤之情。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3.(2010浙江,6)余光中先生说:一个方块字是一个天地,美丽的中文不老。许多汉字自身的构成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就能诠释含义、激发联想。请仿照示例拆拼汉字,并用富有文采的语言描述它。要求:至少运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用一种修辞方法。(4分)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[例1]墨:大地滋养出一个黑色的精灵,在古朴的宣纸上翩翩起舞。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[例2]鸿:江边盘旋的那只孤独的鸟啊,每一声哀鸣都在诉说游子的心曲。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(1)尘: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(2)舒: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651768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(示例)(1)尘:别看我只是小小的灰土,却有着飞扬的个性。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(2)舒:舍弃小我,才能真正敞开心灵。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402778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解答本题重点在于理解汉字的构造与含义,充分发挥联想和想象的能力。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135753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1.(2018浙江名校预测卷八,5)三段论推理是演绎推理中的一种简单推理判断,它包含一个一般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性原则的大前提,一个附属于大前提的小前提,一个由此引申出的符合一般性原则的结论。仿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照下面的示例,另写两句话。要求:大前提必须引用名言,语言简明、连贯,句式基本一致。(4分)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示例:“狭路相逢勇者胜”,我们是勇者,所以最终我们将取得胜利。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②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</p:txBody>
      </p:sp>
      <p:grpSp>
        <p:nvGrpSpPr>
          <p:cNvPr id="3" name="组合 7"/>
          <p:cNvGrpSpPr/>
          <p:nvPr/>
        </p:nvGrpSpPr>
        <p:grpSpPr>
          <a:xfrm>
            <a:off x="3295650" y="1016569"/>
            <a:ext cx="2543175" cy="549275"/>
            <a:chOff x="3899266" y="4430468"/>
            <a:chExt cx="1716088" cy="371475"/>
          </a:xfrm>
        </p:grpSpPr>
        <p:pic>
          <p:nvPicPr>
            <p:cNvPr id="4" name="Picture 2" descr="E:\2016年\图书出版\2017版 53B教参\教参课件\栏目图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9266" y="4430468"/>
              <a:ext cx="1716088" cy="3714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6"/>
            <p:cNvSpPr/>
            <p:nvPr/>
          </p:nvSpPr>
          <p:spPr>
            <a:xfrm>
              <a:off x="4069440" y="4456352"/>
              <a:ext cx="946098" cy="3113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三年模拟</a:t>
              </a:r>
            </a:p>
          </p:txBody>
        </p:sp>
      </p:grpSp>
      <p:sp>
        <p:nvSpPr>
          <p:cNvPr id="6" name="TextBox 11"/>
          <p:cNvSpPr txBox="1"/>
          <p:nvPr/>
        </p:nvSpPr>
        <p:spPr>
          <a:xfrm>
            <a:off x="2257639" y="1581084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A组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年高考模拟·基础题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540000" y="434896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(示例)①“人非圣贤,孰能无过”,我们不是圣贤,所以肯定会犯错。②“谦虚使人进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步”,我们保持了谦虚的品质,所以能不断取得进步。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9750" y="5117596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解答此题,首先要读懂题目中对三段论推理的解释,然后对例句进行分析——“狭路相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逢勇者胜”是大前提,“我们是勇者”是小前提,“最终我们将取得胜利”是结论。拟写答案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时首先要符合三段论的推理过程,而且结论要合理;其次大前提要有名言;最后要注意句式,示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例是表示因果关系的复句,所写句子也应该是表示因果关系的复句。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3531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2.(2018浙江名校优化卷八,6)里约奥运会,中国女排夺冠后,社会各界纷纷向女排表示祝贺,乒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乓球名将张继科在微博上写诗,祝贺中国女排和郎平教练。请仿照张继科的诗作,另选对象,写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一首小诗,诗歌中不得再出现“诗人”“女排”等字眼。(5分)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[示例]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这世界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仿佛常常在等候着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等候着它的诗人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郎平指导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您就是为中国体育书写史诗的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永恒的传奇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403216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(示例)这大街小巷/仿佛常常在盼望着/盼望着它的美容师/环卫工人/您就是将一个城市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扮靓扮美的/伟大的奇迹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5171849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观察示例不难发现其结构是先提到一个宽泛的概念和形象“世界”,然后从“世界”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引出自己所要赞颂的对象,接着用富有诗意的语言对该对象的事迹进行简要概述,并表达自己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的敬仰和赞颂之情。仿写时也必须按这个思路进行,注意选用合适的对象,并用拟人、比喻的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修辞方法。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3.(2018原创预测卷三,5)冬天寒风刺骨,每次进出教室,坐在教室门口的同学总要提醒进出的同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学关好门。请你拟写一则提醒语贴在门上,要求至少运用一种修辞手法,不超过25字。(4分)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1848633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(示例)不必雪中送炭,只需随手关门。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2331514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“请随手关门”,表达的内容非常明确,可以写关门的好处和意义。也可以从反面着手,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比如写不关门有什么坏处。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4.(2018嘉兴教学测试,5)嘉兴名人荟萃,有人曾作联语咏之。下面两副联语涉及的人物有:军事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家蒋百里、红学家吴世昌、现代诗人徐志摩、文学翻译家朱生豪、现代诗人穆旦、文史学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家吴其昌。所需四字词语有: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旷野雄狮　吴氏昆仲　诗坛闪耀　学界联璧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莎翁译师　双子星座　军事巨擘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请根据提示,将以上人物、词语填入下面的空格。(4分)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　　　    蒋百里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如椽大笔　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(2)志摩穆旦　　　　　　　  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117464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(1)旷野雄狮(蒋百里)军事巨擘　(如椽大笔)朱生豪莎翁译师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(2)(志摩穆旦)双子星座诗坛闪耀　其昌世昌吴氏昆仲学界联璧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886097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(1)蒋百里是个军事家,所以“军事巨擘”在“蒋百里”前面或后面填写;“如椽大笔”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是个比喻的说法,在选项中,能够构成比喻并且与军事有关的,只有“旷野雄狮”;“如椽大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笔”后面,应该是个文学家,而且只能是一位文学家,这里“诗人”成对,“其昌世昌”成对,只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剩下朱生豪。(2)“诗坛闪耀”正好对应两位现代诗人;“学界联璧”正好又对应“吴氏昆仲”。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19939"/>
            <a:ext cx="8127000" cy="31338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5.(2018浙江新阵地教育研究联盟返校联考,5)请仿照下面诗歌前两节的格式,续写第三节。(5分)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我明明还清晰地看见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看见您那一双深邃有神的眼眸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投向远方,望穿日月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如今却黯然失色,毫无神采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我明明还清晰地看见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看见您那面俊美无瑕的脸庞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青春洋溢,泛着红光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如今却皱纹满布,满脸岁痕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4117464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(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示例)我明明还清晰地看见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看见您那一双健壮的双腿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早出晚归,来来回回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如今却步履艰难,慢慢吞吞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5585779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解答本题,首先要理解诗歌的内容,诗歌主要表现了时光流逝、无情催人老的内容。然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后根据第一、二节的形式,表现曾经的青春活力到现在已经垂老的过程,确定所要续写的对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象。第一、二节写了人的双眸、脸庞,接下来可以写人的双手、双腿、身躯等。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6.(2017浙江名校协作体,6)在画线部分填上恰当的话,使内容、句式对应,文意相通。(5分)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我们要靠冰的融化、草根的发芽、枝条的变软来感知早春;要凭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    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、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;我们的眼帘中,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,要有白雪皑皑和滴水成冰。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77261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(示例)荷塘的蛙声　林间的蝉鸣　旷野的萤火来记忆盛夏　要有落叶萧萧和鸿雁南飞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2760142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首先要分析横线处的前后句子特点,所填写的句子,要与其前面或后面的句子的字数相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仿,结构一致,文气通畅,有一定描写性。前面三空,要与“我们要靠冰的融化、草根的发芽、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枝条的变软来感知早春”结构一致,内容相连;后一空要与“要有白雪皑皑和滴水成冰”结构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一致,内容相关。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7.(2017杭州重点中学高三期中,6)在不改变原意的前提下,将下面这段文字,重组为三个句子构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成的语段,每句均以“静”字开头。(4分)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中国古典园林不论依傍何种建筑流派,都要以“静”作为自己独特的韵律。有了“静”,全部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构建会组合成一种古筝独奏般的淡雅清丽;而失去了“静”,它内在的整体风致也就不可寻了。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628906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“静”在中国古典园林中,是作为其独特的韵律而存在的,不论是何种建筑流派。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“静”能使全部构建组合成一种古筝独奏般的淡雅清丽。“静”一旦失去,园林的整体风致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也就不可寻了。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683291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本题考查变换句式,属于重组句子题型。根据要求,符合句子结构即可。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238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8.(2017宁波效实中学高三期中,6)仿照下面的小诗,以“春笋”和“春天”(或“雪花”和“冬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天”)为一组关系体,另写一首。要求:运用比喻、拟人的修辞方法,句式、字数不要求与示例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完全相同。(5分)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夏天是强盛的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一踏进它的疆界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就听见隆隆的车马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奔驰在夜的长街　　　    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825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2.(2015浙江,5)填入下面空缺处的语句,最恰当的一项是(3分)(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我需要清静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最好去处是到个庙宇前小河旁边大石头上坐坐,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。雨季来时上面长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了些绿绒似的苔类。雨季一过,苔已干枯了,在一片未干枯苔上正开着小小蓝花白花,有细脚蜘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蛛在旁边爬。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A.阳光和雨露把这石头漂白磨光了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B.这石头被阳光和雨露漂白磨光了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C.阳光和雨露已把这石头漂白磨光了的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D.这石头是被阳光和雨露漂白磨光了的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99177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　联系上下文,注意保持话题的一致性和句式的一致性。根据第二句“雨季来时上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面长了些绿绒似的苔类”可推断空缺处句子的主语是石头,再根据第一句判断这句为“是”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字句,所以答案选D。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(示例1)春笋　春天是积极向上的/天雷的钟声一响/一只只小手比赛着举高/像在山花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烂漫的教室演讲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(示例2)雪花　冬天是调皮的/一踏进它的门槛/就看见飘逸轻灵的白蝴蝶/飞扑进大地母亲的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怀抱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63013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这是一道综合性的语言运用题。要注意以下几点:①准确把握表现对象的特征。如示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例中“夏天”的特征是强盛,“雨”是“夏天”里的特征性事物,也具有强盛的特征。仿写时,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就要突出“春天”或“冬天”的特征,同时,也要相应地突出“春笋”或“雪花”的相关特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征。②准确地运用比喻和拟人的修辞方法。前者要写好相似点,后者要把物当人来写。③前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后文字要有一定的关联性,并做到语句通顺。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126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9.(2016台州中学第三次统练,6)将下面这个长句改写成几个较短的句子,可以改变语序,适当增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删词语,但不得改变句子原意。(4分)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中国人民银行三年来首次下调自2010年1月以来为了抑制物价过快上涨已经连续12次上调的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人民币存款准备金率0.5个百分点。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6301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中国人民银行下调人民币存款准备金率0.5个百分点。为了抑制物价的过快上涨,自20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10年1月以来央行已连续12次上调了人民币存款准备金率,这次是央行三年来的首次下调。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(或:中国人民银行下调人民币存款准备金率0.5个百分点,这次是央行三年来的首次下调。自2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010年1月以来央行已连续12次上调了人民币存款准备金率,目的是抑制物价的过快上涨。)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4107873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长句变短的方法有很多,最基本的一种就是对长句的附加成分进行处理。处理长定语,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可以把它分离出来,使之独立成句;也可以利用复指的办法,使句子主干突出,条理清晰;还可以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重新组句,重新排序。长句变短句,先从外面一层层地往里分析,找大主语,看其做了什么事;然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后依次往里把有关的情况讲清楚。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70530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1.(2018浙江高考调研,6)仿照示例,从生活中任选某一事物,分别从正面和反面立意,写出两个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对人生有警示作用的句子。(3分)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[示例]    月亮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正面:在清凉的夜里,总是你和最孤独的旅人做伴。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反面:因为靠别人发光,所以白天不敢露脸。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265894" y="1134253"/>
            <a:ext cx="4627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140"/>
              </a:spcBef>
              <a:buNone/>
            </a:pP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  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6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—201</a:t>
            </a:r>
            <a:r>
              <a:rPr lang="en-US" altLang="zh-CN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8</a:t>
            </a:r>
            <a:r>
              <a:rPr lang="zh-CN" altLang="en-US" sz="20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年高考模拟·综合题</a:t>
            </a: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组</a:t>
            </a:r>
            <a:endParaRPr lang="zh-CN" altLang="en-US" sz="2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39750" y="107050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(示例1)蜡烛　正面:不惜流尽一生泪,只为照亮一片天。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反面:站得不端正的,必然泪多命短。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(示例2)圆规　正面:规规矩矩,从不越雷池半步。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反面:永远规范别人,从来不规范自己。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22" y="256756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作答本题,首先要明确题干要求,即选取生活中的某一事物,从正反两方面写对人生有警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示作用的句子;然后认真阅读、分析示例,从中寻求答题灵感;最后选择自己所熟悉的事物从正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反两方面作答。注意,在仿写时,要能够抓住事物的基本特征,如所给示例中的月亮具有靠太阳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发光的特征,它只能在夜晚出现,但同时也将夜晚照亮,给夜晚仍在他乡的人以慰藉。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2.(2018浙江名校预测卷六,6)《朗读者》里董卿的故事式的开场语引起了很多文学爱好者的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兴趣,请参照示例,以“归来”为主题词仿写一段文字。要求句式基本一致。(5分)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[示例]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主题词:告别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我们最终都要远行,最终都要与稚嫩的自己告别,告别是通向成长的苦行之路。山盟虽在,锦书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难托,便是陆游和唐婉之间痛彻心扉的告别。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主题词:归来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63458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(示例)我们都想离家,但离别之后又想回家,归来是走向心灵栖息地的康庄大道。归去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来兮,田园将芜胡不归,便是陶渊明逃离官场,向田园归来。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474654"/>
            <a:ext cx="8127000" cy="1013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作答本题,首先要认真分析所给示例,分析可知,示例的主题词是“告别”,以下两句均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围绕“告别”展开,其中第一句是用诗意的语言提出论点,第二句是举古人的事例证明自己这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一论点。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3.(2018浙江新高考考前原创冲刺卷七,5)阅读下面的材料,根据要求完成题目。(4分)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北京市某中学第二届校园戏剧节将于近期举行,本届戏剧节将为全校师生呈现丰富的戏剧大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餐。节目形式多样,内容丰富,既有外国经典剧目的演绎,也有反映传统文化的古装大戏,既有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对名家名作的致敬,也有别出心裁的原创与改编。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请以主办方的名义为本届戏剧节写一则宣传语。要求语言简明、生动,至少运用一种修辞方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法,不超过20个字。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05955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(示例)戏剧之园百花竞放,表演之光校园闪耀。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617398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拟写宣传语,首先要对宣传的内容有高度的概括性,其次要按照题目的要求,至少运用一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种修辞方法,如对偶、比喻等修辞,突出校园戏剧节节目的精彩纷呈,以吸引人的关注。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4.(2018丽水五校2月联考,5)仿照下面文段中的画线部分,根据语境续写两个句子。要求:修辞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方法相同,构成排比。(4分)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上进、知止、守正,互为砥柱,互相护佑,一环环紧扣起来,人生画卷才会绚丽。如果把人生看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成一辆驶向未来的列车,“进”好比油门,速度上去了,才能更快地抵达目的地;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991641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(示例)“止”好比刹车,危险时刻紧急制动,才能避免车毁人亡的惨剧发生;“正”好比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方向盘,牢牢把握正确的方向,才能确保人生之途不脱轨。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3831712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“列车”是总喻体,根据上文中的“上进”的提示可知,应从“知止”“守正”两个层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面依次仿写,中心要紧扣“人生”,联想要恰当,如从“止”联想到刹车,从“正”联想到方向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盘。句式上要运用“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好比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才能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”的句式。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5.(2018浙江名校协作体期初考试,6)所谓“反弹琵琶”,就是为了实现某项目标,有意突破常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规,通过逆向思维来发现问题或解决问题的思维方法。“反弹”就是从某论点的对立角度去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确立新观点,去阐发新见解。仿照下面示例,再写一句话。要求:符合反弹琵琶的特点,语言简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洁明了。(5分)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例句:人说“近墨者黑”,我说“近墨者未必黑”。池塘里的淤泥够黑了吧?可是,就在这淤泥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中却生长出亭亭玉立、清新可人的荷花!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276955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(示例)人说“老大徒伤悲”,我说“老大也不必伤悲”,47岁才揭竿而起的刘邦够老大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了吧?可是,就在这老大时却族灭了秦国、一统天下。</a:t>
            </a:r>
            <a:r>
              <a:rPr lang="en-US" altLang="zh-CN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	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4117026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句子仿写要在了解句式特点、修辞等要求的基础上,仔细分析所提供例句的逻辑关系,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才能形神兼备。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6.(2017杭州高级中学模拟,6)阅读下面文字,根据要求,完成题目。(4分)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“厚朴”是一味中药。这看似简单的药名却实在不简单。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厚,是淳厚的厚;朴,是质朴的朴。淳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厚与质朴是中国人一向赞美的品德,巧妙地落在了一味药草上。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从“百合、玉竹、远志、沉香、五味子”中选择两种中药名,仿照上面的画线句,说说中草药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名中所蕴含的品格或文化意趣。(不要求句式完全相同)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4275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(1)百合——喻指“百年好合”,也含有“包治百病”之意,被古人视为吉兆。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(2)玉竹——光莹有节,华美如玉,喻华美、高洁之意。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(3)远志——虽为小草,却胸怀高远志向,造福人类。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(4)沉香——其貌不扬,越久越芳香,恰如人的德行。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(5)五味子——辛、甘、酸、苦、咸五味俱全,五行相生,正好能对人体五脏发挥平衡作用,也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意味着人生五味兼具,才是有意义的人生。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3624992"/>
            <a:ext cx="8127000" cy="1366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这是一道要求较为宽松的仿写题,侧重在仿意,句式的要求并不严格,所以,可以借鉴例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句联想药名的“文化”附加值的方法,运用联想想象的方法挖掘所选中药名的文化品格或意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趣,也就是以人观物,赋予物以人的思想情感,或者说是从汉字自身的角度寻找对人的启发意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3.(2014浙江,7)依据下面的示例仿写,要求句式、结构与示例相似,不得选择“月”“湖”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“鱼”作为描述对象。(4分)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[示例]    弯月落在湖水中;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鱼儿游去了,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碎得月影半池——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听见了嫦娥幽怨的歌声么?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884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7.(2017温州中学高三月考,7)仿照第一节诗的表达,选择恰当的意象补写第二节诗。要求:语言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生动,诗意连贯。(4分)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玩　耍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孩子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找松鼠陪你去玩吧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在树杈上抓野果子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顺便向鸟儿问个好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孩子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　　　　　   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/>
          <p:nvPr/>
        </p:nvSpPr>
        <p:spPr>
          <a:xfrm>
            <a:off x="540000" y="1080000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(示例)找蚯蚓一块去玩吧/搓一些泥巴小人儿/把自己变成小花猫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9750" y="1562881"/>
            <a:ext cx="8127000" cy="1721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仿写要注意一个原则,即“形似”“意谐”。形似,即仿写的句子要与例句在结构、修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辞及句式上相似。为此,要对例句的结构、运用的修辞方法、句式进行分析,弄清例句的“骨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架”和外形,这样才能进行仿写。意谐,即仿写的句子要与例句在思路、感情、语意上谐调。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因此,要认真分析例句的思路,理解例句的语意,把握例句在一定的语境中所表达的感情,特别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要注意例句中的隐含信息,弄清题目中没有明确提出的要求。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8.(2017杭州高三开学考,6)仿照示例,选择自己所熟悉的两个艺术形象,分别用一句话进行点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评。(4分)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《阿Q正传》里的阿Q:想革命又没有革命觉悟的农民。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《药》中的华老栓:勤俭、愚昧、爱子如命的茶馆主人。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7739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(1)(示例)《项链》中的玛蒂尔德:爱虚荣又非常诚实的女性。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(2)(示例)《孔乙己》中的孔乙己:迂腐、懒惰、穷困潦倒的知识分子。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046026"/>
            <a:ext cx="8127000" cy="3084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内容上要符合所选人物的思想性格;句式相近,字数大致相等。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706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9.(2017杭州高三教学质量检测,5)在某图书馆,不时出现大声说话、手机铃响、躺在沙发上睡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觉等现象。请你代图书馆拟写一副对联,提醒读者举止文明。(20字以内)(4分)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1867035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(示例)“慢读快览增涵养,轻声细语显文明。”“书林漫步享自在,举止文明添光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彩。”“让文明留下,把喧哗带走。”(任意一个即可)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08635" y="2695575"/>
            <a:ext cx="8126730" cy="704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上下句要符合对联要求:字数相等,词性相对,结构一致,运用对偶的修辞方法。内容要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委婉得体,避免简单生硬。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7658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10.(2016温州十校联考,6)调整下面语段中画线文字的顺序,使整个语段合乎逻辑、表达顺畅,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可以适当增删词语,不能改变原意。(4分)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迅雷猛烈,它为生命敲响热烈的战鼓;春雨细腻,它轻柔地给山野披上了一身美丽的衣裳;而秋</a:t>
            </a:r>
            <a:r>
              <a:rPr dirty="0"/>
              <a:t/>
            </a:r>
            <a:br>
              <a:rPr dirty="0"/>
            </a:b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天,落叶在凉爽而惬意的风中倾听风儿温馨的问候;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冬天的雪,慈祥而温厚,为庄稼带来多情的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呵护。四季的风雨,给我们带来不同的风景。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920203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春天的雨,细腻而轻柔,为山野披上美丽的衣裳;夏天的雷,迅速而猛烈,为生命敲响热烈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的战鼓;秋天的风,凉爽而惬意,为落叶送去温馨的问候。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500" y="3688836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按“冬天的雪,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为庄稼带来多情的呵护”的句式仿写,注意“合乎逻辑、表达顺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畅”的要求。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21190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11.(2016湖州教学质量调测,5)根据下面的材料,请给具有“社交控”倾向的人提出合理的建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议。要求:运用第二人称和整句的形式,不超过60字。(4分)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上班第一件事儿就是刷微博、看微信;看到美食,总是先拍照片上传至微博、微信;即使是面对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面的同事,也会通过各类社交网站进行沟通。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近日,“社交控”一词新鲜亮相。这并非一个疾病的代名词,但是这些行为如果在你的生活中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已占了相当大的比重,就会产生不良的影响,如出现焦虑、坐立不安等状况。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284987"/>
            <a:ext cx="8127000" cy="661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(示例)您应该减少刷微博的次数,不看无关信息;您应该自我调适,不要依赖社交网站;您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应该多和亲朋好友聚会,去呼吸大自然的新鲜空气。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9750" y="4053620"/>
            <a:ext cx="8127000" cy="660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第二人称的限制,规定了句中必须出现“你”“您”“你们”等词语。句式要整齐,各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分句的结构要相同或相似。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(示例)残花缀在繁枝上;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鸟儿飞去了,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撒得落红满地——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听见了花儿落地的叹息么?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561463"/>
            <a:ext cx="8127000" cy="21446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先观察例句,例句共由四句诗构成,且“月”“湖”“鱼”几个意象之间相互有关联: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“月”在“湖”中,“鱼”碰碎了“湖中月”,听见了“嫦娥(月)”的歌声。最后一句以“听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见了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</a:t>
            </a:r>
            <a:r>
              <a:rPr lang="zh-CN" altLang="en-US" sz="1530" kern="0" dirty="0" smtClean="0">
                <a:solidFill>
                  <a:srgbClr val="000000"/>
                </a:solidFill>
                <a:latin typeface="黑体" panose="02010600030101010101" pitchFamily="49" charset="-122"/>
                <a:ea typeface="宋体" panose="02010600030101010101" pitchFamily="2" charset="-122"/>
              </a:rPr>
              <a:t>……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么”的疑问句式结束,引人深思。例句富有诗意且有淡淡的忧伤。注意词性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要相同,句间的结构也要相同。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评析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  本题考查句式的仿写能力。难度有些大。先要弄清楚几个意象间的关系,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15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再找类似关系的意象进行仿写。要特别注意题目里关于句式和结构的要求。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79654"/>
            <a:ext cx="8127000" cy="24264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1.(2018课标全国Ⅱ,21)仿照下面的示例,利用所给材料续写三句话,要求内容贴切,句式与所给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示例相同。(6分)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诸子争鸣、造纸印刷、筑长城开运河,中国人民具有伟大的创造精神。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材料: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奋斗　团结　梦想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建强国谋复兴　御外侮卫家国　脱贫困奔小康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垦田拓海　开天辟地　守望相助　抗灾治水　逐日奔月　同舟共济</a:t>
            </a:r>
            <a:endParaRPr lang="zh-CN" altLang="en-US" dirty="0"/>
          </a:p>
        </p:txBody>
      </p:sp>
      <p:sp>
        <p:nvSpPr>
          <p:cNvPr id="3" name="TextBox 11"/>
          <p:cNvSpPr txBox="1"/>
          <p:nvPr/>
        </p:nvSpPr>
        <p:spPr>
          <a:xfrm>
            <a:off x="2430994" y="1134253"/>
            <a:ext cx="4188967" cy="55399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000" dirty="0" smtClean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B组  统一命题、省(区、市)卷题组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　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(示例)垦田拓海、抗灾治水、脱贫困奔小康,中国人民具有伟大的奋斗精神。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同舟共济、守望相助、御外侮卫家国,中国人民具有伟大的团结精神。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开天辟地、逐日奔月、建强国谋复兴,中国人民具有伟大的梦想精神。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05823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本题考查仿写句子的能力。解答此题的关键在于认真审读材料,找到材料之间的内在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关系。材料第一行提供了三个词语,可归为三类精神:奋斗精神、团结精神和梦想精神。二、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三两行提供的短语都是具体的做法,需要做好分类,确保做法和精神的对应。表达时,要注意形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式和例句相同,先用四字短语,后用六字短语,最后用句子概括精神。</a:t>
            </a:r>
            <a:endParaRPr lang="zh-CN" altLang="en-US" dirty="0"/>
          </a:p>
        </p:txBody>
      </p:sp>
      <p:sp>
        <p:nvSpPr>
          <p:cNvPr id="4" name="TextBox 2"/>
          <p:cNvSpPr txBox="1"/>
          <p:nvPr/>
        </p:nvSpPr>
        <p:spPr>
          <a:xfrm>
            <a:off x="539750" y="3706021"/>
            <a:ext cx="8127000" cy="24722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解题步骤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仿写句子三步骤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第一步,审题。审主旨:内容、感情、风格。审题干:显性(具体)等要求。审例句:隐性(内部结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构、修辞)等要求。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第二步,组句。一定:确定仿写的对象及框架。二仿:领会大意、遣词仿写。三连:把以上内容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连贯成与原文主旨一致的句子。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第三步,验证。一看是否有语病(成分残缺、搭配不当、不合逻辑等);二看是否和原文内容、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句式、修辞相一致;三看能否与原文语意相连、文脉相通。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3178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2.(2017江苏,2)下列句子中,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使用比喻手法的一项是(3分)(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A.“一带一路”是我国为推动经济全球化而提出的一项互利共赢的倡议,它已成为推动全球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经济转型升级、走出衰退困境的新引擎。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B.气象部门预计,随着暖湿气流增强,我省明天会迎来一场及时雨,空气中污染物浓度将快速下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降,人们的舒适度会大幅度提升。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C.一种突如其来的网络病毒洪水猛兽般地袭击全球,导致150多个国家受灾,我国也有近3万家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机构的计算机受到影响。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D.我国企业在参与发展中国家的基础设施建设过程中,主动强化环保意识,积极承担社会责任,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带动了东道国在观念上弯道超车。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4348963"/>
            <a:ext cx="8127000" cy="101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B　本题考查对常见修辞手法的辨析能力。A.将“一带一路”比喻成“引擎”。B.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“及时雨”实指一场来得及时的雨,没有任何比喻的意味。C.将“网络病毒”比喻成“洪水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猛兽”。D.将“主动强化环保意识”比喻成“观念上弯道超车”。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0595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3.(2016江苏,2)下列熟语中,</a:t>
            </a:r>
            <a:r>
              <a:rPr lang="zh-CN" altLang="en-US" sz="1530" u="sng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没有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使用借代手法的一项是(3分)(　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A.人为刀俎,我为鱼肉　　　B.人皆可以为尧舜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C.化干戈为玉帛　　D.情人眼里出西施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39750" y="2277261"/>
            <a:ext cx="8127000" cy="1368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530" b="1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A　A.“刀俎”“鱼肉”分别比喻“宰割者”与“被宰割者”,是借喻。B.“尧舜”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是传说中上古的贤明君主,代指“圣人”。C.“干戈”指盾牌和戈两种武器,代指“战争”;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“玉帛”为国与国之间交际时用作礼物的两种贵重礼品,即玉器和丝织品,代指“和平”。D.</a:t>
            </a:r>
            <a:r>
              <a:rPr dirty="0"/>
              <a:t/>
            </a:r>
            <a:br>
              <a:rPr dirty="0"/>
            </a:br>
            <a:r>
              <a:rPr lang="zh-CN" altLang="en-US" sz="1530" kern="0" dirty="0" smtClean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“西施”是中国古代四大美女之一,代指“美女”,也指“心爱的女子”。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主题1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1454</Words>
  <Application>WPS 演示</Application>
  <PresentationFormat>自定义</PresentationFormat>
  <Paragraphs>264</Paragraphs>
  <Slides>45</Slides>
  <Notes>44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主题1</vt:lpstr>
      <vt:lpstr>1_主题1</vt:lpstr>
      <vt:lpstr>高考语文 (浙江专用)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 </dc:subject>
  <dc:creator> </dc:creator>
  <cp:keywords> </cp:keywords>
  <dc:description> </dc:description>
  <cp:lastModifiedBy>User</cp:lastModifiedBy>
  <cp:revision>361</cp:revision>
  <dcterms:created xsi:type="dcterms:W3CDTF">2018-07-23T07:57:58Z</dcterms:created>
  <dcterms:modified xsi:type="dcterms:W3CDTF">2019-03-06T08:23:08Z</dcterms:modified>
  <cp:category> 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  <property fmtid="{64440492-4C8B-11D1-8B70-080036B11A03}" pid="4">
    <vt:lpwstr> </vt:lpwstr>
  </property>
</Properties>
</file>