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avi" ContentType="video/avi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"/>
  </p:notesMasterIdLst>
  <p:handoutMasterIdLst>
    <p:handoutMasterId r:id="rId74"/>
  </p:handoutMasterIdLst>
  <p:sldIdLst>
    <p:sldId id="1046" r:id="rId3"/>
    <p:sldId id="948" r:id="rId4"/>
    <p:sldId id="947" r:id="rId6"/>
    <p:sldId id="1051" r:id="rId7"/>
    <p:sldId id="1052" r:id="rId8"/>
    <p:sldId id="1053" r:id="rId9"/>
    <p:sldId id="949" r:id="rId10"/>
    <p:sldId id="951" r:id="rId11"/>
    <p:sldId id="1048" r:id="rId12"/>
    <p:sldId id="1038" r:id="rId13"/>
    <p:sldId id="1049" r:id="rId14"/>
    <p:sldId id="956" r:id="rId15"/>
    <p:sldId id="957" r:id="rId16"/>
    <p:sldId id="1050" r:id="rId17"/>
    <p:sldId id="1054" r:id="rId18"/>
    <p:sldId id="1055" r:id="rId19"/>
    <p:sldId id="1202" r:id="rId20"/>
    <p:sldId id="960" r:id="rId21"/>
    <p:sldId id="1041" r:id="rId22"/>
    <p:sldId id="978" r:id="rId23"/>
    <p:sldId id="1254" r:id="rId24"/>
    <p:sldId id="963" r:id="rId25"/>
    <p:sldId id="1057" r:id="rId26"/>
    <p:sldId id="1062" r:id="rId27"/>
    <p:sldId id="965" r:id="rId28"/>
    <p:sldId id="980" r:id="rId29"/>
    <p:sldId id="1058" r:id="rId30"/>
    <p:sldId id="1059" r:id="rId31"/>
    <p:sldId id="981" r:id="rId32"/>
    <p:sldId id="1163" r:id="rId33"/>
    <p:sldId id="1060" r:id="rId34"/>
    <p:sldId id="1025" r:id="rId35"/>
    <p:sldId id="1129" r:id="rId36"/>
    <p:sldId id="968" r:id="rId37"/>
    <p:sldId id="1034" r:id="rId38"/>
    <p:sldId id="1255" r:id="rId39"/>
    <p:sldId id="972" r:id="rId40"/>
    <p:sldId id="1035" r:id="rId41"/>
    <p:sldId id="1256" r:id="rId42"/>
    <p:sldId id="1061" r:id="rId43"/>
    <p:sldId id="973" r:id="rId44"/>
    <p:sldId id="1064" r:id="rId45"/>
    <p:sldId id="1257" r:id="rId46"/>
    <p:sldId id="1065" r:id="rId47"/>
    <p:sldId id="1019" r:id="rId48"/>
    <p:sldId id="1021" r:id="rId49"/>
    <p:sldId id="1164" r:id="rId50"/>
    <p:sldId id="1066" r:id="rId51"/>
    <p:sldId id="1067" r:id="rId52"/>
    <p:sldId id="1110" r:id="rId53"/>
    <p:sldId id="976" r:id="rId54"/>
    <p:sldId id="977" r:id="rId55"/>
    <p:sldId id="1036" r:id="rId56"/>
    <p:sldId id="1258" r:id="rId57"/>
    <p:sldId id="1068" r:id="rId58"/>
    <p:sldId id="1070" r:id="rId59"/>
    <p:sldId id="1010" r:id="rId60"/>
    <p:sldId id="1071" r:id="rId61"/>
    <p:sldId id="1022" r:id="rId62"/>
    <p:sldId id="1072" r:id="rId63"/>
    <p:sldId id="1073" r:id="rId64"/>
    <p:sldId id="1074" r:id="rId65"/>
    <p:sldId id="1017" r:id="rId66"/>
    <p:sldId id="795" r:id="rId67"/>
    <p:sldId id="1165" r:id="rId68"/>
    <p:sldId id="1166" r:id="rId69"/>
    <p:sldId id="1167" r:id="rId70"/>
    <p:sldId id="1007" r:id="rId71"/>
    <p:sldId id="1008" r:id="rId72"/>
    <p:sldId id="1304" r:id="rId73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78"/>
    </p:embeddedFont>
    <p:embeddedFont>
      <p:font typeface="黑体" panose="02010609060101010101" pitchFamily="49" charset="-122"/>
      <p:regular r:id="rId79"/>
    </p:embeddedFont>
    <p:embeddedFont>
      <p:font typeface="华文行楷" panose="02010800040101010101" charset="-122"/>
      <p:regular r:id="rId80"/>
    </p:embeddedFont>
    <p:embeddedFont>
      <p:font typeface="Calibri" panose="020F0502020204030204" pitchFamily="34" charset="0"/>
      <p:regular r:id="rId81"/>
      <p:bold r:id="rId82"/>
      <p:italic r:id="rId83"/>
      <p:boldItalic r:id="rId84"/>
    </p:embeddedFont>
    <p:embeddedFont>
      <p:font typeface="幼圆" panose="02010509060101010101" pitchFamily="49" charset="-122"/>
      <p:regular r:id="rId85"/>
    </p:embeddedFont>
    <p:embeddedFont>
      <p:font typeface="微软雅黑" panose="020B0503020204020204" charset="-122"/>
      <p:regular r:id="rId86"/>
    </p:embeddedFont>
    <p:embeddedFont>
      <p:font typeface="华文楷体" panose="02010600040101010101" pitchFamily="2" charset="-122"/>
      <p:regular r:id="rId87"/>
    </p:embeddedFont>
    <p:embeddedFont>
      <p:font typeface="仿宋" panose="02010609060101010101" charset="-122"/>
      <p:regular r:id="rId8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A38302"/>
    <a:srgbClr val="FF7C80"/>
    <a:srgbClr val="0066FF"/>
    <a:srgbClr val="F5EFF7"/>
    <a:srgbClr val="FFFFFF"/>
    <a:srgbClr val="FF6600"/>
    <a:srgbClr val="D60093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26" autoAdjust="0"/>
    <p:restoredTop sz="92050" autoAdjust="0"/>
  </p:normalViewPr>
  <p:slideViewPr>
    <p:cSldViewPr>
      <p:cViewPr varScale="1">
        <p:scale>
          <a:sx n="112" d="100"/>
          <a:sy n="112" d="100"/>
        </p:scale>
        <p:origin x="330" y="96"/>
      </p:cViewPr>
      <p:guideLst>
        <p:guide orient="horz" pos="2594"/>
        <p:guide pos="51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60"/>
        <p:guide pos="229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8" Type="http://schemas.openxmlformats.org/officeDocument/2006/relationships/font" Target="fonts/font11.fntdata"/><Relationship Id="rId87" Type="http://schemas.openxmlformats.org/officeDocument/2006/relationships/font" Target="fonts/font10.fntdata"/><Relationship Id="rId86" Type="http://schemas.openxmlformats.org/officeDocument/2006/relationships/font" Target="fonts/font9.fntdata"/><Relationship Id="rId85" Type="http://schemas.openxmlformats.org/officeDocument/2006/relationships/font" Target="fonts/font8.fntdata"/><Relationship Id="rId84" Type="http://schemas.openxmlformats.org/officeDocument/2006/relationships/font" Target="fonts/font7.fntdata"/><Relationship Id="rId83" Type="http://schemas.openxmlformats.org/officeDocument/2006/relationships/font" Target="fonts/font6.fntdata"/><Relationship Id="rId82" Type="http://schemas.openxmlformats.org/officeDocument/2006/relationships/font" Target="fonts/font5.fntdata"/><Relationship Id="rId81" Type="http://schemas.openxmlformats.org/officeDocument/2006/relationships/font" Target="fonts/font4.fntdata"/><Relationship Id="rId80" Type="http://schemas.openxmlformats.org/officeDocument/2006/relationships/font" Target="fonts/font3.fntdata"/><Relationship Id="rId8" Type="http://schemas.openxmlformats.org/officeDocument/2006/relationships/slide" Target="slides/slide5.xml"/><Relationship Id="rId79" Type="http://schemas.openxmlformats.org/officeDocument/2006/relationships/font" Target="fonts/font2.fntdata"/><Relationship Id="rId78" Type="http://schemas.openxmlformats.org/officeDocument/2006/relationships/font" Target="fonts/font1.fntdata"/><Relationship Id="rId77" Type="http://schemas.openxmlformats.org/officeDocument/2006/relationships/tableStyles" Target="tableStyles.xml"/><Relationship Id="rId76" Type="http://schemas.openxmlformats.org/officeDocument/2006/relationships/viewProps" Target="viewProps.xml"/><Relationship Id="rId75" Type="http://schemas.openxmlformats.org/officeDocument/2006/relationships/presProps" Target="presProps.xml"/><Relationship Id="rId74" Type="http://schemas.openxmlformats.org/officeDocument/2006/relationships/handoutMaster" Target="handoutMasters/handoutMaster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06235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1  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古诗三首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microsoft.com/office/2007/relationships/media" Target="../media/media1.avi"/><Relationship Id="rId1" Type="http://schemas.openxmlformats.org/officeDocument/2006/relationships/video" Target="../media/media1.avi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3.png"/><Relationship Id="rId2" Type="http://schemas.openxmlformats.org/officeDocument/2006/relationships/image" Target="../media/image44.jpe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microsoft.com/office/2007/relationships/media" Target="../media/media2.avi"/><Relationship Id="rId1" Type="http://schemas.openxmlformats.org/officeDocument/2006/relationships/video" Target="../media/media2.avi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8.jpeg"/><Relationship Id="rId1" Type="http://schemas.openxmlformats.org/officeDocument/2006/relationships/image" Target="../media/image4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9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0.jpeg"/><Relationship Id="rId1" Type="http://schemas.openxmlformats.org/officeDocument/2006/relationships/image" Target="../media/image46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51.jpe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4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3.png"/><Relationship Id="rId2" Type="http://schemas.openxmlformats.org/officeDocument/2006/relationships/image" Target="../media/image44.jpeg"/><Relationship Id="rId1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44.jpeg"/><Relationship Id="rId1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microsoft.com/office/2007/relationships/media" Target="../media/media3.avi"/><Relationship Id="rId1" Type="http://schemas.openxmlformats.org/officeDocument/2006/relationships/video" Target="../media/media3.avi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5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7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2.png"/><Relationship Id="rId1" Type="http://schemas.openxmlformats.org/officeDocument/2006/relationships/image" Target="../media/image58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9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0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6347" y="589346"/>
            <a:ext cx="3804569" cy="33077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古诗是我们文学艺术瑰宝，流传千古、家喻户晓的古诗很多。比如，当我们看到这幅图，想起自己的妈妈时就会吟诵哪一首？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3634495" y="725329"/>
            <a:ext cx="5541890" cy="429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971550" y="3899535"/>
            <a:ext cx="1805305" cy="608330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游子吟</a:t>
            </a:r>
            <a:r>
              <a:rPr lang="en-US" altLang="zh-CN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989" y="1329612"/>
            <a:ext cx="2996726" cy="2456583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5701437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070" y="1359214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1635473" y="1851671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2952870" y="242781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1401118" y="2427736"/>
            <a:ext cx="608488" cy="623240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融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1401119" y="3075807"/>
            <a:ext cx="608489" cy="62323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溪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2209004" y="2427872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2209005" y="3075807"/>
            <a:ext cx="608489" cy="62323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5941923" y="1851671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5570864" y="2357436"/>
            <a:ext cx="608489" cy="62323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燕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8" y="555646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5" name="直线连接符 5"/>
          <p:cNvCxnSpPr/>
          <p:nvPr/>
        </p:nvCxnSpPr>
        <p:spPr>
          <a:xfrm>
            <a:off x="1387025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64"/>
          <p:cNvSpPr txBox="1"/>
          <p:nvPr/>
        </p:nvSpPr>
        <p:spPr>
          <a:xfrm>
            <a:off x="3003534" y="3071816"/>
            <a:ext cx="608489" cy="62323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64"/>
          <p:cNvSpPr txBox="1"/>
          <p:nvPr/>
        </p:nvSpPr>
        <p:spPr>
          <a:xfrm>
            <a:off x="6142368" y="2357436"/>
            <a:ext cx="1143008" cy="623239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鸳鸯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64"/>
          <p:cNvSpPr txBox="1"/>
          <p:nvPr/>
        </p:nvSpPr>
        <p:spPr>
          <a:xfrm>
            <a:off x="7213938" y="2357436"/>
            <a:ext cx="714380" cy="623239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惠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64"/>
          <p:cNvSpPr txBox="1"/>
          <p:nvPr/>
        </p:nvSpPr>
        <p:spPr>
          <a:xfrm>
            <a:off x="5642302" y="3071816"/>
            <a:ext cx="714380" cy="623239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崇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4"/>
          <p:cNvSpPr txBox="1"/>
          <p:nvPr/>
        </p:nvSpPr>
        <p:spPr>
          <a:xfrm>
            <a:off x="6356682" y="3071816"/>
            <a:ext cx="714380" cy="623239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64"/>
          <p:cNvSpPr txBox="1"/>
          <p:nvPr/>
        </p:nvSpPr>
        <p:spPr>
          <a:xfrm>
            <a:off x="7071062" y="3071816"/>
            <a:ext cx="714380" cy="623239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芽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3" grpId="0"/>
      <p:bldP spid="99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https://timgsa.baidu.com/timg?image&amp;quality=80&amp;size=b9999_10000&amp;sec=1538675966630&amp;di=1b4e2fb8f754d8a34f008ed36594cfe0&amp;imgtype=0&amp;src=http%3A%2F%2Fimgsrc.baidu.com%2Fimgad%2Fpic%2Fitem%2F6d81800a19d8bc3eb65baf1e888ba61ea9d34596.jpg"/>
          <p:cNvPicPr>
            <a:picLocks noChangeAspect="1" noChangeArrowheads="1"/>
          </p:cNvPicPr>
          <p:nvPr/>
        </p:nvPicPr>
        <p:blipFill>
          <a:blip r:embed="rId1">
            <a:lum bright="6000"/>
          </a:blip>
          <a:srcRect b="15770"/>
          <a:stretch>
            <a:fillRect/>
          </a:stretch>
        </p:blipFill>
        <p:spPr bwMode="auto">
          <a:xfrm>
            <a:off x="3283263" y="2358070"/>
            <a:ext cx="5041848" cy="1379870"/>
          </a:xfrm>
          <a:prstGeom prst="roundRect">
            <a:avLst/>
          </a:prstGeom>
          <a:noFill/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易读错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7" name="Group 12"/>
          <p:cNvGraphicFramePr>
            <a:graphicFrameLocks noGrp="1"/>
          </p:cNvGraphicFramePr>
          <p:nvPr/>
        </p:nvGraphicFramePr>
        <p:xfrm>
          <a:off x="1441605" y="221675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8" name="TextBox 23"/>
          <p:cNvSpPr txBox="1"/>
          <p:nvPr/>
        </p:nvSpPr>
        <p:spPr>
          <a:xfrm>
            <a:off x="1479440" y="211804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1369995" y="1378258"/>
            <a:ext cx="212866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ch</a:t>
            </a: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óng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41" name="线形标注 2 40"/>
          <p:cNvSpPr/>
          <p:nvPr/>
        </p:nvSpPr>
        <p:spPr>
          <a:xfrm>
            <a:off x="3818255" y="1318260"/>
            <a:ext cx="3307715" cy="539750"/>
          </a:xfrm>
          <a:prstGeom prst="borderCallout2">
            <a:avLst>
              <a:gd name="adj1" fmla="val 18639"/>
              <a:gd name="adj2" fmla="val 88"/>
              <a:gd name="adj3" fmla="val 18750"/>
              <a:gd name="adj4" fmla="val -16667"/>
              <a:gd name="adj5" fmla="val 87882"/>
              <a:gd name="adj6" fmla="val -23708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不要读成“</a:t>
            </a:r>
            <a:r>
              <a:rPr lang="en-US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cóng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40576" y="3886526"/>
            <a:ext cx="2000264" cy="544381"/>
          </a:xfrm>
          <a:prstGeom prst="rect">
            <a:avLst/>
          </a:prstGeom>
          <a:solidFill>
            <a:srgbClr val="FDFEC3"/>
          </a:solidFill>
        </p:spPr>
        <p:txBody>
          <a:bodyPr wrap="square" lIns="51435" tIns="25718" rIns="51435" bIns="25718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崇山峻岭</a:t>
            </a:r>
            <a:endParaRPr lang="zh-CN" altLang="en-US" sz="32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1" grpId="0" bldLvl="0" animBg="1"/>
      <p:bldP spid="4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728625" y="214499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766460" y="204628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712895" y="1286183"/>
            <a:ext cx="212866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róng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98647" y="3035621"/>
            <a:ext cx="390258" cy="381462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115993" y="1490643"/>
            <a:ext cx="2970717" cy="540060"/>
          </a:xfrm>
          <a:prstGeom prst="borderCallout2">
            <a:avLst>
              <a:gd name="adj1" fmla="val 18639"/>
              <a:gd name="adj2" fmla="val 109"/>
              <a:gd name="adj3" fmla="val 18750"/>
              <a:gd name="adj4" fmla="val -16667"/>
              <a:gd name="adj5" fmla="val 286838"/>
              <a:gd name="adj6" fmla="val -59442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不要多写一横。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61" name="Picture 1" descr="C:\Users\Administrator\AppData\Roaming\Tencent\Users\1635475285\QQ\WinTemp\RichOle\FOLF7GYFZ_1HKTZGOH_YB00.pn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839" r="4885"/>
          <a:stretch>
            <a:fillRect/>
          </a:stretch>
        </p:blipFill>
        <p:spPr bwMode="auto">
          <a:xfrm>
            <a:off x="3415030" y="2589530"/>
            <a:ext cx="1050925" cy="1083945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4520054" y="2648586"/>
            <a:ext cx="4535805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+mn-ea"/>
                <a:cs typeface="+mn-ea"/>
              </a:rPr>
              <a:t>古代一种烹饪器</a:t>
            </a:r>
            <a:r>
              <a:rPr lang="en-US" altLang="zh-CN" sz="2800" dirty="0">
                <a:latin typeface="+mn-ea"/>
                <a:cs typeface="+mn-ea"/>
              </a:rPr>
              <a:t>,</a:t>
            </a:r>
            <a:r>
              <a:rPr lang="zh-CN" altLang="en-US" sz="2800" dirty="0">
                <a:latin typeface="+mn-ea"/>
                <a:cs typeface="+mn-ea"/>
              </a:rPr>
              <a:t>与鼎相似。</a:t>
            </a:r>
            <a:endParaRPr lang="en-US" altLang="zh-CN" sz="2800" dirty="0">
              <a:latin typeface="+mn-ea"/>
              <a:cs typeface="+mn-ea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+mn-ea"/>
                <a:cs typeface="+mn-ea"/>
              </a:rPr>
              <a:t>本义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cs typeface="+mn-ea"/>
              </a:rPr>
              <a:t>: </a:t>
            </a:r>
            <a:r>
              <a:rPr lang="zh-CN" altLang="en-US" sz="2800" dirty="0">
                <a:solidFill>
                  <a:srgbClr val="0000FF"/>
                </a:solidFill>
                <a:latin typeface="+mn-ea"/>
                <a:cs typeface="+mn-ea"/>
              </a:rPr>
              <a:t>炊气上升。</a:t>
            </a:r>
            <a:endParaRPr lang="zh-CN" altLang="en-US" sz="2800" dirty="0">
              <a:solidFill>
                <a:srgbClr val="0000FF"/>
              </a:solidFill>
              <a:latin typeface="+mn-ea"/>
              <a:cs typeface="+mn-ea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" grpId="0" bldLvl="0" animBg="1"/>
      <p:bldP spid="4" grpId="0" bldLvl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091267"/>
            <a:ext cx="124529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yàn</a:t>
            </a:r>
            <a:endParaRPr lang="en-US" altLang="zh-CN" sz="5000" dirty="0" err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57422" y="3071816"/>
            <a:ext cx="1097729" cy="18629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4050" y="1174750"/>
            <a:ext cx="2209165" cy="539750"/>
          </a:xfrm>
          <a:prstGeom prst="borderCallout2">
            <a:avLst>
              <a:gd name="adj1" fmla="val 20705"/>
              <a:gd name="adj2" fmla="val 28"/>
              <a:gd name="adj3" fmla="val 18750"/>
              <a:gd name="adj4" fmla="val -16667"/>
              <a:gd name="adj5" fmla="val 349529"/>
              <a:gd name="adj6" fmla="val -50646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不要少写点。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93845" y="1898650"/>
            <a:ext cx="4118610" cy="1877060"/>
            <a:chOff x="6447" y="2990"/>
            <a:chExt cx="6486" cy="2956"/>
          </a:xfrm>
        </p:grpSpPr>
        <p:grpSp>
          <p:nvGrpSpPr>
            <p:cNvPr id="7" name="组合 6"/>
            <p:cNvGrpSpPr/>
            <p:nvPr/>
          </p:nvGrpSpPr>
          <p:grpSpPr>
            <a:xfrm>
              <a:off x="6447" y="2990"/>
              <a:ext cx="6486" cy="2956"/>
              <a:chOff x="6447" y="2990"/>
              <a:chExt cx="6486" cy="2956"/>
            </a:xfrm>
          </p:grpSpPr>
          <p:pic>
            <p:nvPicPr>
              <p:cNvPr id="90113" name="Picture 1" descr="C:\Users\Administrator\AppData\Roaming\Tencent\Users\1635475285\QQ\WinTemp\RichOle\H4TDKQ7D6PLJ2%PYBCZBKQV.png"/>
              <p:cNvPicPr>
                <a:picLocks noChangeAspect="1" noChangeArrowheads="1"/>
              </p:cNvPicPr>
              <p:nvPr/>
            </p:nvPicPr>
            <p:blipFill>
              <a:blip r:embed="rId1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47" y="2990"/>
                <a:ext cx="6487" cy="2957"/>
              </a:xfrm>
              <a:prstGeom prst="rect">
                <a:avLst/>
              </a:prstGeom>
              <a:noFill/>
            </p:spPr>
          </p:pic>
          <p:sp>
            <p:nvSpPr>
              <p:cNvPr id="3" name="矩形 2"/>
              <p:cNvSpPr/>
              <p:nvPr/>
            </p:nvSpPr>
            <p:spPr>
              <a:xfrm>
                <a:off x="7880" y="5184"/>
                <a:ext cx="681" cy="3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828" y="5184"/>
                <a:ext cx="681" cy="3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17" y="5184"/>
                <a:ext cx="681" cy="3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6521" y="3056"/>
              <a:ext cx="1699" cy="48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/>
                <a:t>字源演变：</a:t>
              </a:r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" grpId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src.baidu.com/image/c0%3Dpixel_huitu%2C0%2C0%2C294%2C40/sign=6605265944c2d562e605d8ad8e69f583/9358d109b3de9c820e6571b66781800a19d84383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b="3767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3876705" y="286360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25920" y="879475"/>
            <a:ext cx="2236510" cy="584775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小鸭子游水</a:t>
            </a:r>
            <a:endParaRPr lang="zh-CN" altLang="en-US" sz="3200" dirty="0"/>
          </a:p>
        </p:txBody>
      </p:sp>
      <p:grpSp>
        <p:nvGrpSpPr>
          <p:cNvPr id="40" name="组合 39"/>
          <p:cNvGrpSpPr/>
          <p:nvPr/>
        </p:nvGrpSpPr>
        <p:grpSpPr>
          <a:xfrm>
            <a:off x="7215206" y="3500444"/>
            <a:ext cx="1130277" cy="1261793"/>
            <a:chOff x="7215206" y="3500444"/>
            <a:chExt cx="1130277" cy="1261793"/>
          </a:xfrm>
        </p:grpSpPr>
        <p:pic>
          <p:nvPicPr>
            <p:cNvPr id="1028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39" name="TextBox 38"/>
            <p:cNvSpPr txBox="1"/>
            <p:nvPr/>
          </p:nvSpPr>
          <p:spPr>
            <a:xfrm>
              <a:off x="7572396" y="364332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/>
                <a:t>鸳</a:t>
              </a:r>
              <a:endParaRPr lang="zh-CN" altLang="en-US" sz="2800" b="1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929322" y="2285998"/>
            <a:ext cx="1130277" cy="1261793"/>
            <a:chOff x="7215206" y="3500444"/>
            <a:chExt cx="1130277" cy="1261793"/>
          </a:xfrm>
        </p:grpSpPr>
        <p:pic>
          <p:nvPicPr>
            <p:cNvPr id="42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43" name="TextBox 42"/>
            <p:cNvSpPr txBox="1"/>
            <p:nvPr/>
          </p:nvSpPr>
          <p:spPr>
            <a:xfrm>
              <a:off x="7572396" y="364332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/>
                <a:t>鸯</a:t>
              </a:r>
              <a:endParaRPr lang="zh-CN" altLang="en-US" sz="2800" b="1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143504" y="3571882"/>
            <a:ext cx="1130277" cy="1261793"/>
            <a:chOff x="7215206" y="3500444"/>
            <a:chExt cx="1130277" cy="1261793"/>
          </a:xfrm>
        </p:grpSpPr>
        <p:pic>
          <p:nvPicPr>
            <p:cNvPr id="45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46" name="TextBox 45"/>
            <p:cNvSpPr txBox="1"/>
            <p:nvPr/>
          </p:nvSpPr>
          <p:spPr>
            <a:xfrm>
              <a:off x="7572396" y="364332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/>
                <a:t>惠</a:t>
              </a:r>
              <a:endParaRPr lang="zh-CN" altLang="en-US" sz="2800" b="1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571868" y="2214560"/>
            <a:ext cx="1130277" cy="1261793"/>
            <a:chOff x="7215206" y="3500444"/>
            <a:chExt cx="1130277" cy="1261793"/>
          </a:xfrm>
        </p:grpSpPr>
        <p:pic>
          <p:nvPicPr>
            <p:cNvPr id="48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49" name="TextBox 48"/>
            <p:cNvSpPr txBox="1"/>
            <p:nvPr/>
          </p:nvSpPr>
          <p:spPr>
            <a:xfrm>
              <a:off x="7572396" y="364332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/>
                <a:t>豚</a:t>
              </a:r>
              <a:endParaRPr lang="zh-CN" altLang="en-US" sz="2800" b="1" dirty="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357290" y="2071684"/>
            <a:ext cx="1130277" cy="1261793"/>
            <a:chOff x="7215206" y="3500444"/>
            <a:chExt cx="1130277" cy="1261793"/>
          </a:xfrm>
        </p:grpSpPr>
        <p:pic>
          <p:nvPicPr>
            <p:cNvPr id="51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52" name="TextBox 51"/>
            <p:cNvSpPr txBox="1"/>
            <p:nvPr/>
          </p:nvSpPr>
          <p:spPr>
            <a:xfrm>
              <a:off x="7572396" y="364332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/>
                <a:t>减</a:t>
              </a:r>
              <a:endParaRPr lang="zh-CN" altLang="en-US" sz="2800" b="1" dirty="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214546" y="3571882"/>
            <a:ext cx="1130277" cy="1261793"/>
            <a:chOff x="7215206" y="3500444"/>
            <a:chExt cx="1130277" cy="1261793"/>
          </a:xfrm>
        </p:grpSpPr>
        <p:pic>
          <p:nvPicPr>
            <p:cNvPr id="54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55" name="TextBox 54"/>
            <p:cNvSpPr txBox="1"/>
            <p:nvPr/>
          </p:nvSpPr>
          <p:spPr>
            <a:xfrm>
              <a:off x="7572396" y="364332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/>
                <a:t>崇</a:t>
              </a:r>
              <a:endParaRPr lang="zh-CN" altLang="en-US" sz="28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7761" name="Rectangle 1"/>
          <p:cNvSpPr>
            <a:spLocks noChangeArrowheads="1"/>
          </p:cNvSpPr>
          <p:nvPr/>
        </p:nvSpPr>
        <p:spPr bwMode="auto">
          <a:xfrm>
            <a:off x="340652" y="1344634"/>
            <a:ext cx="7358082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迟日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春天日渐长，所以说迟日。</a:t>
            </a:r>
            <a:br>
              <a:rPr kumimoji="0" lang="zh-CN" altLang="en-US" sz="2800" b="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泥融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这里指泥土滋润。</a:t>
            </a:r>
            <a:br>
              <a:rPr kumimoji="0" lang="zh-CN" altLang="en-US" sz="2800" b="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2800" b="0" i="0" u="none" strike="noStrike" cap="none" normalizeH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en-US" sz="2800" b="0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鸳鸯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一种水鸟，雌雄成对生活在水边。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12750" y="2724785"/>
            <a:ext cx="6346190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惠崇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zh-CN" altLang="en-US" sz="2800" b="1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北宋名僧，能诗善画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b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芦芽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芦苇的嫩芽。</a:t>
            </a:r>
            <a:br>
              <a:rPr kumimoji="0" lang="zh-CN" altLang="en-US" sz="2800" b="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2800" b="0" i="0" u="none" strike="noStrike" cap="none" normalizeH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zh-CN" altLang="en-US" sz="2800" b="0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河豚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一种有毒的鱼。每年春天逆江 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而上，在淡水中产卵。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15716" name="Picture 4" descr="https://timgsa.baidu.com/timg?image&amp;quality=80&amp;size=b9999_10000&amp;sec=1538675292232&amp;di=786cd73ac56117bd080f6b3156a55cf9&amp;imgtype=0&amp;src=http%3A%2F%2Fimgsrc.baidu.com%2Fimage%2Fc0%253Dpixel_huitu%252C0%252C0%252C294%252C40%2Fsign%3Dcfcb50e33201213fdb3e469c3d9f53bd%2F5d6034a85edf8db189c8185e0223dd54564e7421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 b="5008"/>
          <a:stretch>
            <a:fillRect/>
          </a:stretch>
        </p:blipFill>
        <p:spPr bwMode="auto">
          <a:xfrm>
            <a:off x="6792274" y="991864"/>
            <a:ext cx="2143737" cy="1216977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1960" y="3145790"/>
            <a:ext cx="2044700" cy="139382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776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776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7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1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contrast="12000"/>
          </a:blip>
          <a:srcRect l="28421"/>
          <a:stretch>
            <a:fillRect/>
          </a:stretch>
        </p:blipFill>
        <p:spPr>
          <a:xfrm>
            <a:off x="-5715" y="1059815"/>
            <a:ext cx="2762250" cy="2567305"/>
          </a:xfrm>
          <a:prstGeom prst="rect">
            <a:avLst/>
          </a:prstGeom>
          <a:effectLst>
            <a:softEdge rad="139700"/>
          </a:effec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386965" y="1508125"/>
            <a:ext cx="6411595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三衢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浙江衢州，境内有三衢山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br>
              <a:rPr kumimoji="0" lang="zh-CN" altLang="en-US" sz="2800" b="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2800" b="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小溪泛尽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乘小船走到小溪的尽头。</a:t>
            </a:r>
            <a:br>
              <a:rPr kumimoji="0" lang="zh-CN" altLang="en-US" sz="2800" b="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2800" b="0" i="0" u="none" strike="noStrike" cap="none" normalizeH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zh-CN" altLang="en-US" sz="2800" b="0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却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再，又。</a:t>
            </a:r>
            <a:endParaRPr kumimoji="0" lang="zh-CN" altLang="en-US" sz="2800" b="0" i="0" u="none" strike="noStrike" cap="none" normalizeH="0" baseline="0" dirty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阴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树荫。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 古诗三首.绝句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-3810"/>
            <a:ext cx="9144000" cy="5143500"/>
          </a:xfrm>
          <a:prstGeom prst="rect">
            <a:avLst/>
          </a:prstGeom>
        </p:spPr>
      </p:pic>
      <p:sp>
        <p:nvSpPr>
          <p:cNvPr id="14" name="TextBox 48"/>
          <p:cNvSpPr txBox="1"/>
          <p:nvPr/>
        </p:nvSpPr>
        <p:spPr>
          <a:xfrm>
            <a:off x="3183409" y="1288326"/>
            <a:ext cx="2811780" cy="10839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绝    句</a:t>
            </a:r>
            <a:endParaRPr lang="zh-CN" altLang="en-US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352" y="681540"/>
            <a:ext cx="1915198" cy="1557814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8" name="文本框 6"/>
          <p:cNvSpPr txBox="1"/>
          <p:nvPr/>
        </p:nvSpPr>
        <p:spPr>
          <a:xfrm>
            <a:off x="1801024" y="1767502"/>
            <a:ext cx="6768752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老师范读，然后齐读。思考：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这首古诗描写的是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哪个季节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的景象？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从古诗中你能体会到作者什么样的感情？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647825"/>
            <a:ext cx="1440815" cy="2065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627630" y="563880"/>
            <a:ext cx="4104640" cy="402399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2696210" y="1840865"/>
            <a:ext cx="3991610" cy="2553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迟日</a:t>
            </a: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江山</a:t>
            </a: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//</a:t>
            </a: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丽，</a:t>
            </a:r>
            <a:endParaRPr kumimoji="0" lang="zh-CN" altLang="en-US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春风</a:t>
            </a: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花草</a:t>
            </a: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//</a:t>
            </a: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香。</a:t>
            </a:r>
            <a:b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泥融</a:t>
            </a: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飞燕子，</a:t>
            </a:r>
            <a:endParaRPr kumimoji="0" lang="zh-CN" altLang="en-US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沙暖</a:t>
            </a: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睡鸳鸯。</a:t>
            </a:r>
            <a:endParaRPr kumimoji="0" lang="zh-CN" altLang="en-US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1875" y="703580"/>
            <a:ext cx="22402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绝  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杜甫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88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8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78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8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8849" grpId="0" bldLvl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388" y="519522"/>
            <a:ext cx="535851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910590"/>
            <a:ext cx="2944495" cy="22282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看到天上的月亮就会不由想起哪位大诗人写的哪首古诗？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785" y="3302000"/>
            <a:ext cx="1804670" cy="608330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静夜思</a:t>
            </a:r>
            <a:r>
              <a:rPr lang="en-US" altLang="zh-CN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02" name="Picture 2" descr="https://timgsa.baidu.com/timg?image&amp;quality=80&amp;size=b9999_10000&amp;sec=1538672214011&amp;di=4d2105a43d78eaf688e946e721732e17&amp;imgtype=0&amp;src=http%3A%2F%2Fimg.mp.sohu.com%2Fupload%2F20170607%2F496e4bb7e38847cc888619b58130707c_th.pn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 l="9297" r="13796" b="16638"/>
          <a:stretch>
            <a:fillRect/>
          </a:stretch>
        </p:blipFill>
        <p:spPr bwMode="auto">
          <a:xfrm>
            <a:off x="2874499" y="803660"/>
            <a:ext cx="6269501" cy="3406370"/>
          </a:xfrm>
          <a:prstGeom prst="rect">
            <a:avLst/>
          </a:prstGeom>
          <a:noFill/>
          <a:effectLst>
            <a:softEdge rad="1778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31418" y="242959"/>
            <a:ext cx="138564" cy="8079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zh-CN" altLang="en-US" sz="2400" b="1" spc="38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zh-CN" altLang="en-US" sz="2400" b="1" spc="38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4348" y="1214428"/>
            <a:ext cx="592935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这首诗描写的是</a:t>
            </a:r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春天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的景色。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1654" y="1938014"/>
            <a:ext cx="324612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迟日江山丽，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1680" y="2834005"/>
            <a:ext cx="3716655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春天白天变得长了。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0845" y="3485515"/>
            <a:ext cx="848296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在春天的太阳的照耀下，山，水，到处都呈现出一派明丽秀美的大好春光。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71538" y="571486"/>
            <a:ext cx="1998482" cy="60939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 cap="rnd">
            <a:solidFill>
              <a:srgbClr val="FF0000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一起解诗意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7875" y="2035175"/>
            <a:ext cx="1040130" cy="48768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1878965" y="2517775"/>
            <a:ext cx="1418590" cy="127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0898" name="Picture 2" descr="http://www.mianfeiwendang.com/pic/7322cea73224347878d1c79c/1-810-jpg_6-1080-0-0-108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46747" y="1363650"/>
            <a:ext cx="2963933" cy="2224071"/>
          </a:xfrm>
          <a:prstGeom prst="ellipse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12500"/>
          </a:effectLst>
        </p:spPr>
      </p:pic>
      <p:sp>
        <p:nvSpPr>
          <p:cNvPr id="2" name="下箭头 1"/>
          <p:cNvSpPr/>
          <p:nvPr/>
        </p:nvSpPr>
        <p:spPr>
          <a:xfrm>
            <a:off x="1115695" y="2571750"/>
            <a:ext cx="287655" cy="287655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 bldLvl="0" animBg="1"/>
      <p:bldP spid="17" grpId="0"/>
      <p:bldP spid="20" grpId="0" bldLvl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45" y="1446530"/>
            <a:ext cx="778002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03648" y="1784380"/>
            <a:ext cx="604867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朗读这首古诗时，要定准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欢快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的语调，读出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对春天景色的赞美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。一边读一边想象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春天里百花竞放，燕子在空中飞，鸳鸯在沙滩上并卧，鸭子在水中游泳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的美好景象。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857250" y="807085"/>
            <a:ext cx="2797175" cy="86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春风花草香。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燕尾形箭头 55"/>
          <p:cNvSpPr/>
          <p:nvPr/>
        </p:nvSpPr>
        <p:spPr bwMode="auto">
          <a:xfrm>
            <a:off x="1643359" y="2355217"/>
            <a:ext cx="920473" cy="296466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文本框 6"/>
          <p:cNvSpPr txBox="1">
            <a:spLocks noChangeArrowheads="1"/>
          </p:cNvSpPr>
          <p:nvPr/>
        </p:nvSpPr>
        <p:spPr bwMode="auto">
          <a:xfrm>
            <a:off x="857250" y="2212340"/>
            <a:ext cx="805180" cy="5480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春风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文本框 6"/>
          <p:cNvSpPr txBox="1">
            <a:spLocks noChangeArrowheads="1"/>
          </p:cNvSpPr>
          <p:nvPr/>
        </p:nvSpPr>
        <p:spPr bwMode="auto">
          <a:xfrm>
            <a:off x="1713844" y="1877376"/>
            <a:ext cx="928694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触觉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9" name="文本框 6"/>
          <p:cNvSpPr txBox="1">
            <a:spLocks noChangeArrowheads="1"/>
          </p:cNvSpPr>
          <p:nvPr/>
        </p:nvSpPr>
        <p:spPr bwMode="auto">
          <a:xfrm>
            <a:off x="2642870" y="2231390"/>
            <a:ext cx="1393825" cy="54800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latin typeface="+mn-ea"/>
                <a:ea typeface="+mn-ea"/>
              </a:rPr>
              <a:t>温暖柔和</a:t>
            </a:r>
            <a:endParaRPr lang="zh-CN" altLang="en-US" sz="2400" dirty="0">
              <a:latin typeface="+mn-ea"/>
              <a:ea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928370" y="1028065"/>
            <a:ext cx="1047750" cy="51498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025140" y="1028700"/>
            <a:ext cx="432435" cy="51435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"/>
          <p:cNvSpPr txBox="1">
            <a:spLocks noChangeArrowheads="1"/>
          </p:cNvSpPr>
          <p:nvPr/>
        </p:nvSpPr>
        <p:spPr bwMode="auto">
          <a:xfrm>
            <a:off x="928662" y="2926404"/>
            <a:ext cx="2214578" cy="54938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香：花草飘香。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" name="文本框 6"/>
          <p:cNvSpPr txBox="1">
            <a:spLocks noChangeArrowheads="1"/>
          </p:cNvSpPr>
          <p:nvPr/>
        </p:nvSpPr>
        <p:spPr bwMode="auto">
          <a:xfrm>
            <a:off x="3348990" y="3362325"/>
            <a:ext cx="5598160" cy="118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温暖的春风挟带着百花和芳草的清香，一股又一股扑鼻而来。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6802" name="Picture 2" descr="http://pic34.photophoto.cn/20150305/0035035795201685_b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b="6249"/>
          <a:stretch>
            <a:fillRect/>
          </a:stretch>
        </p:blipFill>
        <p:spPr bwMode="auto">
          <a:xfrm>
            <a:off x="4429124" y="642924"/>
            <a:ext cx="3996045" cy="2643206"/>
          </a:xfrm>
          <a:prstGeom prst="ellipse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6" grpId="0" bldLvl="0" animBg="1"/>
      <p:bldP spid="57" grpId="0" bldLvl="0" animBg="1"/>
      <p:bldP spid="58" grpId="0"/>
      <p:bldP spid="59" grpId="0" bldLvl="0" animBg="1"/>
      <p:bldP spid="63" grpId="0" bldLvl="0" animBg="1"/>
      <p:bldP spid="64" grpId="0" bldLvl="0" animBg="1"/>
      <p:bldP spid="65" grpId="0" bldLvl="0" animBg="1"/>
      <p:bldP spid="6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62685" y="457835"/>
            <a:ext cx="3192780" cy="15087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泥融飞燕子，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沙暖睡鸳鸯。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657072" y="1840937"/>
            <a:ext cx="535855" cy="1191"/>
          </a:xfrm>
          <a:prstGeom prst="line">
            <a:avLst/>
          </a:prstGeom>
          <a:noFill/>
          <a:ln w="34925" cap="flat" cmpd="sng" algn="ctr">
            <a:solidFill>
              <a:srgbClr val="FF000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2" name="直接连接符 1"/>
          <p:cNvCxnSpPr/>
          <p:nvPr/>
        </p:nvCxnSpPr>
        <p:spPr>
          <a:xfrm>
            <a:off x="1688773" y="1131007"/>
            <a:ext cx="473508" cy="1191"/>
          </a:xfrm>
          <a:prstGeom prst="line">
            <a:avLst/>
          </a:prstGeom>
          <a:noFill/>
          <a:ln w="34925" cap="flat" cmpd="sng" algn="ctr">
            <a:solidFill>
              <a:srgbClr val="FF000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22" name="直接连接符 21"/>
          <p:cNvCxnSpPr/>
          <p:nvPr/>
        </p:nvCxnSpPr>
        <p:spPr>
          <a:xfrm flipV="1">
            <a:off x="2267585" y="1840865"/>
            <a:ext cx="1248410" cy="1079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610870" y="2220595"/>
            <a:ext cx="3803650" cy="2145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0000FF"/>
                </a:solidFill>
                <a:latin typeface="+mn-ea"/>
                <a:cs typeface="+mn-ea"/>
              </a:rPr>
              <a:t>      </a:t>
            </a:r>
            <a:r>
              <a:rPr lang="en-US" altLang="zh-CN" sz="27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7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融</a:t>
            </a:r>
            <a:r>
              <a:rPr lang="en-US" altLang="zh-CN" sz="27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27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体现了泥土</a:t>
            </a:r>
            <a:r>
              <a:rPr lang="zh-CN" altLang="en-US" sz="27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潮湿松软</a:t>
            </a:r>
            <a:r>
              <a:rPr lang="zh-CN" altLang="en-US" sz="27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的状态。</a:t>
            </a:r>
            <a:r>
              <a:rPr lang="en-US" altLang="zh-CN" sz="27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7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暖</a:t>
            </a:r>
            <a:r>
              <a:rPr lang="en-US" altLang="zh-CN" sz="27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27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给人</a:t>
            </a:r>
            <a:r>
              <a:rPr lang="zh-CN" altLang="en-US" sz="27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暖洋洋</a:t>
            </a:r>
            <a:r>
              <a:rPr lang="zh-CN" altLang="en-US" sz="27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的感觉。</a:t>
            </a:r>
            <a:r>
              <a:rPr lang="en-US" altLang="zh-CN" sz="27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7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睡鸳鸯”展现了鸳鸯的</a:t>
            </a:r>
            <a:r>
              <a:rPr lang="zh-CN" altLang="en-US" sz="27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慵懒</a:t>
            </a:r>
            <a:r>
              <a:rPr lang="zh-CN" altLang="en-US" sz="27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之态。</a:t>
            </a:r>
            <a:endParaRPr lang="zh-CN" altLang="en-US" sz="27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572000" y="3268270"/>
            <a:ext cx="4179667" cy="13150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诗意：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燕子街着湿泥忙着筑巢，暖和的沙洲上睡着成双成对的鸳鸯。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8612" name="AutoShape 4" descr="http://img0.imgtn.bdimg.com/it/u=1617273135,2540092535&amp;fm=214&amp;gp=0.jpg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pic>
        <p:nvPicPr>
          <p:cNvPr id="24" name="图片 23" descr="u=1617273135,2540092535&amp;fm=214&amp;gp=0.jpg"/>
          <p:cNvPicPr>
            <a:picLocks noChangeAspect="1"/>
          </p:cNvPicPr>
          <p:nvPr/>
        </p:nvPicPr>
        <p:blipFill>
          <a:blip r:embed="rId1"/>
          <a:srcRect l="30469" b="5208"/>
          <a:stretch>
            <a:fillRect/>
          </a:stretch>
        </p:blipFill>
        <p:spPr>
          <a:xfrm>
            <a:off x="5408295" y="579120"/>
            <a:ext cx="2679065" cy="252158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" grpId="0" bldLvl="0" animBg="1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8479" y="785167"/>
            <a:ext cx="707236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写</a:t>
            </a: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燕子</a:t>
            </a: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鸳鸯</a:t>
            </a: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运用了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动静结合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的手法：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718185" y="1684655"/>
            <a:ext cx="7814945" cy="22453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冰冻的泥土融化了，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小燕子们飞来飞去地衔泥筑巢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，展现给我们的是一种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动态的美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；河边的沙滩被太阳晒得暖暖的，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一对对鸳鸯互相依偎着睡着了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，展现给我们的是一种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静态的美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。这一动一静，相映成趣。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bldLvl="0" animBg="1"/>
      <p:bldP spid="102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6"/>
          <p:cNvSpPr txBox="1"/>
          <p:nvPr/>
        </p:nvSpPr>
        <p:spPr>
          <a:xfrm>
            <a:off x="1347470" y="1029970"/>
            <a:ext cx="7349490" cy="1410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如果说</a:t>
            </a:r>
            <a:r>
              <a:rPr lang="en-US" altLang="zh-CN" sz="33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r>
              <a:rPr lang="en-US" altLang="zh-CN" sz="33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是一幅画的话，这幅画中主要有哪些景物呢</a:t>
            </a:r>
            <a:r>
              <a:rPr lang="en-US" altLang="zh-CN" sz="3300" dirty="0"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  <a:endParaRPr lang="zh-CN" altLang="en-US" sz="3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" y="702945"/>
            <a:ext cx="1440815" cy="206502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834515" y="2715260"/>
            <a:ext cx="935990" cy="647700"/>
            <a:chOff x="2437" y="4276"/>
            <a:chExt cx="1474" cy="1020"/>
          </a:xfrm>
        </p:grpSpPr>
        <p:sp>
          <p:nvSpPr>
            <p:cNvPr id="7" name="圆角矩形 6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春日</a:t>
              </a:r>
              <a:endParaRPr lang="zh-CN" altLang="en-US" sz="27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07410" y="2747010"/>
            <a:ext cx="935990" cy="648335"/>
            <a:chOff x="2437" y="4276"/>
            <a:chExt cx="1474" cy="1021"/>
          </a:xfrm>
        </p:grpSpPr>
        <p:sp>
          <p:nvSpPr>
            <p:cNvPr id="11" name="圆角矩形 10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江山</a:t>
              </a:r>
              <a:endParaRPr lang="zh-CN" altLang="en-US" sz="27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69510" y="2730500"/>
            <a:ext cx="935990" cy="648335"/>
            <a:chOff x="2437" y="4276"/>
            <a:chExt cx="1474" cy="1021"/>
          </a:xfrm>
        </p:grpSpPr>
        <p:sp>
          <p:nvSpPr>
            <p:cNvPr id="15" name="圆角矩形 14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rgbClr val="92D050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春风</a:t>
              </a:r>
              <a:endParaRPr lang="zh-CN" altLang="en-US" sz="27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39230" y="2708275"/>
            <a:ext cx="935990" cy="648335"/>
            <a:chOff x="2437" y="4276"/>
            <a:chExt cx="1474" cy="1021"/>
          </a:xfrm>
        </p:grpSpPr>
        <p:sp>
          <p:nvSpPr>
            <p:cNvPr id="20" name="圆角矩形 19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花草</a:t>
              </a:r>
              <a:endParaRPr lang="zh-CN" altLang="en-US" sz="27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37560" y="3779520"/>
            <a:ext cx="935990" cy="648335"/>
            <a:chOff x="2437" y="4276"/>
            <a:chExt cx="1474" cy="1021"/>
          </a:xfrm>
        </p:grpSpPr>
        <p:sp>
          <p:nvSpPr>
            <p:cNvPr id="23" name="圆角矩形 22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燕子</a:t>
              </a:r>
              <a:endParaRPr lang="zh-CN" altLang="en-US" sz="27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84750" y="3779520"/>
            <a:ext cx="935990" cy="648335"/>
            <a:chOff x="2437" y="4276"/>
            <a:chExt cx="1474" cy="1021"/>
          </a:xfrm>
        </p:grpSpPr>
        <p:sp>
          <p:nvSpPr>
            <p:cNvPr id="26" name="圆角矩形 25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鸳鸯</a:t>
              </a:r>
              <a:endParaRPr lang="zh-CN" altLang="en-US" sz="27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/>
          <p:nvPr/>
        </p:nvSpPr>
        <p:spPr>
          <a:xfrm>
            <a:off x="384175" y="443865"/>
            <a:ext cx="1218565" cy="483870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00B0F0"/>
                </a:solidFill>
                <a:latin typeface="+mj-ea"/>
                <a:ea typeface="+mj-ea"/>
              </a:rPr>
              <a:t>小拓展</a:t>
            </a:r>
            <a:endParaRPr lang="zh-CN" altLang="en-US" sz="2700" b="1" dirty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784518" y="1071552"/>
            <a:ext cx="7429552" cy="9302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泥融飞燕子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，可爱的小燕子让你感受到春天来了，小燕子飞来飞去地忙什么呢？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8574" y="2743201"/>
            <a:ext cx="4805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你知道小燕子用什么筑巢吗？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02030" y="3437255"/>
            <a:ext cx="6292850" cy="648335"/>
            <a:chOff x="2030" y="5413"/>
            <a:chExt cx="9910" cy="1021"/>
          </a:xfrm>
        </p:grpSpPr>
        <p:sp>
          <p:nvSpPr>
            <p:cNvPr id="2" name="圆角矩形 1"/>
            <p:cNvSpPr/>
            <p:nvPr/>
          </p:nvSpPr>
          <p:spPr>
            <a:xfrm>
              <a:off x="2030" y="5413"/>
              <a:ext cx="9859" cy="102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081" y="5563"/>
              <a:ext cx="9859" cy="8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聪明的小燕子用湿润柔软的泥筑巢呢！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6562" name="Picture 2" descr="http://img313.ph.126.net/PudNEIP5b3VwkTamQupypw==/3670715171283761176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/>
          <a:stretch>
            <a:fillRect/>
          </a:stretch>
        </p:blipFill>
        <p:spPr bwMode="auto">
          <a:xfrm>
            <a:off x="6570996" y="1928808"/>
            <a:ext cx="2094458" cy="1571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5" name="组合 24"/>
          <p:cNvGrpSpPr/>
          <p:nvPr/>
        </p:nvGrpSpPr>
        <p:grpSpPr>
          <a:xfrm>
            <a:off x="3460750" y="2001520"/>
            <a:ext cx="935990" cy="648335"/>
            <a:chOff x="2437" y="4276"/>
            <a:chExt cx="1474" cy="1021"/>
          </a:xfrm>
        </p:grpSpPr>
        <p:sp>
          <p:nvSpPr>
            <p:cNvPr id="26" name="圆角矩形 25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476" y="4438"/>
              <a:ext cx="1374" cy="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筑巢</a:t>
              </a:r>
              <a:endPara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12" grpId="0" build="p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1071245" y="1214755"/>
            <a:ext cx="6587490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鸳鸯睡在沙滩上啊，会不会着凉啊？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2290" y="2275840"/>
            <a:ext cx="4862830" cy="1214120"/>
            <a:chOff x="854" y="3358"/>
            <a:chExt cx="7658" cy="1912"/>
          </a:xfrm>
        </p:grpSpPr>
        <p:sp>
          <p:nvSpPr>
            <p:cNvPr id="26" name="圆角矩形 25"/>
            <p:cNvSpPr/>
            <p:nvPr/>
          </p:nvSpPr>
          <p:spPr>
            <a:xfrm>
              <a:off x="854" y="3358"/>
              <a:ext cx="7659" cy="1912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854" y="3628"/>
              <a:ext cx="7659" cy="15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不会。它们睡在被太阳晒得暖暖的沙滩上，很舒服呀！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120834" name="Picture 2" descr="http://img06.tooopen.com/images/20180313/tooopen_sy_235967589151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/>
          <a:stretch>
            <a:fillRect/>
          </a:stretch>
        </p:blipFill>
        <p:spPr bwMode="auto">
          <a:xfrm>
            <a:off x="5556881" y="1857374"/>
            <a:ext cx="3471836" cy="22598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9"/>
          <p:cNvSpPr txBox="1"/>
          <p:nvPr/>
        </p:nvSpPr>
        <p:spPr>
          <a:xfrm>
            <a:off x="427990" y="389890"/>
            <a:ext cx="1218565" cy="483870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00B0F0"/>
                </a:solidFill>
                <a:latin typeface="+mj-ea"/>
                <a:ea typeface="+mj-ea"/>
              </a:rPr>
              <a:t>小拓展</a:t>
            </a:r>
            <a:endParaRPr lang="zh-CN" altLang="en-US" sz="2700" b="1" dirty="0">
              <a:solidFill>
                <a:srgbClr val="00B0F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2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170305" y="1171575"/>
            <a:ext cx="6834505" cy="286448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616693" y="1375798"/>
            <a:ext cx="3018753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charset="-122"/>
              </a:defRPr>
            </a:lvl1pPr>
          </a:lstStyle>
          <a:p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迟日、江山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丽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2679065" y="2660650"/>
            <a:ext cx="3134995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charset="-122"/>
              </a:defRPr>
            </a:lvl1pPr>
          </a:lstStyle>
          <a:p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泥融、燕子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385060" y="1388110"/>
            <a:ext cx="276225" cy="2305050"/>
          </a:xfrm>
          <a:prstGeom prst="leftBrace">
            <a:avLst/>
          </a:prstGeom>
          <a:noFill/>
          <a:ln w="7620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61"/>
          <p:cNvGrpSpPr/>
          <p:nvPr/>
        </p:nvGrpSpPr>
        <p:grpSpPr bwMode="auto">
          <a:xfrm rot="180569">
            <a:off x="1538605" y="1555750"/>
            <a:ext cx="772795" cy="1941830"/>
            <a:chOff x="2751886" y="1987210"/>
            <a:chExt cx="1029460" cy="5927261"/>
          </a:xfrm>
        </p:grpSpPr>
        <p:sp>
          <p:nvSpPr>
            <p:cNvPr id="63" name="圆角矩形 62"/>
            <p:cNvSpPr/>
            <p:nvPr/>
          </p:nvSpPr>
          <p:spPr>
            <a:xfrm rot="21436152">
              <a:off x="2848290" y="3292329"/>
              <a:ext cx="900975" cy="3303940"/>
            </a:xfrm>
            <a:prstGeom prst="round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ysDot"/>
            </a:ln>
            <a:effectLst>
              <a:outerShdw dist="12700" algn="l" rotWithShape="0">
                <a:srgbClr val="F79646">
                  <a:lumMod val="50000"/>
                </a:srgbClr>
              </a:outerShdw>
            </a:effectLst>
          </p:spPr>
          <p:txBody>
            <a:bodyPr anchor="ctr"/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" lastClr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 rot="21444755">
              <a:off x="2751886" y="1987210"/>
              <a:ext cx="1029460" cy="5927261"/>
            </a:xfrm>
            <a:prstGeom prst="roundRect">
              <a:avLst/>
            </a:prstGeom>
            <a:noFill/>
            <a:ln w="381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" lastClr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5" name="矩形 18"/>
            <p:cNvSpPr>
              <a:spLocks noChangeArrowheads="1"/>
            </p:cNvSpPr>
            <p:nvPr/>
          </p:nvSpPr>
          <p:spPr bwMode="auto">
            <a:xfrm rot="21419431">
              <a:off x="2960323" y="3460522"/>
              <a:ext cx="556021" cy="3100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0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绝句</a:t>
              </a:r>
              <a:endParaRPr lang="zh-CN" altLang="en-US" sz="3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572090" y="2018740"/>
            <a:ext cx="3107958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charset="-122"/>
              </a:defRPr>
            </a:lvl1pPr>
          </a:lstStyle>
          <a:p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春风、花草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 flipH="1">
            <a:off x="5814060" y="1376045"/>
            <a:ext cx="196215" cy="2299335"/>
          </a:xfrm>
          <a:prstGeom prst="leftBrace">
            <a:avLst/>
          </a:prstGeom>
          <a:noFill/>
          <a:ln w="7620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090173" y="2075732"/>
            <a:ext cx="1607564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喜爱春天</a:t>
            </a:r>
            <a:endParaRPr lang="en-US" altLang="zh-CN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赞美春天</a:t>
            </a:r>
            <a:endParaRPr lang="zh-CN" altLang="en-US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679065" y="3303905"/>
            <a:ext cx="3134995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charset="-122"/>
              </a:defRPr>
            </a:lvl1pPr>
          </a:lstStyle>
          <a:p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沙暖、鸳鸯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2083" y="339755"/>
            <a:ext cx="2651725" cy="561692"/>
            <a:chOff x="192083" y="411510"/>
            <a:chExt cx="2651725" cy="561692"/>
          </a:xfrm>
        </p:grpSpPr>
        <p:sp>
          <p:nvSpPr>
            <p:cNvPr id="8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/>
      <p:bldP spid="25" grpId="0" bldLvl="0"/>
      <p:bldP spid="2" grpId="0" bldLvl="0" animBg="1"/>
      <p:bldP spid="17" grpId="0" bldLvl="0"/>
      <p:bldP spid="19" grpId="0" bldLvl="0" animBg="1"/>
      <p:bldP spid="7" grpId="0"/>
      <p:bldP spid="26" grpId="0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8670" y="1797050"/>
            <a:ext cx="7581900" cy="124968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这首诗描写了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春天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，表达了诗人对春天的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73958" y="1869116"/>
            <a:ext cx="3019515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美好动人的景色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4527" y="2434270"/>
            <a:ext cx="2096783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热爱之情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9512" y="483265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970" y="1607337"/>
            <a:ext cx="535851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6115" y="535767"/>
            <a:ext cx="489541" cy="578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039" y="347818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>
            <a:hlinkClick r:id="" action="ppaction://hlinkshowjump?jump=nextslide"/>
          </p:cNvPr>
          <p:cNvSpPr txBox="1"/>
          <p:nvPr/>
        </p:nvSpPr>
        <p:spPr>
          <a:xfrm>
            <a:off x="7204152" y="346744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309" y="389220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文本框 11"/>
          <p:cNvSpPr txBox="1"/>
          <p:nvPr/>
        </p:nvSpPr>
        <p:spPr>
          <a:xfrm>
            <a:off x="7205422" y="3881466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119" y="432273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/>
          <p:cNvSpPr txBox="1"/>
          <p:nvPr/>
        </p:nvSpPr>
        <p:spPr>
          <a:xfrm>
            <a:off x="7209232" y="4311996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第三课时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-14605" y="116205"/>
            <a:ext cx="461010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640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部编版  语文  三年级  下册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48"/>
          <p:cNvSpPr txBox="1"/>
          <p:nvPr/>
        </p:nvSpPr>
        <p:spPr>
          <a:xfrm>
            <a:off x="2459355" y="1238885"/>
            <a:ext cx="4146550" cy="99187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reflection blurRad="6350" stA="50000" endA="300" endPos="90000" dir="5400000" sy="-100000" algn="bl" rotWithShape="0"/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47843"/>
                  </a:schemeClr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1 </a:t>
            </a:r>
            <a:r>
              <a:rPr lang="zh-CN" altLang="zh-CN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古诗三首</a:t>
            </a:r>
            <a:r>
              <a:rPr lang="zh-CN" altLang="zh-CN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6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28721" y="1312846"/>
            <a:ext cx="450057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春夜喜雨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杜甫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好雨知时节，当春乃发生。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随风潜入夜，润物细无声。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野径云俱黑，江船火独明。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晓看红湿处，花重锦官城。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https://timgsa.baidu.com/timg?image&amp;quality=80&amp;size=b9999_10000&amp;sec=1538906272438&amp;di=17e2821860011d18516a7efc82bd0e67&amp;imgtype=0&amp;src=http%3A%2F%2Fi2.w.yun.hjfile.cn%2Fdoc%2F201301%2Fchunyexiyu2_412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30095" y="1391046"/>
            <a:ext cx="3402935" cy="2518172"/>
          </a:xfrm>
          <a:prstGeom prst="rect">
            <a:avLst/>
          </a:prstGeom>
          <a:noFill/>
          <a:effectLst>
            <a:glow rad="203200">
              <a:srgbClr val="92D050">
                <a:alpha val="40000"/>
              </a:srgbClr>
            </a:glow>
          </a:effectLst>
        </p:spPr>
      </p:pic>
      <p:grpSp>
        <p:nvGrpSpPr>
          <p:cNvPr id="2" name="组合 1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467031" y="-429093"/>
            <a:ext cx="3392602" cy="632308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21320" y="1412151"/>
            <a:ext cx="528789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一、画去句子中加点字错误的读音。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1545" y="2019935"/>
            <a:ext cx="4575810" cy="19380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泥融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7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róng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7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lóng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飞燕子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沙暖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7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nuǎn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7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luǎn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睡鸳鸯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胜日寻芳泗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7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sì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7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shì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水滨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孩子和大铅笔-45334303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267" t="2788" r="22506" b="5577"/>
          <a:stretch>
            <a:fillRect/>
          </a:stretch>
        </p:blipFill>
        <p:spPr>
          <a:xfrm>
            <a:off x="7638175" y="1661154"/>
            <a:ext cx="1506575" cy="2723198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 rot="16200000" flipH="1">
            <a:off x="4488561" y="2284145"/>
            <a:ext cx="375050" cy="37509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16200000" flipH="1">
            <a:off x="4542146" y="2895099"/>
            <a:ext cx="375050" cy="37509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16200000" flipH="1">
            <a:off x="5096171" y="3484462"/>
            <a:ext cx="375050" cy="37509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5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636767" y="1285866"/>
            <a:ext cx="386456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二、默写古诗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331218" y="1059582"/>
            <a:ext cx="6427551" cy="3024336"/>
          </a:xfrm>
          <a:prstGeom prst="round2DiagRect">
            <a:avLst/>
          </a:prstGeom>
          <a:noFill/>
          <a:ln w="38100">
            <a:solidFill>
              <a:srgbClr val="C00000"/>
            </a:solidFill>
            <a:prstDash val="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1643042" y="2072349"/>
            <a:ext cx="535785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绝句　　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迟日江山丽，春风花草香。</a:t>
            </a:r>
            <a:b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泥融飞燕子，沙暖睡鸳鸯。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6338015" y="429498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386" y="4344421"/>
            <a:ext cx="351070" cy="3801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851344" y="4278397"/>
            <a:ext cx="335134" cy="4723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63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3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6765" y="1564005"/>
            <a:ext cx="76587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通过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的学习，我们感受到了大好春光带给我们的美好感受。接下来我们继续学习另外一首描写春天的诗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 古诗三首.惠崇春江晚景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-3810"/>
            <a:ext cx="9144000" cy="5143500"/>
          </a:xfrm>
          <a:prstGeom prst="rect">
            <a:avLst/>
          </a:prstGeom>
        </p:spPr>
      </p:pic>
      <p:sp>
        <p:nvSpPr>
          <p:cNvPr id="11" name="TextBox 48"/>
          <p:cNvSpPr txBox="1"/>
          <p:nvPr/>
        </p:nvSpPr>
        <p:spPr>
          <a:xfrm>
            <a:off x="2214546" y="1214745"/>
            <a:ext cx="4774384" cy="99257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rgbClr val="FFBF53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惠崇春江晚景</a:t>
            </a:r>
            <a:endParaRPr lang="zh-CN" altLang="en-US" sz="6000" b="1" dirty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rgbClr val="FFBF53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://img.mp.itc.cn/upload/20170407/b097912a5bdf4cbeb1e649e5d9f2c66d_th.jpe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t="52046"/>
          <a:stretch>
            <a:fillRect/>
          </a:stretch>
        </p:blipFill>
        <p:spPr bwMode="auto">
          <a:xfrm>
            <a:off x="1428728" y="3357568"/>
            <a:ext cx="6096000" cy="178593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228885" y="733754"/>
            <a:ext cx="6259818" cy="27457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惠崇春江晚景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苏轼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竹外桃花三两枝，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春江水暖鸭先知。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蒌蒿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满地芦芽短，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正是河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豚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欲上时。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线形标注 2 5"/>
          <p:cNvSpPr/>
          <p:nvPr/>
        </p:nvSpPr>
        <p:spPr>
          <a:xfrm>
            <a:off x="481330" y="2244090"/>
            <a:ext cx="1523365" cy="473710"/>
          </a:xfrm>
          <a:prstGeom prst="borderCallout2">
            <a:avLst>
              <a:gd name="adj1" fmla="val 55797"/>
              <a:gd name="adj2" fmla="val 100333"/>
              <a:gd name="adj3" fmla="val 148525"/>
              <a:gd name="adj4" fmla="val 155231"/>
              <a:gd name="adj5" fmla="val 148391"/>
              <a:gd name="adj6" fmla="val 196331"/>
            </a:avLst>
          </a:prstGeom>
          <a:solidFill>
            <a:srgbClr val="99FFC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lóu </a:t>
            </a:r>
            <a:r>
              <a:rPr lang="en-US" altLang="zh-CN" sz="3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hāo</a:t>
            </a:r>
            <a:endParaRPr lang="en-US" altLang="zh-CN" sz="3000" b="1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线形标注 2 6"/>
          <p:cNvSpPr/>
          <p:nvPr/>
        </p:nvSpPr>
        <p:spPr>
          <a:xfrm>
            <a:off x="1228725" y="3215005"/>
            <a:ext cx="790575" cy="343535"/>
          </a:xfrm>
          <a:prstGeom prst="borderCallout2">
            <a:avLst>
              <a:gd name="adj1" fmla="val 44862"/>
              <a:gd name="adj2" fmla="val 99183"/>
              <a:gd name="adj3" fmla="val 63401"/>
              <a:gd name="adj4" fmla="val 215582"/>
              <a:gd name="adj5" fmla="val 49537"/>
              <a:gd name="adj6" fmla="val 350281"/>
            </a:avLst>
          </a:prstGeom>
          <a:solidFill>
            <a:srgbClr val="99FFC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tún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6"/>
          <p:cNvSpPr txBox="1">
            <a:spLocks noChangeArrowheads="1"/>
          </p:cNvSpPr>
          <p:nvPr/>
        </p:nvSpPr>
        <p:spPr bwMode="auto">
          <a:xfrm>
            <a:off x="4071934" y="1612207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4000496" y="2071684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4071934" y="2500312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1"/>
          <p:cNvSpPr txBox="1">
            <a:spLocks noChangeArrowheads="1"/>
          </p:cNvSpPr>
          <p:nvPr/>
        </p:nvSpPr>
        <p:spPr bwMode="auto">
          <a:xfrm>
            <a:off x="4040451" y="2969529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>
            <a:spLocks noChangeArrowheads="1"/>
          </p:cNvSpPr>
          <p:nvPr/>
        </p:nvSpPr>
        <p:spPr bwMode="auto">
          <a:xfrm>
            <a:off x="3253065" y="1626703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"/>
          <p:cNvSpPr txBox="1">
            <a:spLocks noChangeArrowheads="1"/>
          </p:cNvSpPr>
          <p:nvPr/>
        </p:nvSpPr>
        <p:spPr bwMode="auto">
          <a:xfrm>
            <a:off x="3247729" y="2066003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"/>
          <p:cNvSpPr txBox="1">
            <a:spLocks noChangeArrowheads="1"/>
          </p:cNvSpPr>
          <p:nvPr/>
        </p:nvSpPr>
        <p:spPr bwMode="auto">
          <a:xfrm>
            <a:off x="3254633" y="2538699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6"/>
          <p:cNvSpPr txBox="1">
            <a:spLocks noChangeArrowheads="1"/>
          </p:cNvSpPr>
          <p:nvPr/>
        </p:nvSpPr>
        <p:spPr bwMode="auto">
          <a:xfrm>
            <a:off x="3236367" y="3011395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7145" y="348003"/>
            <a:ext cx="1789852" cy="459105"/>
            <a:chOff x="236194" y="464003"/>
            <a:chExt cx="2386469" cy="612140"/>
          </a:xfrm>
        </p:grpSpPr>
        <p:sp>
          <p:nvSpPr>
            <p:cNvPr id="3" name="文本框 14"/>
            <p:cNvSpPr txBox="1"/>
            <p:nvPr/>
          </p:nvSpPr>
          <p:spPr>
            <a:xfrm>
              <a:off x="691316" y="492790"/>
              <a:ext cx="1931347" cy="58335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003"/>
              <a:ext cx="425873" cy="5308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/>
      <p:bldP spid="12" grpId="0"/>
      <p:bldP spid="13" grpId="0"/>
      <p:bldP spid="15" grpId="0"/>
      <p:bldP spid="14" grpId="0"/>
      <p:bldP spid="16" grpId="0"/>
      <p:bldP spid="17" grpId="0"/>
      <p:bldP spid="1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605" y="1587500"/>
            <a:ext cx="6856095" cy="1979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03648" y="1856135"/>
            <a:ext cx="6048672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根据划分的节奏，有感情地读出古诗的韵味，感受到作者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对春天的喜爱和赞美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img.mp.itc.cn/upload/20170407/b097912a5bdf4cbeb1e649e5d9f2c66d_th.jpe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t="52046"/>
          <a:stretch>
            <a:fillRect/>
          </a:stretch>
        </p:blipFill>
        <p:spPr bwMode="auto">
          <a:xfrm>
            <a:off x="1428728" y="3357568"/>
            <a:ext cx="6096000" cy="178593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584200" y="897255"/>
            <a:ext cx="3279140" cy="134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竹外桃花三两枝，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春江水暖鸭先知。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276475" y="1068705"/>
            <a:ext cx="1254760" cy="42291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3"/>
          <p:cNvGrpSpPr/>
          <p:nvPr/>
        </p:nvGrpSpPr>
        <p:grpSpPr>
          <a:xfrm>
            <a:off x="3585772" y="122307"/>
            <a:ext cx="1782430" cy="1026114"/>
            <a:chOff x="2278782" y="3284984"/>
            <a:chExt cx="2376264" cy="1368152"/>
          </a:xfrm>
        </p:grpSpPr>
        <p:sp>
          <p:nvSpPr>
            <p:cNvPr id="59" name="文本框 6"/>
            <p:cNvSpPr txBox="1">
              <a:spLocks noChangeArrowheads="1"/>
            </p:cNvSpPr>
            <p:nvPr/>
          </p:nvSpPr>
          <p:spPr bwMode="auto">
            <a:xfrm>
              <a:off x="2689860" y="3479201"/>
              <a:ext cx="1523812" cy="1080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指两三枝桃花。</a:t>
              </a:r>
              <a:endParaRPr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" name="云形标注 2"/>
            <p:cNvSpPr/>
            <p:nvPr/>
          </p:nvSpPr>
          <p:spPr>
            <a:xfrm>
              <a:off x="2278782" y="3284984"/>
              <a:ext cx="2376264" cy="1368152"/>
            </a:xfrm>
            <a:prstGeom prst="cloudCallout">
              <a:avLst>
                <a:gd name="adj1" fmla="val -72674"/>
                <a:gd name="adj2" fmla="val 39833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2" name="文本框 6"/>
          <p:cNvSpPr txBox="1">
            <a:spLocks noChangeArrowheads="1"/>
          </p:cNvSpPr>
          <p:nvPr/>
        </p:nvSpPr>
        <p:spPr bwMode="auto">
          <a:xfrm>
            <a:off x="4507230" y="1778635"/>
            <a:ext cx="4115435" cy="15068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竹林外两三枝桃花初放，鸭子在水中游戏，它们最先察觉了初春江水的回暖。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406074" y="1184584"/>
            <a:ext cx="781941" cy="5493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+mn-ea"/>
                <a:sym typeface="+mn-ea"/>
              </a:rPr>
              <a:t>诗意：</a:t>
            </a:r>
            <a:endParaRPr lang="zh-CN" altLang="en-US" sz="2400" b="1" dirty="0">
              <a:solidFill>
                <a:srgbClr val="00B0F0"/>
              </a:solidFill>
              <a:latin typeface="+mn-ea"/>
              <a:sym typeface="+mn-ea"/>
            </a:endParaRPr>
          </a:p>
        </p:txBody>
      </p:sp>
      <p:sp>
        <p:nvSpPr>
          <p:cNvPr id="19" name="线形标注 1 18"/>
          <p:cNvSpPr/>
          <p:nvPr/>
        </p:nvSpPr>
        <p:spPr>
          <a:xfrm>
            <a:off x="428625" y="2500630"/>
            <a:ext cx="3590925" cy="1356995"/>
          </a:xfrm>
          <a:prstGeom prst="borderCallout1">
            <a:avLst>
              <a:gd name="adj1" fmla="val -1310"/>
              <a:gd name="adj2" fmla="val 47073"/>
              <a:gd name="adj3" fmla="val -24473"/>
              <a:gd name="adj4" fmla="val 55915"/>
            </a:avLst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群鸭好像最早感觉到了春天的信息，急不及待地到江水中嬉戏玩耍了。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76475" y="1718945"/>
            <a:ext cx="1254760" cy="42100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33" grpId="0"/>
      <p:bldP spid="19" grpId="0" bldLvl="0" animBg="1"/>
      <p:bldP spid="2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357504"/>
            <a:ext cx="339867" cy="321471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2" descr="http://img.mp.itc.cn/upload/20170407/b097912a5bdf4cbeb1e649e5d9f2c66d_th.jpe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t="52046"/>
          <a:stretch>
            <a:fillRect/>
          </a:stretch>
        </p:blipFill>
        <p:spPr bwMode="auto">
          <a:xfrm>
            <a:off x="1428728" y="3357568"/>
            <a:ext cx="6096000" cy="178593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9938" name="Picture 2" descr="http://n1.itc.cn/img8/wb/recom/2017/03/20/149000936384075025.JPE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r="473" b="776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584200" y="1101725"/>
            <a:ext cx="327914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蒌蒿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满地芦芽短，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54050" y="1276985"/>
            <a:ext cx="819785" cy="42291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3"/>
          <p:cNvGrpSpPr/>
          <p:nvPr/>
        </p:nvGrpSpPr>
        <p:grpSpPr>
          <a:xfrm>
            <a:off x="1811020" y="250825"/>
            <a:ext cx="1543685" cy="917575"/>
            <a:chOff x="2278782" y="3284984"/>
            <a:chExt cx="2376264" cy="1368152"/>
          </a:xfrm>
        </p:grpSpPr>
        <p:sp>
          <p:nvSpPr>
            <p:cNvPr id="59" name="文本框 6"/>
            <p:cNvSpPr txBox="1">
              <a:spLocks noChangeArrowheads="1"/>
            </p:cNvSpPr>
            <p:nvPr/>
          </p:nvSpPr>
          <p:spPr bwMode="auto">
            <a:xfrm>
              <a:off x="2689860" y="3479201"/>
              <a:ext cx="1523812" cy="851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24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草名。</a:t>
              </a:r>
              <a:endPara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" name="云形标注 2"/>
            <p:cNvSpPr/>
            <p:nvPr/>
          </p:nvSpPr>
          <p:spPr>
            <a:xfrm>
              <a:off x="2278782" y="3284984"/>
              <a:ext cx="2376264" cy="1368152"/>
            </a:xfrm>
            <a:prstGeom prst="cloudCallout">
              <a:avLst>
                <a:gd name="adj1" fmla="val -74763"/>
                <a:gd name="adj2" fmla="val 55190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2" name="文本框 6"/>
          <p:cNvSpPr txBox="1">
            <a:spLocks noChangeArrowheads="1"/>
          </p:cNvSpPr>
          <p:nvPr/>
        </p:nvSpPr>
        <p:spPr bwMode="auto">
          <a:xfrm>
            <a:off x="4507230" y="1778635"/>
            <a:ext cx="4115435" cy="10274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河滩上已经满是蒌蒿，芦笋也开始抽芽。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406074" y="1184584"/>
            <a:ext cx="781941" cy="5493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+mn-ea"/>
                <a:sym typeface="+mn-ea"/>
              </a:rPr>
              <a:t>诗意：</a:t>
            </a:r>
            <a:endParaRPr lang="zh-CN" altLang="en-US" sz="2400" b="1" dirty="0">
              <a:solidFill>
                <a:srgbClr val="00B0F0"/>
              </a:solidFill>
              <a:latin typeface="+mn-ea"/>
              <a:sym typeface="+mn-ea"/>
            </a:endParaRPr>
          </a:p>
        </p:txBody>
      </p:sp>
      <p:sp>
        <p:nvSpPr>
          <p:cNvPr id="19" name="线形标注 1 18"/>
          <p:cNvSpPr/>
          <p:nvPr/>
        </p:nvSpPr>
        <p:spPr>
          <a:xfrm>
            <a:off x="428625" y="2376170"/>
            <a:ext cx="3590925" cy="1553210"/>
          </a:xfrm>
          <a:prstGeom prst="borderCallout1">
            <a:avLst>
              <a:gd name="adj1" fmla="val -1310"/>
              <a:gd name="adj2" fmla="val 47073"/>
              <a:gd name="adj3" fmla="val -2085"/>
              <a:gd name="adj4" fmla="val 47126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那满地蒌蒿、短短的芦芽，黄绿相间，艳丽迷人，呈现出一派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春意盎然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欣欣向荣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的景象。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2051685" y="1736090"/>
            <a:ext cx="287655" cy="575945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33" grpId="0"/>
      <p:bldP spid="19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26" y="1357304"/>
            <a:ext cx="5904656" cy="3261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712-770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），字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，自号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少陵野老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，汉族，河南巩县（今河南巩义市）人。世称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杜工部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、杜拾遗，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盛唐时期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伟大的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现实主义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诗人。有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杜工部集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传世。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14690" name="Picture 2" descr="http://uploads.5068.com/allimg/1712/151-1G222160G1K5.jpg"/>
          <p:cNvPicPr>
            <a:picLocks noChangeAspect="1" noChangeArrowheads="1"/>
          </p:cNvPicPr>
          <p:nvPr/>
        </p:nvPicPr>
        <p:blipFill>
          <a:blip r:embed="rId2">
            <a:lum bright="12000" contrast="36000"/>
          </a:blip>
          <a:srcRect l="23732" r="25268"/>
          <a:stretch>
            <a:fillRect/>
          </a:stretch>
        </p:blipFill>
        <p:spPr bwMode="auto">
          <a:xfrm>
            <a:off x="357158" y="1214428"/>
            <a:ext cx="2428892" cy="3171826"/>
          </a:xfrm>
          <a:prstGeom prst="ellipse">
            <a:avLst/>
          </a:prstGeom>
          <a:noFill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1071245" y="784225"/>
            <a:ext cx="745299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读完前三句，你能想象出当时的情景吗？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5980" y="2125980"/>
            <a:ext cx="378714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桃花刚开，鸭子戏水，蒌蒿长势很旺，鲜嫩的芦芽从土里钻出。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5954" name="Picture 2" descr="http://www.newoo.com/Uploads/58afd4f8c2e3d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4707890" y="1769745"/>
            <a:ext cx="3805555" cy="2095500"/>
          </a:xfrm>
          <a:prstGeom prst="rect">
            <a:avLst/>
          </a:prstGeom>
          <a:noFill/>
          <a:effectLst>
            <a:softEdge rad="1016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747870" y="1167222"/>
            <a:ext cx="3322479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正是河豚欲上时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41475" y="1285875"/>
            <a:ext cx="1602105" cy="45466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组合 3"/>
          <p:cNvGrpSpPr/>
          <p:nvPr/>
        </p:nvGrpSpPr>
        <p:grpSpPr>
          <a:xfrm>
            <a:off x="714348" y="1746885"/>
            <a:ext cx="3714776" cy="2374957"/>
            <a:chOff x="478582" y="2908323"/>
            <a:chExt cx="11885731" cy="3322009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65" name="文本框 6"/>
            <p:cNvSpPr txBox="1">
              <a:spLocks noChangeArrowheads="1"/>
            </p:cNvSpPr>
            <p:nvPr/>
          </p:nvSpPr>
          <p:spPr bwMode="auto">
            <a:xfrm>
              <a:off x="478582" y="4090618"/>
              <a:ext cx="11885731" cy="2139714"/>
            </a:xfrm>
            <a:prstGeom prst="rect">
              <a:avLst/>
            </a:prstGeom>
            <a:grpFill/>
            <a:ln w="9525">
              <a:solidFill>
                <a:srgbClr val="00B050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en-US" altLang="zh-CN" sz="2400" b="1" dirty="0">
                  <a:solidFill>
                    <a:schemeClr val="tx1"/>
                  </a:solidFill>
                  <a:latin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  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cs typeface="宋体" panose="02010600030101010101" pitchFamily="2" charset="-122"/>
                  <a:sym typeface="+mn-ea"/>
                </a:rPr>
                <a:t>借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  <a:sym typeface="+mn-ea"/>
                </a:rPr>
                <a:t>河豚只在春江水暖时才往上游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cs typeface="宋体" panose="02010600030101010101" pitchFamily="2" charset="-122"/>
                  <a:sym typeface="+mn-ea"/>
                </a:rPr>
                <a:t>的特征，进一步突出一个“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  <a:sym typeface="+mn-ea"/>
                </a:rPr>
                <a:t>春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”字。</a:t>
              </a:r>
              <a:endPara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5909495" y="2908323"/>
              <a:ext cx="0" cy="1208863"/>
            </a:xfrm>
            <a:prstGeom prst="line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6"/>
          <p:cNvSpPr txBox="1">
            <a:spLocks noChangeArrowheads="1"/>
          </p:cNvSpPr>
          <p:nvPr/>
        </p:nvSpPr>
        <p:spPr bwMode="auto">
          <a:xfrm>
            <a:off x="4722495" y="1778635"/>
            <a:ext cx="4115435" cy="10274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河豚此时正要逆流而上，从大海回游到江河里来了。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621339" y="1184584"/>
            <a:ext cx="781941" cy="5493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+mn-ea"/>
                <a:sym typeface="+mn-ea"/>
              </a:rPr>
              <a:t>诗意：</a:t>
            </a:r>
            <a:endParaRPr lang="zh-CN" altLang="en-US" sz="2400" b="1" dirty="0">
              <a:solidFill>
                <a:srgbClr val="00B0F0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42" grpId="0" bldLvl="0" animBg="1"/>
      <p:bldP spid="3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6"/>
          <p:cNvSpPr txBox="1"/>
          <p:nvPr/>
        </p:nvSpPr>
        <p:spPr>
          <a:xfrm>
            <a:off x="464157" y="681342"/>
            <a:ext cx="8215370" cy="811530"/>
          </a:xfrm>
          <a:prstGeom prst="rect">
            <a:avLst/>
          </a:prstGeom>
          <a:noFill/>
          <a:ln>
            <a:solidFill>
              <a:srgbClr val="000000">
                <a:alpha val="0"/>
              </a:srgbClr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“正是河豚欲上时”是画面上的景物吗？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5505" y="1779905"/>
            <a:ext cx="7717790" cy="209994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不是，这是作者通过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观察岸上、水面之物引发的联想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，它在告诉人们：桃花开放、春江水暖、蒌蒿满地、芦苇冒尖，也就是河豚上游产卵繁殖的季节。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bldLvl="0" animBg="1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g.mp.itc.cn/upload/20170407/b097912a5bdf4cbeb1e649e5d9f2c66d_th.jpe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t="52046"/>
          <a:stretch>
            <a:fillRect/>
          </a:stretch>
        </p:blipFill>
        <p:spPr bwMode="auto">
          <a:xfrm>
            <a:off x="1428728" y="3357568"/>
            <a:ext cx="6096000" cy="178593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9940" name="Picture 4" descr="http://3img.zhuokearts.com/auction.pics/2013/6/10/zc-9554-34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t="7762" r="3442"/>
          <a:stretch>
            <a:fillRect/>
          </a:stretch>
        </p:blipFill>
        <p:spPr bwMode="auto">
          <a:xfrm>
            <a:off x="0" y="-10795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6"/>
          <p:cNvSpPr txBox="1"/>
          <p:nvPr/>
        </p:nvSpPr>
        <p:spPr>
          <a:xfrm>
            <a:off x="499745" y="570865"/>
            <a:ext cx="8242935" cy="1410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3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惠崇春江晚景</a:t>
            </a:r>
            <a:r>
              <a:rPr lang="en-US" altLang="zh-CN" sz="33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诗人从哪些景物感受到春天就要来了？</a:t>
            </a:r>
            <a:endParaRPr lang="zh-CN" altLang="en-US" sz="3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50415" y="2139950"/>
            <a:ext cx="2087880" cy="720090"/>
            <a:chOff x="2777" y="3709"/>
            <a:chExt cx="3288" cy="1134"/>
          </a:xfrm>
        </p:grpSpPr>
        <p:sp>
          <p:nvSpPr>
            <p:cNvPr id="5" name="圆角矩形 4"/>
            <p:cNvSpPr/>
            <p:nvPr/>
          </p:nvSpPr>
          <p:spPr>
            <a:xfrm>
              <a:off x="2777" y="3709"/>
              <a:ext cx="3289" cy="1134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798" y="3778"/>
              <a:ext cx="3180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桃花刚开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96815" y="2139950"/>
            <a:ext cx="2088515" cy="720090"/>
            <a:chOff x="2777" y="3709"/>
            <a:chExt cx="3289" cy="1134"/>
          </a:xfrm>
        </p:grpSpPr>
        <p:sp>
          <p:nvSpPr>
            <p:cNvPr id="9" name="圆角矩形 8"/>
            <p:cNvSpPr/>
            <p:nvPr/>
          </p:nvSpPr>
          <p:spPr>
            <a:xfrm>
              <a:off x="2777" y="3709"/>
              <a:ext cx="3289" cy="1134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798" y="3778"/>
              <a:ext cx="3180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鸭子戏水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0080" y="3275965"/>
            <a:ext cx="2950845" cy="720090"/>
            <a:chOff x="2777" y="3709"/>
            <a:chExt cx="4647" cy="1134"/>
          </a:xfrm>
        </p:grpSpPr>
        <p:sp>
          <p:nvSpPr>
            <p:cNvPr id="12" name="圆角矩形 11"/>
            <p:cNvSpPr/>
            <p:nvPr/>
          </p:nvSpPr>
          <p:spPr>
            <a:xfrm>
              <a:off x="2777" y="3709"/>
              <a:ext cx="4647" cy="1134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98" y="3778"/>
              <a:ext cx="4626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蒌蒿长势很旺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10330" y="3275965"/>
            <a:ext cx="4787265" cy="720090"/>
            <a:chOff x="2777" y="3709"/>
            <a:chExt cx="7539" cy="1134"/>
          </a:xfrm>
        </p:grpSpPr>
        <p:sp>
          <p:nvSpPr>
            <p:cNvPr id="16" name="圆角矩形 15"/>
            <p:cNvSpPr/>
            <p:nvPr/>
          </p:nvSpPr>
          <p:spPr>
            <a:xfrm>
              <a:off x="2777" y="3709"/>
              <a:ext cx="7539" cy="1134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798" y="3778"/>
              <a:ext cx="751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鲜嫩的芦笋从土里钻出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1098550" y="1171575"/>
            <a:ext cx="6671310" cy="298386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6"/>
          <p:cNvSpPr txBox="1"/>
          <p:nvPr/>
        </p:nvSpPr>
        <p:spPr>
          <a:xfrm>
            <a:off x="1500483" y="1357938"/>
            <a:ext cx="571504" cy="256159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7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惠崇春江晚景</a:t>
            </a:r>
            <a:endParaRPr lang="zh-CN" altLang="en-US" sz="27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文本框 8"/>
          <p:cNvSpPr txBox="1">
            <a:spLocks noChangeArrowheads="1"/>
          </p:cNvSpPr>
          <p:nvPr/>
        </p:nvSpPr>
        <p:spPr bwMode="auto">
          <a:xfrm>
            <a:off x="2143425" y="1643690"/>
            <a:ext cx="3714776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竹子 桃花 水暖 鸭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9"/>
          <p:cNvSpPr txBox="1">
            <a:spLocks noChangeArrowheads="1"/>
          </p:cNvSpPr>
          <p:nvPr/>
        </p:nvSpPr>
        <p:spPr bwMode="auto">
          <a:xfrm>
            <a:off x="2286301" y="3143888"/>
            <a:ext cx="2714644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蒌蒿 芦芽 河豚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19"/>
          <p:cNvSpPr txBox="1">
            <a:spLocks noChangeArrowheads="1"/>
          </p:cNvSpPr>
          <p:nvPr/>
        </p:nvSpPr>
        <p:spPr bwMode="auto">
          <a:xfrm>
            <a:off x="5857250" y="2214877"/>
            <a:ext cx="1775918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生机勃勃的春景</a:t>
            </a:r>
            <a:r>
              <a:rPr lang="zh-CN" altLang="en-US" sz="27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7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929130" y="1772920"/>
            <a:ext cx="285750" cy="171513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6" name="左大括号 65"/>
          <p:cNvSpPr/>
          <p:nvPr/>
        </p:nvSpPr>
        <p:spPr>
          <a:xfrm flipH="1">
            <a:off x="5500377" y="1714811"/>
            <a:ext cx="330634" cy="1857388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38914" name="Picture 2" descr="https://timgsa.baidu.com/timg?image&amp;quality=80&amp;size=b9999_10000&amp;sec=1538794273680&amp;di=c8b63bdbaabb76a9acb47c6f6d665ae8&amp;imgtype=0&amp;src=http%3A%2F%2Fimgsrc.baidu.com%2Fimage%2Fc0%253Dpixel_huitu%252C0%252C0%252C294%252C40%2Fsign%3Dbd72f87e3212b31bd361c569ef605316%2F562c11dfa9ec8a13add833d9fc03918fa1ecc0cd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 r="962" b="3730"/>
          <a:stretch>
            <a:fillRect/>
          </a:stretch>
        </p:blipFill>
        <p:spPr bwMode="auto">
          <a:xfrm>
            <a:off x="7185355" y="-71767"/>
            <a:ext cx="1986955" cy="12858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组合 2"/>
          <p:cNvGrpSpPr/>
          <p:nvPr/>
        </p:nvGrpSpPr>
        <p:grpSpPr>
          <a:xfrm>
            <a:off x="202878" y="411510"/>
            <a:ext cx="2640930" cy="561692"/>
            <a:chOff x="202878" y="411510"/>
            <a:chExt cx="2640930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878" y="446693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62" grpId="0"/>
      <p:bldP spid="2" grpId="0" bldLvl="0" animBg="1"/>
      <p:bldP spid="66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img.mp.itc.cn/upload/20170407/b097912a5bdf4cbeb1e649e5d9f2c66d_th.jpe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t="52046"/>
          <a:stretch>
            <a:fillRect/>
          </a:stretch>
        </p:blipFill>
        <p:spPr bwMode="auto">
          <a:xfrm>
            <a:off x="1428728" y="3357568"/>
            <a:ext cx="6096000" cy="178593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文本框 1"/>
          <p:cNvSpPr txBox="1"/>
          <p:nvPr/>
        </p:nvSpPr>
        <p:spPr>
          <a:xfrm>
            <a:off x="737870" y="1282700"/>
            <a:ext cx="7489190" cy="206121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惠崇春江晚景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这首诗成功地写出了早春时节的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，作者以其细致、敏锐的感受，捕捉住季节转换时的景物特征，抒发对早春的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61796" y="1851657"/>
            <a:ext cx="1714512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春江景色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9322" y="2801303"/>
            <a:ext cx="2085607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喜悦和礼赞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358745" y="645465"/>
            <a:ext cx="8622978" cy="4222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描写春天的诗句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夜来风雨声，花落知多少。 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 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孟浩然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春晓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问君能有几多愁？恰似一江春水向东流。 </a:t>
            </a:r>
            <a:endParaRPr lang="zh-CN" altLang="en-US" sz="3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 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李煜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虞美人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寂寞空庭春欲晚，梨花满地不开门。 </a:t>
            </a:r>
            <a:endParaRPr lang="zh-CN" altLang="en-US" sz="3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 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刘方平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春怨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10541" y="-429093"/>
            <a:ext cx="3392602" cy="632308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88415" y="1429385"/>
            <a:ext cx="6019165" cy="26536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一、连线，把汉字和相关读音连起来。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  huì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chónɡ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tún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lú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yá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豚     芦     芽    惠    崇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孩子和大铅笔-45334303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267" t="2788" r="22506" b="5577"/>
          <a:stretch>
            <a:fillRect/>
          </a:stretch>
        </p:blipFill>
        <p:spPr>
          <a:xfrm>
            <a:off x="7736600" y="1845304"/>
            <a:ext cx="1506575" cy="2723198"/>
          </a:xfrm>
          <a:prstGeom prst="rect">
            <a:avLst/>
          </a:prstGeom>
        </p:spPr>
      </p:pic>
      <p:cxnSp>
        <p:nvCxnSpPr>
          <p:cNvPr id="24" name="直接连接符 23"/>
          <p:cNvCxnSpPr/>
          <p:nvPr/>
        </p:nvCxnSpPr>
        <p:spPr>
          <a:xfrm>
            <a:off x="1979295" y="2715260"/>
            <a:ext cx="3384550" cy="100838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275965" y="2715260"/>
            <a:ext cx="3096260" cy="100838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907540" y="2643505"/>
            <a:ext cx="2520315" cy="100838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254375" y="2643505"/>
            <a:ext cx="2087880" cy="935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427855" y="2715260"/>
            <a:ext cx="1871980" cy="9366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4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411087" y="-947189"/>
            <a:ext cx="3392602" cy="721576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3440" y="1196886"/>
            <a:ext cx="6554946" cy="9302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二、用自己的话写出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惠崇春江晚景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这首诗的意思。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0" name="图片 9" descr="孩子和大铅笔-45334303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267" t="2788" r="22506" b="5577"/>
          <a:stretch>
            <a:fillRect/>
          </a:stretch>
        </p:blipFill>
        <p:spPr>
          <a:xfrm>
            <a:off x="7637425" y="1643056"/>
            <a:ext cx="1506575" cy="272319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42910" y="2183637"/>
            <a:ext cx="7072362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竹林外两三枝桃花初放，鸭子在水中游戏，它们最先察觉了初春江水的回暖。河滩上已经满是蒌蒿，芦笋也开始抽芽，这些可都是烹调河豚的好佐料，而河豚此时正要逆流而上，从大海回游到江河里来了。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171" y="998529"/>
            <a:ext cx="5904656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1037-1101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），字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，世称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苏东坡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。汉族，眉州眉山（今属四川省眉山市）人，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文学家、书法家、画家。有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东坡七集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东坡易传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东坡乐府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等传世。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5714" name="Picture 2" descr="https://gss1.bdstatic.com/9vo3dSag_xI4khGkpoWK1HF6hhy/baike/w%3D268%3Bg%3D0/sign=f25dc07469600c33f079d9ce22773632/d788d43f8794a4c2e420e44b0cf41bd5ad6e394a.jpg"/>
          <p:cNvPicPr>
            <a:picLocks noChangeAspect="1" noChangeArrowheads="1"/>
          </p:cNvPicPr>
          <p:nvPr/>
        </p:nvPicPr>
        <p:blipFill>
          <a:blip r:embed="rId1">
            <a:lum contrast="6000"/>
          </a:blip>
          <a:srcRect/>
          <a:stretch>
            <a:fillRect/>
          </a:stretch>
        </p:blipFill>
        <p:spPr bwMode="auto">
          <a:xfrm>
            <a:off x="499717" y="1069967"/>
            <a:ext cx="2071702" cy="3000397"/>
          </a:xfrm>
          <a:prstGeom prst="ellipse">
            <a:avLst/>
          </a:prstGeom>
          <a:noFill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文本框 11"/>
          <p:cNvSpPr txBox="1"/>
          <p:nvPr/>
        </p:nvSpPr>
        <p:spPr>
          <a:xfrm>
            <a:off x="172162" y="525491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第三课时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840" y="1556059"/>
            <a:ext cx="742955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早春的鸭子感受到了春水的温暖，那山间的初夏又是怎样的呢？我们来学习古诗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 古诗三首.三衢道中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905" y="9525"/>
            <a:ext cx="9134475" cy="5138420"/>
          </a:xfrm>
          <a:prstGeom prst="rect">
            <a:avLst/>
          </a:prstGeom>
        </p:spPr>
      </p:pic>
      <p:sp>
        <p:nvSpPr>
          <p:cNvPr id="11" name="TextBox 48"/>
          <p:cNvSpPr txBox="1"/>
          <p:nvPr/>
        </p:nvSpPr>
        <p:spPr>
          <a:xfrm>
            <a:off x="2793345" y="1167435"/>
            <a:ext cx="3505200" cy="10839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6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rgbClr val="FFBF53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三衢道中</a:t>
            </a:r>
            <a:endParaRPr lang="zh-CN" altLang="en-US" sz="6600" b="1" dirty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rgbClr val="FFBF53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1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6"/>
          <p:cNvSpPr txBox="1"/>
          <p:nvPr/>
        </p:nvSpPr>
        <p:spPr>
          <a:xfrm>
            <a:off x="959485" y="1888490"/>
            <a:ext cx="7338695" cy="11068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3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三衢道中</a:t>
            </a:r>
            <a:r>
              <a:rPr lang="en-US" altLang="zh-CN" sz="33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是诗人什么时间游于三衢山中？你从哪里知道的？</a:t>
            </a:r>
            <a:endParaRPr lang="zh-CN" altLang="en-US" sz="3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40724" y="3201724"/>
            <a:ext cx="7429552" cy="10534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诗人是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初夏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时在三衢山游玩的。从“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梅子黄时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”得知的。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115" y="359410"/>
            <a:ext cx="268986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题解：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4465" y="1036955"/>
            <a:ext cx="6715760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曾几在游浙江衢州三衢山时写的诗。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25" y="1620520"/>
            <a:ext cx="1160145" cy="166306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1246438" y="1371720"/>
            <a:ext cx="3184905" cy="118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梅子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黄时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日日晴，小溪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泛尽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却山行。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87780" y="1511935"/>
            <a:ext cx="1593215" cy="37782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56254" y="1512243"/>
            <a:ext cx="1000132" cy="37804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16785" y="2072640"/>
            <a:ext cx="1929130" cy="37782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6"/>
          <p:cNvSpPr txBox="1">
            <a:spLocks noChangeArrowheads="1"/>
          </p:cNvSpPr>
          <p:nvPr/>
        </p:nvSpPr>
        <p:spPr bwMode="auto">
          <a:xfrm>
            <a:off x="2610520" y="365370"/>
            <a:ext cx="1143008" cy="81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写出行时间：五月</a:t>
            </a:r>
            <a:endParaRPr lang="zh-CN" altLang="en-US" sz="1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云形标注 25"/>
          <p:cNvSpPr/>
          <p:nvPr/>
        </p:nvSpPr>
        <p:spPr>
          <a:xfrm>
            <a:off x="2290741" y="257173"/>
            <a:ext cx="1782430" cy="1026114"/>
          </a:xfrm>
          <a:prstGeom prst="cloudCallout">
            <a:avLst>
              <a:gd name="adj1" fmla="val -55574"/>
              <a:gd name="adj2" fmla="val 65351"/>
            </a:avLst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线形标注 1 26"/>
          <p:cNvSpPr/>
          <p:nvPr/>
        </p:nvSpPr>
        <p:spPr>
          <a:xfrm>
            <a:off x="4814570" y="173990"/>
            <a:ext cx="2829560" cy="817880"/>
          </a:xfrm>
          <a:prstGeom prst="borderCallout1">
            <a:avLst>
              <a:gd name="adj1" fmla="val 18750"/>
              <a:gd name="adj2" fmla="val -510"/>
              <a:gd name="adj3" fmla="val 162732"/>
              <a:gd name="adj4" fmla="val -25583"/>
            </a:avLst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写天晴，也是写诗人的愉快心情。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线形标注 1 31"/>
          <p:cNvSpPr/>
          <p:nvPr/>
        </p:nvSpPr>
        <p:spPr>
          <a:xfrm>
            <a:off x="2132965" y="2780665"/>
            <a:ext cx="2771775" cy="808990"/>
          </a:xfrm>
          <a:prstGeom prst="borderCallout1">
            <a:avLst>
              <a:gd name="adj1" fmla="val 1334"/>
              <a:gd name="adj2" fmla="val 36792"/>
              <a:gd name="adj3" fmla="val -38069"/>
              <a:gd name="adj4" fmla="val 38258"/>
            </a:avLst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到了小溪的尽头，又换走山路。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5130165" y="1084580"/>
            <a:ext cx="2856865" cy="1905000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3" name="矩形 2"/>
          <p:cNvSpPr/>
          <p:nvPr/>
        </p:nvSpPr>
        <p:spPr>
          <a:xfrm>
            <a:off x="561340" y="3870960"/>
            <a:ext cx="8202295" cy="9302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一“溪”、一“山”、一“泛”、一“行”，不仅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表明作者的行程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，还透露出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作者的喜悦之情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5" grpId="0"/>
      <p:bldP spid="26" grpId="0" bldLvl="0" animBg="1"/>
      <p:bldP spid="27" grpId="0" bldLvl="0" animBg="1"/>
      <p:bldP spid="32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"/>
          <p:cNvSpPr txBox="1">
            <a:spLocks noChangeArrowheads="1"/>
          </p:cNvSpPr>
          <p:nvPr/>
        </p:nvSpPr>
        <p:spPr bwMode="auto">
          <a:xfrm>
            <a:off x="1000734" y="1649721"/>
            <a:ext cx="7286676" cy="1988185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梅子黄透了的时候，天天都是晴朗的好天气。乘小舟沿着小溪而行，走到了小溪的尽头，再改走山路继续前行。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71538" y="642924"/>
            <a:ext cx="1998482" cy="60939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 cap="rnd">
            <a:solidFill>
              <a:srgbClr val="FF0000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一起解诗意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3" name="图片 1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1073055">
            <a:off x="212723" y="577057"/>
            <a:ext cx="970336" cy="74086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http://s8.sinaimg.cn/middle/539681e1gb9d81355dcb7&amp;690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-24130" y="-2540"/>
            <a:ext cx="9174480" cy="514604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744153" y="1084700"/>
            <a:ext cx="3399219" cy="118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绿阴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不减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来时路，添得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四五声。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66495" y="1214120"/>
            <a:ext cx="405130" cy="37782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6"/>
          <p:cNvSpPr txBox="1">
            <a:spLocks noChangeArrowheads="1"/>
          </p:cNvSpPr>
          <p:nvPr/>
        </p:nvSpPr>
        <p:spPr bwMode="auto">
          <a:xfrm>
            <a:off x="2098019" y="381635"/>
            <a:ext cx="69178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树荫。</a:t>
            </a:r>
            <a:endParaRPr lang="zh-CN" altLang="en-US" sz="1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云形标注 25"/>
          <p:cNvSpPr/>
          <p:nvPr/>
        </p:nvSpPr>
        <p:spPr>
          <a:xfrm>
            <a:off x="1743686" y="130173"/>
            <a:ext cx="1500198" cy="1026114"/>
          </a:xfrm>
          <a:prstGeom prst="cloudCallout">
            <a:avLst>
              <a:gd name="adj1" fmla="val -73405"/>
              <a:gd name="adj2" fmla="val 5043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81245" y="899795"/>
            <a:ext cx="3636010" cy="1383665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游山归来的路，绿阴那美好的景象仍然不减登山时的浓郁。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线形标注 1 31"/>
          <p:cNvSpPr/>
          <p:nvPr/>
        </p:nvSpPr>
        <p:spPr>
          <a:xfrm>
            <a:off x="553085" y="2973705"/>
            <a:ext cx="3881755" cy="1428750"/>
          </a:xfrm>
          <a:prstGeom prst="borderCallout1">
            <a:avLst>
              <a:gd name="adj1" fmla="val 18750"/>
              <a:gd name="adj2" fmla="val -510"/>
              <a:gd name="adj3" fmla="val 19489"/>
              <a:gd name="adj4" fmla="val -793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写黄莺声，路边绿林中又增添了几声悦耳的黄莺的鸣叫声，为三衢山道中增添了无穷的生机和意趣。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2052955" y="2283460"/>
            <a:ext cx="360045" cy="575945"/>
          </a:xfrm>
          <a:prstGeom prst="downArrow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>
            <a:off x="3996055" y="1275715"/>
            <a:ext cx="575945" cy="28829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755650" y="1635760"/>
            <a:ext cx="2952115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88035" y="2193290"/>
            <a:ext cx="2952115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18412"/>
          <a:stretch>
            <a:fillRect/>
          </a:stretch>
        </p:blipFill>
        <p:spPr>
          <a:xfrm>
            <a:off x="5364480" y="2459990"/>
            <a:ext cx="2668905" cy="2455545"/>
          </a:xfrm>
          <a:prstGeom prst="roundRect">
            <a:avLst/>
          </a:prstGeom>
          <a:effectLst>
            <a:softEdge rad="2159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bldLvl="0" animBg="1"/>
      <p:bldP spid="28" grpId="0" bldLvl="0" animBg="1"/>
      <p:bldP spid="32" grpId="0" bldLvl="0" animBg="1"/>
      <p:bldP spid="2" grpId="0" animBg="1"/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"/>
          <p:cNvSpPr txBox="1">
            <a:spLocks noChangeArrowheads="1"/>
          </p:cNvSpPr>
          <p:nvPr/>
        </p:nvSpPr>
        <p:spPr bwMode="auto">
          <a:xfrm>
            <a:off x="1072489" y="1501131"/>
            <a:ext cx="7286676" cy="1988185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山路上苍翠的树，与来的时候一样浓密，深林丛中传来几声黄鹂的欢鸣声，比来时更增添了些幽趣。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71538" y="642924"/>
            <a:ext cx="1998482" cy="60939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 cap="rnd">
            <a:solidFill>
              <a:srgbClr val="FF0000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一起解诗意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3" name="图片 1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1073055">
            <a:off x="210183" y="577057"/>
            <a:ext cx="970336" cy="74086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http://i2.bbs.fd.zol-img.com.cn/t_s1200x5000/g5/M00/09/04/ChMkJljrUzOINdkoAAbTSheuWsMAAbhVgLQbq8ABtNi052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635" y="-20955"/>
            <a:ext cx="9159240" cy="51625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50226" y="1042974"/>
            <a:ext cx="7643866" cy="13608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正当诗人有些失望的时候，却看到树上黄鹂的美丽，听到其叫声，于是情不自禁地吟出了下面两句诗。齐读后两句。用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关联词语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填写后两句。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44905" y="2645410"/>
            <a:ext cx="6451600" cy="11506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 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绿阴不减来时路，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（     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添得黄鹂四五声。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5788" y="464994"/>
            <a:ext cx="152313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B0F0"/>
                </a:solidFill>
                <a:latin typeface="+mj-ea"/>
                <a:ea typeface="+mj-ea"/>
              </a:rPr>
              <a:t>小练习</a:t>
            </a:r>
            <a:endParaRPr lang="zh-CN" altLang="en-US" sz="2700" b="1" dirty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59990" y="2717162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59978" y="3212466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0" grpId="0" build="p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94566" y="856604"/>
            <a:ext cx="5618904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1085-1166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），字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吉甫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，自号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茶山居士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诗人。其诗风格清淡，词意明白，语言流爽轻快，形象也较为生动，内容多写个人日常生活，亦有抒写爱国抗金之作。著有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茶山集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6738" name="Picture 2" descr="http://a.hiphotos.baidu.com/baike/pic/item/e1fe9925bc315c601c682f578fb1cb134854778c.jpg"/>
          <p:cNvPicPr>
            <a:picLocks noChangeAspect="1" noChangeArrowheads="1"/>
          </p:cNvPicPr>
          <p:nvPr/>
        </p:nvPicPr>
        <p:blipFill>
          <a:blip r:embed="rId1">
            <a:lum contrast="6000"/>
          </a:blip>
          <a:srcRect l="57318" t="19469" r="6940" b="18143"/>
          <a:stretch>
            <a:fillRect/>
          </a:stretch>
        </p:blipFill>
        <p:spPr bwMode="auto">
          <a:xfrm>
            <a:off x="523530" y="856922"/>
            <a:ext cx="2178859" cy="3286148"/>
          </a:xfrm>
          <a:prstGeom prst="ellipse">
            <a:avLst/>
          </a:prstGeom>
          <a:noFill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625" y="581025"/>
            <a:ext cx="800100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结合诗句的意思，想象画面。说说本课三首诗分别写了怎样的景象？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1472" y="2073269"/>
            <a:ext cx="7858180" cy="18148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绝句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一诗写了沐浴着春光的江山，多么秀丽，春风送来花草的芳香。燕子衔着湿泥忙筑巢，暖和的沙子上睡着成双成对的鸳鸯，描绘出一幅绚丽的春景图。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29885" y="1116330"/>
            <a:ext cx="2697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课后第二题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 build="allAtOnce"/>
      <p:bldP spid="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42290" y="1149985"/>
            <a:ext cx="8025765" cy="304609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惠崇春江晚景</a:t>
            </a: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写了在竹林外两三枝桃花初放，鸭子在水中游戏，它们最先察觉了初春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江水的回暖。河滩上已经满是蒌蒿，芦笋也开始抽芽，而河豚此时正要逆流而上，从大海回游到江河里来了。我们可以看到一幅生机勃勃的早春二月景象。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1"/>
          <p:cNvSpPr>
            <a:spLocks noChangeArrowheads="1"/>
          </p:cNvSpPr>
          <p:nvPr/>
        </p:nvSpPr>
        <p:spPr bwMode="auto">
          <a:xfrm>
            <a:off x="523240" y="1295400"/>
            <a:ext cx="8035925" cy="25533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三衢道中</a:t>
            </a: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写了梅子黄透了的时候，作者乘小舟沿着小溪而行，走到了小溪的尽头，再改走山路继续前行。山路上苍翠的树，与来的时候一样浓密，深林丛中传来几声黄鹂的欢鸣声，比来时更增添了些幽趣。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7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1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1132205" y="1320800"/>
            <a:ext cx="6895465" cy="255714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6"/>
          <p:cNvSpPr txBox="1"/>
          <p:nvPr/>
        </p:nvSpPr>
        <p:spPr>
          <a:xfrm>
            <a:off x="1312545" y="1714500"/>
            <a:ext cx="617220" cy="179197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8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endParaRPr lang="zh-CN" altLang="en-US" sz="28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zh-CN" altLang="en-US" sz="28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衢</a:t>
            </a:r>
            <a:endParaRPr lang="zh-CN" altLang="en-US" sz="28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zh-CN" altLang="en-US" sz="28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</a:t>
            </a:r>
            <a:endParaRPr lang="zh-CN" altLang="en-US" sz="28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zh-CN" altLang="en-US" sz="28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endParaRPr lang="zh-CN" altLang="en-US" sz="28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文本框 8"/>
          <p:cNvSpPr txBox="1">
            <a:spLocks noChangeArrowheads="1"/>
          </p:cNvSpPr>
          <p:nvPr/>
        </p:nvSpPr>
        <p:spPr bwMode="auto">
          <a:xfrm>
            <a:off x="2000866" y="1786249"/>
            <a:ext cx="414340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梅子黄时 小溪泛尽 山行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19"/>
          <p:cNvSpPr txBox="1">
            <a:spLocks noChangeArrowheads="1"/>
          </p:cNvSpPr>
          <p:nvPr/>
        </p:nvSpPr>
        <p:spPr bwMode="auto">
          <a:xfrm>
            <a:off x="6253480" y="1819275"/>
            <a:ext cx="1845945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黄梅天 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舍舟登岸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绿树浓阴 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黄鹂鸣啼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858010" y="1863090"/>
            <a:ext cx="214630" cy="149415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6" name="左大括号 65"/>
          <p:cNvSpPr/>
          <p:nvPr/>
        </p:nvSpPr>
        <p:spPr>
          <a:xfrm flipH="1">
            <a:off x="6001385" y="1786255"/>
            <a:ext cx="213995" cy="1570990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2000885" y="2858135"/>
            <a:ext cx="3103880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绿荫 黄鹂四五声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62" grpId="0"/>
      <p:bldP spid="2" grpId="0" bldLvl="0" animBg="1"/>
      <p:bldP spid="66" grpId="0" bldLvl="0" animBg="1"/>
      <p:bldP spid="1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7224" y="1571618"/>
            <a:ext cx="7577171" cy="156273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三衢道中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这是一首纪行诗，写了诗人行于三衢山道中的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。表现了诗人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的心情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58769" y="2087559"/>
            <a:ext cx="1782430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见闻感受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37045" y="2115185"/>
            <a:ext cx="898525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愉悦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7757" y="339755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51230" y="1294765"/>
            <a:ext cx="294195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山亭夏日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高骈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绿树阴浓夏日长，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楼台倒影入池塘。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水晶帘动微风起，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满架蔷薇一院香。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38" name="Picture 2" descr="https://timgsa.baidu.com/timg?image&amp;quality=80&amp;size=b9999_10000&amp;sec=1538906460187&amp;di=fbeaa36ddafb042aa24e00d5f14ea3b9&amp;imgtype=0&amp;src=http%3A%2F%2Ff2n.c.hjfile.cn%2Fpic%2F201406%2F8ee1788d-9f5e-4db9-9b8b-be3c61b7709d_n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3794903" y="1763715"/>
            <a:ext cx="4661292" cy="2734625"/>
          </a:xfrm>
          <a:prstGeom prst="rect">
            <a:avLst/>
          </a:prstGeom>
          <a:noFill/>
          <a:effectLst>
            <a:softEdge rad="76200"/>
          </a:effectLst>
        </p:spPr>
      </p:pic>
      <p:sp>
        <p:nvSpPr>
          <p:cNvPr id="3" name="文本框 2"/>
          <p:cNvSpPr txBox="1"/>
          <p:nvPr/>
        </p:nvSpPr>
        <p:spPr>
          <a:xfrm>
            <a:off x="3249295" y="741680"/>
            <a:ext cx="323088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描写其他季节的诗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20690" y="864235"/>
            <a:ext cx="295021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秋词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[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刘禹锡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自古逢秋悲寂寥，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我言秋日胜春朝。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晴空一鹤排云上，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便引诗情到碧霄。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6000" contrast="6000"/>
          </a:blip>
          <a:stretch>
            <a:fillRect/>
          </a:stretch>
        </p:blipFill>
        <p:spPr>
          <a:xfrm>
            <a:off x="528955" y="1437640"/>
            <a:ext cx="4789170" cy="2734310"/>
          </a:xfrm>
          <a:prstGeom prst="rect">
            <a:avLst/>
          </a:prstGeom>
          <a:effectLst>
            <a:softEdge rad="7620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8560" y="1204896"/>
            <a:ext cx="5304272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梅花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王安石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墙角数枝梅，凌寒独自开。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遥知不是雪，为有暗香来。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86" name="Picture 2" descr="https://timgsa.baidu.com/timg?image&amp;quality=80&amp;size=b9999_10000&amp;sec=1538906690451&amp;di=dec50af30e21e1815a6ccc867884422c&amp;imgtype=0&amp;src=http%3A%2F%2Fs7.sinaimg.cn%2Fbmiddle%2F97b332f54baa102787856%26690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4633496" y="1143635"/>
            <a:ext cx="4127069" cy="2411033"/>
          </a:xfrm>
          <a:prstGeom prst="rect">
            <a:avLst/>
          </a:prstGeom>
          <a:noFill/>
          <a:effectLst>
            <a:softEdge rad="7620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43861" y="1286817"/>
            <a:ext cx="7786742" cy="24307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一、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的作者是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朝的诗人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_______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，被称为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惠崇春江晚景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的作者是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朝的诗人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三衢道中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的作者是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____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朝的诗人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1"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58835" y="128681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1001051" y="185832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杜甫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4144323" y="189578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诗圣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3358505" y="248697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宋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5930273" y="248697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苏轼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4072885" y="307276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宋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6644653" y="305949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曾几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  <p:bldP spid="22" grpId="0"/>
      <p:bldP spid="23" grpId="0"/>
      <p:bldP spid="24" grpId="0"/>
      <p:bldP spid="27" grpId="0"/>
      <p:bldP spid="28" grpId="0"/>
      <p:bldP spid="29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34645" y="906145"/>
            <a:ext cx="8178800" cy="481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3225"/>
              </a:lnSpc>
              <a:spcBef>
                <a:spcPct val="50000"/>
              </a:spcBef>
            </a:pPr>
            <a:r>
              <a:rPr kumimoji="1"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二、把</a:t>
            </a:r>
            <a:r>
              <a:rPr kumimoji="1"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三衢道中</a:t>
            </a:r>
            <a:r>
              <a:rPr kumimoji="1"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kumimoji="1"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相关的句子写下来。</a:t>
            </a:r>
            <a:endParaRPr kumimoji="1"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85403" y="1748284"/>
            <a:ext cx="8429684" cy="2245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(1)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乘小舟沿着小溪而行，走到了小溪的尽头，再改走山路继续前行。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b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__________________</a:t>
            </a: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(2)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山路上苍翠的树，与来的时候一样浓密。</a:t>
            </a:r>
            <a:b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___________________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8067" y="2608573"/>
            <a:ext cx="271464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小溪泛尽却山行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97279" y="3453764"/>
            <a:ext cx="26854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绿阴不减来时路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6482809" y="2044846"/>
            <a:ext cx="1512365" cy="6991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</a:t>
            </a:r>
            <a:r>
              <a:rPr kumimoji="1" lang="zh-CN" altLang="en-US" sz="4100" dirty="0"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endParaRPr kumimoji="1" lang="zh-CN" altLang="en-US" sz="4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268275" y="2044846"/>
            <a:ext cx="1524198" cy="69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</a:t>
            </a:r>
            <a:r>
              <a:rPr lang="zh-CN" altLang="en-US" sz="4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惠</a:t>
            </a:r>
            <a:endParaRPr lang="zh-CN" altLang="en-US" sz="4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053741" y="1990840"/>
            <a:ext cx="1440844" cy="69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鸳鸯</a:t>
            </a:r>
            <a:endParaRPr lang="zh-CN" altLang="en-US" sz="4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14"/>
          <p:cNvSpPr txBox="1"/>
          <p:nvPr/>
        </p:nvSpPr>
        <p:spPr>
          <a:xfrm>
            <a:off x="653668" y="422325"/>
            <a:ext cx="4033837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2"/>
            <a:ext cx="351070" cy="3801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2"/>
            <a:ext cx="335134" cy="47233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505295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TextBox 11"/>
          <p:cNvSpPr txBox="1">
            <a:spLocks noChangeArrowheads="1"/>
          </p:cNvSpPr>
          <p:nvPr/>
        </p:nvSpPr>
        <p:spPr bwMode="auto">
          <a:xfrm>
            <a:off x="1857356" y="1571618"/>
            <a:ext cx="1768321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 err="1"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yuān yāng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4804519" y="1612799"/>
            <a:ext cx="1080261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 err="1"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huì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6305729" y="1625196"/>
            <a:ext cx="1080261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 err="1"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chóng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322288" y="216098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108733" y="216098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TextBox 11"/>
          <p:cNvSpPr txBox="1"/>
          <p:nvPr/>
        </p:nvSpPr>
        <p:spPr>
          <a:xfrm>
            <a:off x="2875480" y="3232550"/>
            <a:ext cx="1512365" cy="6991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dirty="0">
                <a:latin typeface="楷体" panose="02010609060101010101" pitchFamily="49" charset="-122"/>
                <a:ea typeface="楷体" panose="02010609060101010101" pitchFamily="49" charset="-122"/>
              </a:rPr>
              <a:t>海</a:t>
            </a:r>
            <a:r>
              <a:rPr kumimoji="1" lang="zh-CN" altLang="en-US" sz="4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豚</a:t>
            </a:r>
            <a:endParaRPr kumimoji="1" lang="zh-CN" altLang="en-US" sz="4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3379728" y="2750345"/>
            <a:ext cx="1080261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 err="1"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tún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39" name="TextBox 11"/>
          <p:cNvSpPr txBox="1"/>
          <p:nvPr/>
        </p:nvSpPr>
        <p:spPr>
          <a:xfrm>
            <a:off x="4965313" y="3213940"/>
            <a:ext cx="1512365" cy="6991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kumimoji="1" lang="zh-CN" altLang="en-US" sz="4100" dirty="0"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kumimoji="1" lang="zh-CN" altLang="en-US" sz="4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>
            <a:off x="4858532" y="2785313"/>
            <a:ext cx="1133846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 err="1"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jiǎn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554754" y="3321098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982651" y="3339708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1" grpId="0"/>
      <p:bldP spid="31" grpId="1"/>
      <p:bldP spid="33" grpId="0"/>
      <p:bldP spid="33" grpId="1"/>
      <p:bldP spid="34" grpId="0" animBg="1"/>
      <p:bldP spid="37" grpId="0" animBg="1"/>
      <p:bldP spid="32" grpId="0"/>
      <p:bldP spid="32" grpId="1"/>
      <p:bldP spid="40" grpId="0"/>
      <p:bldP spid="40" grpId="1"/>
      <p:bldP spid="41" grpId="0" animBg="1"/>
      <p:bldP spid="3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25425" y="938848"/>
            <a:ext cx="8619490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(3)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梅子黄透了的时候，天天都是晴和的好天气。</a:t>
            </a:r>
            <a:b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(4)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深林丛中传来几声黄鹂的欢鸣声，比来时更增添了些幽趣。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33120" y="1810390"/>
            <a:ext cx="26854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梅子黄时日日晴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12173" y="3070577"/>
            <a:ext cx="26854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添得黄鹂四五声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7"/>
          <p:cNvGrpSpPr/>
          <p:nvPr/>
        </p:nvGrpSpPr>
        <p:grpSpPr>
          <a:xfrm>
            <a:off x="127000" y="1126490"/>
            <a:ext cx="1181100" cy="1209040"/>
            <a:chOff x="2437" y="2032"/>
            <a:chExt cx="1244" cy="1264"/>
          </a:xfrm>
        </p:grpSpPr>
        <p:sp>
          <p:nvSpPr>
            <p:cNvPr id="4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" name="文本框 64"/>
          <p:cNvSpPr txBox="1"/>
          <p:nvPr/>
        </p:nvSpPr>
        <p:spPr>
          <a:xfrm>
            <a:off x="226311" y="1130139"/>
            <a:ext cx="747726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7"/>
          <p:cNvGrpSpPr/>
          <p:nvPr/>
        </p:nvGrpSpPr>
        <p:grpSpPr>
          <a:xfrm>
            <a:off x="1624330" y="1158875"/>
            <a:ext cx="1196340" cy="1176655"/>
            <a:chOff x="2437" y="2032"/>
            <a:chExt cx="1244" cy="1264"/>
          </a:xfrm>
        </p:grpSpPr>
        <p:sp>
          <p:nvSpPr>
            <p:cNvPr id="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9" name="文本框 64"/>
          <p:cNvSpPr txBox="1"/>
          <p:nvPr/>
        </p:nvSpPr>
        <p:spPr>
          <a:xfrm>
            <a:off x="1738676" y="1130139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7"/>
          <p:cNvGrpSpPr/>
          <p:nvPr/>
        </p:nvGrpSpPr>
        <p:grpSpPr>
          <a:xfrm>
            <a:off x="3279775" y="1137285"/>
            <a:ext cx="1161415" cy="1198245"/>
            <a:chOff x="2437" y="2032"/>
            <a:chExt cx="1244" cy="1264"/>
          </a:xfrm>
        </p:grpSpPr>
        <p:sp>
          <p:nvSpPr>
            <p:cNvPr id="5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4" name="文本框 64"/>
          <p:cNvSpPr txBox="1"/>
          <p:nvPr/>
        </p:nvSpPr>
        <p:spPr>
          <a:xfrm>
            <a:off x="3359067" y="1130139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鸳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7"/>
          <p:cNvGrpSpPr/>
          <p:nvPr/>
        </p:nvGrpSpPr>
        <p:grpSpPr>
          <a:xfrm>
            <a:off x="4819650" y="1113790"/>
            <a:ext cx="1134110" cy="1207770"/>
            <a:chOff x="2437" y="2032"/>
            <a:chExt cx="1244" cy="1264"/>
          </a:xfrm>
        </p:grpSpPr>
        <p:sp>
          <p:nvSpPr>
            <p:cNvPr id="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9" name="文本框 64"/>
          <p:cNvSpPr txBox="1"/>
          <p:nvPr/>
        </p:nvSpPr>
        <p:spPr>
          <a:xfrm>
            <a:off x="4871432" y="1130139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鸯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7"/>
          <p:cNvGrpSpPr/>
          <p:nvPr/>
        </p:nvGrpSpPr>
        <p:grpSpPr>
          <a:xfrm>
            <a:off x="6220460" y="1104900"/>
            <a:ext cx="1195070" cy="1230630"/>
            <a:chOff x="2437" y="2032"/>
            <a:chExt cx="1244" cy="1264"/>
          </a:xfrm>
        </p:grpSpPr>
        <p:sp>
          <p:nvSpPr>
            <p:cNvPr id="6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5" name="文本框 64"/>
          <p:cNvSpPr txBox="1"/>
          <p:nvPr/>
        </p:nvSpPr>
        <p:spPr>
          <a:xfrm>
            <a:off x="6333507" y="1130139"/>
            <a:ext cx="747726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惠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组合 7"/>
          <p:cNvGrpSpPr/>
          <p:nvPr/>
        </p:nvGrpSpPr>
        <p:grpSpPr>
          <a:xfrm>
            <a:off x="7736840" y="1104900"/>
            <a:ext cx="1215390" cy="1214755"/>
            <a:chOff x="2437" y="2032"/>
            <a:chExt cx="1244" cy="1264"/>
          </a:xfrm>
        </p:grpSpPr>
        <p:sp>
          <p:nvSpPr>
            <p:cNvPr id="6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0" name="文本框 64"/>
          <p:cNvSpPr txBox="1"/>
          <p:nvPr/>
        </p:nvSpPr>
        <p:spPr>
          <a:xfrm>
            <a:off x="7870178" y="1114373"/>
            <a:ext cx="747726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" name="组合 7"/>
          <p:cNvGrpSpPr/>
          <p:nvPr/>
        </p:nvGrpSpPr>
        <p:grpSpPr>
          <a:xfrm>
            <a:off x="150495" y="2654300"/>
            <a:ext cx="1082040" cy="1061720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6" name="文本框 64"/>
          <p:cNvSpPr txBox="1"/>
          <p:nvPr/>
        </p:nvSpPr>
        <p:spPr>
          <a:xfrm>
            <a:off x="197883" y="2572701"/>
            <a:ext cx="747726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芦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11"/>
          <p:cNvSpPr txBox="1">
            <a:spLocks noChangeArrowheads="1"/>
          </p:cNvSpPr>
          <p:nvPr/>
        </p:nvSpPr>
        <p:spPr bwMode="auto">
          <a:xfrm>
            <a:off x="339725" y="544195"/>
            <a:ext cx="958850" cy="358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0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258874" y="632349"/>
            <a:ext cx="251383" cy="354253"/>
          </a:xfrm>
          <a:prstGeom prst="rect">
            <a:avLst/>
          </a:prstGeom>
        </p:spPr>
      </p:pic>
      <p:sp>
        <p:nvSpPr>
          <p:cNvPr id="82" name="矩形 81"/>
          <p:cNvSpPr/>
          <p:nvPr/>
        </p:nvSpPr>
        <p:spPr>
          <a:xfrm>
            <a:off x="1160933" y="597980"/>
            <a:ext cx="27004" cy="243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355187" y="606260"/>
            <a:ext cx="27004" cy="243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10" name="组合 7"/>
          <p:cNvGrpSpPr/>
          <p:nvPr/>
        </p:nvGrpSpPr>
        <p:grpSpPr>
          <a:xfrm>
            <a:off x="1407160" y="2654300"/>
            <a:ext cx="1056640" cy="1061720"/>
            <a:chOff x="2437" y="2032"/>
            <a:chExt cx="1244" cy="1264"/>
          </a:xfrm>
        </p:grpSpPr>
        <p:sp>
          <p:nvSpPr>
            <p:cNvPr id="11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4" name="文本框 64"/>
          <p:cNvSpPr txBox="1"/>
          <p:nvPr/>
        </p:nvSpPr>
        <p:spPr>
          <a:xfrm>
            <a:off x="1443829" y="2572701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芽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5" name="组合 7"/>
          <p:cNvGrpSpPr/>
          <p:nvPr/>
        </p:nvGrpSpPr>
        <p:grpSpPr>
          <a:xfrm>
            <a:off x="2738755" y="2654300"/>
            <a:ext cx="1122045" cy="1061720"/>
            <a:chOff x="2437" y="2032"/>
            <a:chExt cx="1244" cy="1264"/>
          </a:xfrm>
        </p:grpSpPr>
        <p:sp>
          <p:nvSpPr>
            <p:cNvPr id="1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9" name="文本框 64"/>
          <p:cNvSpPr txBox="1"/>
          <p:nvPr/>
        </p:nvSpPr>
        <p:spPr>
          <a:xfrm>
            <a:off x="2786050" y="2572701"/>
            <a:ext cx="747726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0" name="组合 7"/>
          <p:cNvGrpSpPr/>
          <p:nvPr/>
        </p:nvGrpSpPr>
        <p:grpSpPr>
          <a:xfrm>
            <a:off x="4024630" y="2654300"/>
            <a:ext cx="1089025" cy="1061720"/>
            <a:chOff x="2437" y="2032"/>
            <a:chExt cx="1244" cy="1264"/>
          </a:xfrm>
        </p:grpSpPr>
        <p:sp>
          <p:nvSpPr>
            <p:cNvPr id="1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4" name="文本框 64"/>
          <p:cNvSpPr txBox="1"/>
          <p:nvPr/>
        </p:nvSpPr>
        <p:spPr>
          <a:xfrm>
            <a:off x="4071934" y="2572701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5" name="组合 7"/>
          <p:cNvGrpSpPr/>
          <p:nvPr/>
        </p:nvGrpSpPr>
        <p:grpSpPr>
          <a:xfrm>
            <a:off x="5239385" y="2654300"/>
            <a:ext cx="1094740" cy="1061720"/>
            <a:chOff x="2437" y="2032"/>
            <a:chExt cx="1244" cy="1264"/>
          </a:xfrm>
        </p:grpSpPr>
        <p:sp>
          <p:nvSpPr>
            <p:cNvPr id="12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9" name="文本框 64"/>
          <p:cNvSpPr txBox="1"/>
          <p:nvPr/>
        </p:nvSpPr>
        <p:spPr>
          <a:xfrm>
            <a:off x="5286380" y="2572701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0" name="组合 7"/>
          <p:cNvGrpSpPr/>
          <p:nvPr/>
        </p:nvGrpSpPr>
        <p:grpSpPr>
          <a:xfrm>
            <a:off x="6453505" y="2654300"/>
            <a:ext cx="1057275" cy="1061720"/>
            <a:chOff x="2437" y="2032"/>
            <a:chExt cx="1244" cy="1264"/>
          </a:xfrm>
        </p:grpSpPr>
        <p:sp>
          <p:nvSpPr>
            <p:cNvPr id="13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34" name="文本框 64"/>
          <p:cNvSpPr txBox="1"/>
          <p:nvPr/>
        </p:nvSpPr>
        <p:spPr>
          <a:xfrm>
            <a:off x="6500826" y="2572701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泛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5" name="组合 7"/>
          <p:cNvGrpSpPr/>
          <p:nvPr/>
        </p:nvGrpSpPr>
        <p:grpSpPr>
          <a:xfrm>
            <a:off x="7811135" y="2622550"/>
            <a:ext cx="1141730" cy="1061720"/>
            <a:chOff x="2437" y="2032"/>
            <a:chExt cx="1244" cy="1264"/>
          </a:xfrm>
        </p:grpSpPr>
        <p:sp>
          <p:nvSpPr>
            <p:cNvPr id="13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39" name="文本框 64"/>
          <p:cNvSpPr txBox="1"/>
          <p:nvPr/>
        </p:nvSpPr>
        <p:spPr>
          <a:xfrm>
            <a:off x="7858148" y="2541169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9" grpId="0"/>
      <p:bldP spid="54" grpId="0"/>
      <p:bldP spid="59" grpId="0"/>
      <p:bldP spid="65" grpId="0"/>
      <p:bldP spid="70" grpId="0"/>
      <p:bldP spid="76" grpId="0"/>
      <p:bldP spid="114" grpId="0"/>
      <p:bldP spid="119" grpId="0"/>
      <p:bldP spid="124" grpId="0"/>
      <p:bldP spid="129" grpId="0"/>
      <p:bldP spid="134" grpId="0"/>
      <p:bldP spid="1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71472" y="1214745"/>
            <a:ext cx="624759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：木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每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梅     央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鸟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鸯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5553" y="2282288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849988" y="2282391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鸳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763190" y="2282201"/>
            <a:ext cx="1357322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水鸟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315592" y="2282197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崇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204275" y="2442539"/>
            <a:ext cx="24384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本义</a:t>
            </a:r>
            <a:r>
              <a:rPr lang="en-US" altLang="zh-CN" sz="2800" dirty="0">
                <a:solidFill>
                  <a:srgbClr val="0000FF"/>
                </a:solidFill>
              </a:rPr>
              <a:t>:</a:t>
            </a:r>
            <a:r>
              <a:rPr lang="zh-CN" altLang="en-US" sz="2800" dirty="0">
                <a:solidFill>
                  <a:srgbClr val="0000FF"/>
                </a:solidFill>
              </a:rPr>
              <a:t>山大而高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0" y="2078359"/>
            <a:ext cx="9144000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073650" y="2080260"/>
            <a:ext cx="2540" cy="250761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>
          <a:xfrm>
            <a:off x="1176020" y="2997835"/>
            <a:ext cx="1203960" cy="1414145"/>
          </a:xfrm>
          <a:prstGeom prst="round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7185" y="2987675"/>
            <a:ext cx="765810" cy="1523365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2466975" y="3124835"/>
            <a:ext cx="2242185" cy="1287145"/>
            <a:chOff x="3885" y="4921"/>
            <a:chExt cx="3531" cy="2027"/>
          </a:xfrm>
        </p:grpSpPr>
        <p:pic>
          <p:nvPicPr>
            <p:cNvPr id="115719" name="Picture 7" descr="C:\Users\Administrator\AppData\Roaming\Tencent\Users\1635475285\QQ\WinTemp\RichOle\7YRS]6473YXN]R705}ALF$C.pn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8078" r="19474"/>
            <a:stretch>
              <a:fillRect/>
            </a:stretch>
          </p:blipFill>
          <p:spPr bwMode="auto">
            <a:xfrm>
              <a:off x="3885" y="4921"/>
              <a:ext cx="3516" cy="2027"/>
            </a:xfrm>
            <a:prstGeom prst="rect">
              <a:avLst/>
            </a:prstGeom>
            <a:noFill/>
          </p:spPr>
        </p:pic>
        <p:sp>
          <p:nvSpPr>
            <p:cNvPr id="43" name="矩形 42"/>
            <p:cNvSpPr/>
            <p:nvPr/>
          </p:nvSpPr>
          <p:spPr>
            <a:xfrm>
              <a:off x="5049" y="6409"/>
              <a:ext cx="681" cy="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6735" y="6417"/>
              <a:ext cx="681" cy="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05575" y="3140075"/>
            <a:ext cx="2349500" cy="1271270"/>
            <a:chOff x="10245" y="4945"/>
            <a:chExt cx="3700" cy="2002"/>
          </a:xfrm>
        </p:grpSpPr>
        <p:pic>
          <p:nvPicPr>
            <p:cNvPr id="115720" name="Picture 8" descr="C:\Users\Administrator\AppData\Roaming\Tencent\Users\1635475285\QQ\WinTemp\RichOle\)UIN[HWK4E]`LKE4H{JAM(Q.pn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245" y="4945"/>
              <a:ext cx="3701" cy="2002"/>
            </a:xfrm>
            <a:prstGeom prst="rect">
              <a:avLst/>
            </a:prstGeom>
            <a:noFill/>
          </p:spPr>
        </p:pic>
        <p:sp>
          <p:nvSpPr>
            <p:cNvPr id="46" name="矩形 45"/>
            <p:cNvSpPr/>
            <p:nvPr/>
          </p:nvSpPr>
          <p:spPr>
            <a:xfrm>
              <a:off x="11232" y="6409"/>
              <a:ext cx="681" cy="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2864" y="6409"/>
              <a:ext cx="681" cy="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1" grpId="0"/>
      <p:bldP spid="42" grpId="0"/>
      <p:bldP spid="49" grpId="0"/>
      <p:bldP spid="50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4356</Words>
  <Application>WPS 演示</Application>
  <PresentationFormat>全屏显示(16:9)</PresentationFormat>
  <Paragraphs>578</Paragraphs>
  <Slides>70</Slides>
  <Notes>34</Notes>
  <HiddenSlides>0</HiddenSlides>
  <MMClips>3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88" baseType="lpstr">
      <vt:lpstr>Arial</vt:lpstr>
      <vt:lpstr>宋体</vt:lpstr>
      <vt:lpstr>Wingdings</vt:lpstr>
      <vt:lpstr>Heiti SC Light</vt:lpstr>
      <vt:lpstr>楷体</vt:lpstr>
      <vt:lpstr>黑体</vt:lpstr>
      <vt:lpstr>华文行楷</vt:lpstr>
      <vt:lpstr>Calibri</vt:lpstr>
      <vt:lpstr>幼圆</vt:lpstr>
      <vt:lpstr>汉语拼音</vt:lpstr>
      <vt:lpstr>Times New Roman</vt:lpstr>
      <vt:lpstr>微软雅黑</vt:lpstr>
      <vt:lpstr>Arial Unicode MS</vt:lpstr>
      <vt:lpstr>华文楷体</vt:lpstr>
      <vt:lpstr>仿宋</vt:lpstr>
      <vt:lpstr>Kaiti SC</vt:lpstr>
      <vt:lpstr>Verdana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82</cp:revision>
  <dcterms:created xsi:type="dcterms:W3CDTF">2017-03-17T02:28:00Z</dcterms:created>
  <dcterms:modified xsi:type="dcterms:W3CDTF">2019-01-16T10:03:01Z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