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341" r:id="rId13"/>
    <p:sldId id="299" r:id="rId14"/>
    <p:sldId id="342" r:id="rId15"/>
    <p:sldId id="298" r:id="rId16"/>
    <p:sldId id="297" r:id="rId17"/>
    <p:sldId id="343" r:id="rId18"/>
    <p:sldId id="344" r:id="rId19"/>
    <p:sldId id="345" r:id="rId20"/>
    <p:sldId id="346" r:id="rId21"/>
    <p:sldId id="296" r:id="rId22"/>
    <p:sldId id="347" r:id="rId23"/>
    <p:sldId id="265" r:id="rId24"/>
    <p:sldId id="334" r:id="rId25"/>
    <p:sldId id="333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3" r:id="rId51"/>
    <p:sldId id="294" r:id="rId52"/>
    <p:sldId id="295" r:id="rId53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2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860000">
            <a:off x="1616075" y="2411730"/>
            <a:ext cx="98018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tags" Target="../tags/tag2.xml"/><Relationship Id="rId2" Type="http://schemas.microsoft.com/office/2007/relationships/media" Target="file:///C:\Users\ASUS\Music\MV\Winky&#35799;%5b&#36213;&#26223;&#26093;%5d-&#26790;&#28216;&#22825;&#23013;&#21535;&#30041;&#21035;(&#39640;&#28165;).mp4" TargetMode="External"/><Relationship Id="rId1" Type="http://schemas.openxmlformats.org/officeDocument/2006/relationships/video" Target="file:///C:\Users\ASUS\Music\MV\Winky&#35799;%5b&#36213;&#26223;&#26093;%5d-&#26790;&#28216;&#22825;&#23013;&#21535;&#30041;&#21035;(&#39640;&#28165;)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101600"/>
            <a:ext cx="11957685" cy="665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WordArt 5"/>
          <p:cNvSpPr>
            <a:spLocks noTextEdit="1"/>
          </p:cNvSpPr>
          <p:nvPr/>
        </p:nvSpPr>
        <p:spPr>
          <a:xfrm>
            <a:off x="1762125" y="1593850"/>
            <a:ext cx="8667750" cy="1949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4848225" y="4712335"/>
            <a:ext cx="2514600" cy="1445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0A0AF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李白</a:t>
            </a:r>
            <a:endParaRPr lang="zh-CN" altLang="en-US" sz="8800" b="1" dirty="0">
              <a:solidFill>
                <a:srgbClr val="0A0AF4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8510" y="1958975"/>
            <a:ext cx="106349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1500" b="1" noProof="1">
                <a:ln w="9525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梦游天姥吟留别</a:t>
            </a:r>
            <a:endParaRPr lang="zh-CN" altLang="en-US" sz="11500" b="1" noProof="1">
              <a:ln w="9525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4"/>
          <p:cNvSpPr txBox="1"/>
          <p:nvPr/>
        </p:nvSpPr>
        <p:spPr>
          <a:xfrm>
            <a:off x="1960880" y="1495425"/>
            <a:ext cx="7524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全诗的思路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4" name="AutoShape 5"/>
          <p:cNvSpPr/>
          <p:nvPr/>
        </p:nvSpPr>
        <p:spPr>
          <a:xfrm>
            <a:off x="3165475" y="1049338"/>
            <a:ext cx="371475" cy="4222750"/>
          </a:xfrm>
          <a:prstGeom prst="leftBrace">
            <a:avLst>
              <a:gd name="adj1" fmla="val 52364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3698875" y="665163"/>
            <a:ext cx="637730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一、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梦游之</a:t>
            </a:r>
            <a:r>
              <a:rPr lang="zh-CN" altLang="en-US" sz="4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由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（起）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——  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叙述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3698875" y="2601913"/>
            <a:ext cx="637730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二、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梦游之</a:t>
            </a:r>
            <a:r>
              <a:rPr lang="zh-CN" altLang="en-US" sz="4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景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（观）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——  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描写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3698875" y="4570413"/>
            <a:ext cx="668845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三、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梦游之</a:t>
            </a:r>
            <a:r>
              <a:rPr lang="zh-CN" altLang="en-US" sz="4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吟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（叹）</a:t>
            </a:r>
            <a:r>
              <a:rPr lang="en-US" altLang="zh-CN" sz="3600" b="1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—— </a:t>
            </a: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议论、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抒情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1753" name="AutoShape 9"/>
          <p:cNvSpPr/>
          <p:nvPr/>
        </p:nvSpPr>
        <p:spPr>
          <a:xfrm>
            <a:off x="9448800" y="1687513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4" name="AutoShape 10"/>
          <p:cNvSpPr/>
          <p:nvPr/>
        </p:nvSpPr>
        <p:spPr>
          <a:xfrm>
            <a:off x="9448800" y="3656013"/>
            <a:ext cx="228600" cy="9144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13314" grpId="0" bldLvl="0" animBg="1"/>
      <p:bldP spid="31750" grpId="0"/>
      <p:bldP spid="31753" grpId="0" bldLvl="0" animBg="1"/>
      <p:bldP spid="31751" grpId="0"/>
      <p:bldP spid="31754" grpId="0" bldLvl="0" animBg="1"/>
      <p:bldP spid="317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f63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365" y="95250"/>
            <a:ext cx="11939905" cy="666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37565" y="1550035"/>
            <a:ext cx="10305415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9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课文串讲</a:t>
            </a:r>
            <a:endParaRPr lang="zh-CN" altLang="en-US" sz="199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2285" y="424180"/>
            <a:ext cx="111880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zh-CN" sz="4000" b="1">
                <a:solidFill>
                  <a:srgbClr val="1A23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梦游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天姥</a:t>
            </a:r>
            <a:r>
              <a:rPr lang="zh-CN" altLang="zh-CN" sz="4000" b="1">
                <a:solidFill>
                  <a:srgbClr val="1A23C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吟留别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zh-CN" sz="4000" b="1">
                <a:solidFill>
                  <a:srgbClr val="0F0F0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zh-CN" sz="2800" b="1">
                <a:solidFill>
                  <a:srgbClr val="0F0F0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李白</a:t>
            </a:r>
            <a:endParaRPr lang="zh-CN" altLang="zh-CN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4000">
                <a:solidFill>
                  <a:srgbClr val="0F0F0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　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海客谈瀛洲，烟涛微茫信难求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越人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语天姥，云霞明灭或可睹。天姥连天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向天横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势拔五岳掩赤城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。天台四万八千丈，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对此欲倒东南倾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6670" y="6082030"/>
            <a:ext cx="6428105" cy="58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一、梦游之由（起）</a:t>
            </a:r>
            <a:r>
              <a:rPr lang="en-US" altLang="zh-CN" sz="36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  </a:t>
            </a:r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叙述</a:t>
            </a:r>
            <a:endParaRPr lang="zh-CN" altLang="en-US" sz="3600" b="1" dirty="0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1795" y="163830"/>
            <a:ext cx="6071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天姥山，在今浙江新昌东。传说登山的人能听到仙人天姥唱歌的声音，山因此而得名。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565" y="2785110"/>
            <a:ext cx="8478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航海的人谈起赢洲，(大海）烟波渺茫，(赢洲）实在难以找到。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820" y="1536065"/>
            <a:ext cx="8465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赢洲，古代传说中的东海三座仙山之一，另两座叫蓬莱、方丈。烟涛，波涛渺茫，远看像烟雾笼罩的样子。微茫，景象模糊不清。信，确实、实在。</a:t>
            </a:r>
            <a:endParaRPr lang="zh-CN" altLang="en-US" sz="20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0005" y="278511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指今浙江一带的人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86375" y="403542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遮住天空。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横，遮蔽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6765" y="4008755"/>
            <a:ext cx="3493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山势高过五岳，遮掩了赤城。</a:t>
            </a:r>
            <a:endParaRPr lang="zh-CN" altLang="en-US" sz="20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550" y="5349240"/>
            <a:ext cx="4381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拔，超出。五岳，东岳泰山、西岳华山、中岳嵩山、北岳恒山、南岳衡山的总称。赤城，和下文的“天台（tai)”都是山名，在今浙江天台北。</a:t>
            </a:r>
            <a:endParaRPr lang="zh-CN" altLang="en-US" sz="20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37885" y="5255895"/>
            <a:ext cx="476631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对着（天姥）这座山，(天台山）就好像要拜倒在它的东南面一样。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34575" y="4695825"/>
            <a:ext cx="19653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倾，偏斜、倒下</a:t>
            </a:r>
            <a:endParaRPr lang="zh-CN" altLang="en-US" sz="20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985520" y="2281555"/>
            <a:ext cx="746125" cy="2614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梦游之</a:t>
            </a:r>
            <a:r>
              <a:rPr kumimoji="1" lang="zh-CN" altLang="en-US" sz="4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由</a:t>
            </a:r>
            <a:endParaRPr kumimoji="1" lang="zh-CN" altLang="en-US" sz="4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458" name="AutoShape 3"/>
          <p:cNvSpPr/>
          <p:nvPr/>
        </p:nvSpPr>
        <p:spPr>
          <a:xfrm>
            <a:off x="2040890" y="2457450"/>
            <a:ext cx="228600" cy="2514600"/>
          </a:xfrm>
          <a:prstGeom prst="leftBrace">
            <a:avLst>
              <a:gd name="adj1" fmla="val 9095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2578735" y="2045335"/>
            <a:ext cx="2302510" cy="3338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瀛洲难求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天姥可睹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60" name="AutoShape 6"/>
          <p:cNvSpPr/>
          <p:nvPr/>
        </p:nvSpPr>
        <p:spPr>
          <a:xfrm>
            <a:off x="4562475" y="3135630"/>
            <a:ext cx="318770" cy="2872740"/>
          </a:xfrm>
          <a:prstGeom prst="leftBrace">
            <a:avLst>
              <a:gd name="adj1" fmla="val 82685"/>
              <a:gd name="adj2" fmla="val 64699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Text Box 7"/>
          <p:cNvSpPr txBox="1"/>
          <p:nvPr/>
        </p:nvSpPr>
        <p:spPr>
          <a:xfrm>
            <a:off x="5346700" y="2971800"/>
            <a:ext cx="1403985" cy="3192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向天横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拔五岳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掩赤城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倾天台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87" name="Text Box 11"/>
          <p:cNvSpPr txBox="1"/>
          <p:nvPr/>
        </p:nvSpPr>
        <p:spPr>
          <a:xfrm>
            <a:off x="8502333" y="4237990"/>
            <a:ext cx="1811020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峻拔雄伟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66" name="AutoShape 12"/>
          <p:cNvSpPr/>
          <p:nvPr/>
        </p:nvSpPr>
        <p:spPr>
          <a:xfrm>
            <a:off x="7216140" y="3048000"/>
            <a:ext cx="336550" cy="3048000"/>
          </a:xfrm>
          <a:prstGeom prst="rightBrace">
            <a:avLst>
              <a:gd name="adj1" fmla="val 661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5789" name="Text Box 13"/>
          <p:cNvSpPr txBox="1"/>
          <p:nvPr/>
        </p:nvSpPr>
        <p:spPr>
          <a:xfrm>
            <a:off x="7692708" y="2057400"/>
            <a:ext cx="3032760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对比、夸张、衬托</a:t>
            </a:r>
            <a:endParaRPr lang="zh-CN" altLang="en-US" sz="28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0" name="Text Box 14"/>
          <p:cNvSpPr txBox="1"/>
          <p:nvPr/>
        </p:nvSpPr>
        <p:spPr>
          <a:xfrm>
            <a:off x="7509510" y="2957195"/>
            <a:ext cx="3388995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联想对比、以虚衬实</a:t>
            </a:r>
            <a:endParaRPr lang="zh-CN" altLang="en-US" sz="28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1" name="Text Box 15"/>
          <p:cNvSpPr txBox="1"/>
          <p:nvPr/>
        </p:nvSpPr>
        <p:spPr>
          <a:xfrm>
            <a:off x="8502333" y="5580063"/>
            <a:ext cx="1811020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热情向往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775335" y="567055"/>
            <a:ext cx="10123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事件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意境特点 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表现手法  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7" name="AutoShape 21"/>
          <p:cNvSpPr/>
          <p:nvPr/>
        </p:nvSpPr>
        <p:spPr>
          <a:xfrm>
            <a:off x="9255760" y="3515995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5798" name="AutoShape 22"/>
          <p:cNvSpPr/>
          <p:nvPr/>
        </p:nvSpPr>
        <p:spPr>
          <a:xfrm>
            <a:off x="9255760" y="4896485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3" name="Text Box 23"/>
          <p:cNvSpPr txBox="1"/>
          <p:nvPr/>
        </p:nvSpPr>
        <p:spPr>
          <a:xfrm>
            <a:off x="5334000" y="205740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烟涛微茫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4" name="AutoShape 24"/>
          <p:cNvSpPr/>
          <p:nvPr/>
        </p:nvSpPr>
        <p:spPr>
          <a:xfrm>
            <a:off x="3195955" y="2876550"/>
            <a:ext cx="228600" cy="1676400"/>
          </a:xfrm>
          <a:prstGeom prst="downArrow">
            <a:avLst>
              <a:gd name="adj1" fmla="val 50000"/>
              <a:gd name="adj2" fmla="val 1828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75778" grpId="0" bldLvl="0" animBg="1"/>
      <p:bldP spid="19458" grpId="0" bldLvl="0" animBg="1"/>
      <p:bldP spid="19459" grpId="0"/>
      <p:bldP spid="19474" grpId="0" bldLvl="0" animBg="1"/>
      <p:bldP spid="19473" grpId="0"/>
      <p:bldP spid="75789" grpId="0" bldLvl="0" animBg="1"/>
      <p:bldP spid="19460" grpId="0" bldLvl="0" animBg="1"/>
      <p:bldP spid="19461" grpId="0"/>
      <p:bldP spid="19466" grpId="0" bldLvl="0" animBg="1"/>
      <p:bldP spid="75790" grpId="0" bldLvl="0" animBg="1"/>
      <p:bldP spid="75797" grpId="0" bldLvl="0" animBg="1"/>
      <p:bldP spid="75787" grpId="0" bldLvl="0" animBg="1"/>
      <p:bldP spid="75798" grpId="0" bldLvl="0" animBg="1"/>
      <p:bldP spid="7579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4025" y="336550"/>
            <a:ext cx="112845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我欲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因之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梦吴越，一夜飞度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镜湖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月。湖月照我影，送我至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剡（shàn)溪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谢公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宿处今尚在，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渌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水荡漾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清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猿啼。脚著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谢公屐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，身登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青云梯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半壁见海日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，空中闻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天鸡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。千岩万转路不定，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迷花倚石忽已暝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熊咆龙吟殷岩泉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栗深林兮惊层巅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。云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青青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兮欲雨，水澹澹兮生烟。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（未完）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935" y="1169670"/>
            <a:ext cx="568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意思是受前面越人的话所吸引。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因，依据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7920" y="116967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即鉴湖，在今浙江绍兴。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0890" y="2115820"/>
            <a:ext cx="45224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水名，在今浙江嵊（sheng)州南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5625" y="211582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指南朝宋诗人谢灵运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44860" y="211582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清澈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0240" y="306197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凄清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4195" y="3061970"/>
            <a:ext cx="45116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以木板作底，上面有带子，形状像拖鞋</a:t>
            </a:r>
            <a:endParaRPr lang="zh-CN" altLang="en-US" sz="20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04150" y="303022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指直上云霄的山路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8445" y="394652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看到从海上升起的太阳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8610" y="39458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古代传说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01380" y="394462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迷恋着花，依倚着石，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045" y="483108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不觉天色很快就暗了下来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46195" y="4890770"/>
            <a:ext cx="7818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熊在咆哮，龙在长吟，声音震荡着岩石和泉水。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殷，震动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87920" y="566356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使深林战栗，使层巅震惊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9785" y="6123940"/>
            <a:ext cx="568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栗、惊，均为使动用法。层巅，层层山峰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13990" y="59677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暝，昏暗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5030" y="577723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黑沉沉的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430510" y="303022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在半山腰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2130" y="248285"/>
            <a:ext cx="1112774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列缺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霹雳，丘峦崩摧。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洞天石扉，訇然中开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青冥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浩荡不见底，日月照耀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金银台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 霓为衣兮风为马，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云之君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兮纷纷而来下。虎鼓瑟兮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鸾回车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，仙之人兮列如麻。忽魂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悸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以魄动，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恍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惊起而长嗟。惟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觉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时之枕席，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失向来之烟霞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3925" y="6163945"/>
            <a:ext cx="6428105" cy="589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二、梦游之景（观）</a:t>
            </a:r>
            <a:r>
              <a:rPr lang="en-US" altLang="zh-CN" sz="36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  </a:t>
            </a:r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描写</a:t>
            </a:r>
            <a:endParaRPr lang="zh-CN" altLang="en-US" sz="3600" b="1" dirty="0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2130" y="131953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闪电。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列，同“裂”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2270" y="1319530"/>
            <a:ext cx="50698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仙府的石门，訇的一声从中间打开。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7650" y="248285"/>
            <a:ext cx="6291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洞天，仙人居住的洞府。訇然，形容声音很大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20705" y="131953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天空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2920" y="2390775"/>
            <a:ext cx="53752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金银筑成的楼台，指神仙居住的地方。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420" y="348043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泛指驾乘云彩的神仙。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0030" y="3495040"/>
            <a:ext cx="50698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鸾鸟拉车回转。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鸾，传说中的神鸟。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2920" y="453326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因惊惧而心跳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9330" y="459930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猛然惊醒的样子。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62990" y="564134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醒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25495" y="5703570"/>
            <a:ext cx="72078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刚才（梦中）所见的烟雾云霞消失了。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向来，原来。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66355" y="5243195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烟霞，指前面所写的仙境。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4549140" y="495300"/>
            <a:ext cx="348932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梦游之</a:t>
            </a:r>
            <a:r>
              <a:rPr kumimoji="1" lang="en-US" altLang="zh-CN" sz="44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zh-CN" altLang="en-US" sz="4400" b="1" kern="1200" cap="none" spc="0" normalizeH="0" baseline="0" noProof="0" smtClean="0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</a:rPr>
              <a:t>景</a:t>
            </a:r>
            <a:r>
              <a:rPr kumimoji="1" lang="en-US" altLang="zh-CN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endParaRPr kumimoji="1" lang="en-US" altLang="zh-CN" sz="44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1510665" y="421259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魂飞剡溪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8" name="AutoShape 10"/>
          <p:cNvSpPr/>
          <p:nvPr/>
        </p:nvSpPr>
        <p:spPr>
          <a:xfrm>
            <a:off x="3510280" y="3578543"/>
            <a:ext cx="184150" cy="1836737"/>
          </a:xfrm>
          <a:prstGeom prst="leftBrace">
            <a:avLst>
              <a:gd name="adj1" fmla="val 440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3883025" y="3262630"/>
            <a:ext cx="1098550" cy="22517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湖月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渌水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清猿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62" name="AutoShape 14"/>
          <p:cNvSpPr/>
          <p:nvPr/>
        </p:nvSpPr>
        <p:spPr>
          <a:xfrm>
            <a:off x="7692390" y="3492818"/>
            <a:ext cx="187325" cy="1922462"/>
          </a:xfrm>
          <a:prstGeom prst="rightBrace">
            <a:avLst>
              <a:gd name="adj1" fmla="val 470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3" name="Text Box 15"/>
          <p:cNvSpPr txBox="1"/>
          <p:nvPr/>
        </p:nvSpPr>
        <p:spPr>
          <a:xfrm>
            <a:off x="5387658" y="3308985"/>
            <a:ext cx="1811020" cy="2159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（镜湖）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endParaRPr lang="zh-CN" altLang="en-US" sz="3200" b="1" dirty="0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（剡溪）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7841" name="Text Box 17"/>
          <p:cNvSpPr txBox="1"/>
          <p:nvPr/>
        </p:nvSpPr>
        <p:spPr>
          <a:xfrm>
            <a:off x="8235950" y="3318828"/>
            <a:ext cx="1868488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凄清幽静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7842" name="Text Box 18"/>
          <p:cNvSpPr txBox="1"/>
          <p:nvPr/>
        </p:nvSpPr>
        <p:spPr>
          <a:xfrm>
            <a:off x="8235950" y="4930458"/>
            <a:ext cx="1868488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心驰神往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2018030" y="1818640"/>
            <a:ext cx="87115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7" name="AutoShape 21"/>
          <p:cNvSpPr/>
          <p:nvPr/>
        </p:nvSpPr>
        <p:spPr>
          <a:xfrm>
            <a:off x="8959850" y="4073208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9913" y="3449638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bldLvl="0" animBg="1"/>
      <p:bldP spid="19470" grpId="0"/>
      <p:bldP spid="27657" grpId="0"/>
      <p:bldP spid="27658" grpId="0" bldLvl="0" animBg="1"/>
      <p:bldP spid="27659" grpId="0"/>
      <p:bldP spid="27663" grpId="0"/>
      <p:bldP spid="27662" grpId="0" bldLvl="0" animBg="1"/>
      <p:bldP spid="77841" grpId="0" bldLvl="0" animBg="1"/>
      <p:bldP spid="77842" grpId="0" bldLvl="0" animBg="1"/>
      <p:bldP spid="75797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751705" y="320675"/>
            <a:ext cx="318452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  </a:t>
            </a: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景</a:t>
            </a:r>
            <a:r>
              <a:rPr kumimoji="1" lang="en-US" altLang="zh-CN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2</a:t>
            </a:r>
            <a:endParaRPr kumimoji="1" lang="en-US" altLang="zh-CN" sz="4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4580" name="Text Box 10"/>
          <p:cNvSpPr txBox="1"/>
          <p:nvPr/>
        </p:nvSpPr>
        <p:spPr>
          <a:xfrm>
            <a:off x="1160145" y="412750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着屐登山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90" name="AutoShape 20"/>
          <p:cNvSpPr/>
          <p:nvPr/>
        </p:nvSpPr>
        <p:spPr>
          <a:xfrm>
            <a:off x="3065145" y="2756535"/>
            <a:ext cx="261938" cy="3325813"/>
          </a:xfrm>
          <a:prstGeom prst="leftBrace">
            <a:avLst>
              <a:gd name="adj1" fmla="val 6965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91" name="Text Box 21"/>
          <p:cNvSpPr txBox="1"/>
          <p:nvPr/>
        </p:nvSpPr>
        <p:spPr>
          <a:xfrm>
            <a:off x="3642678" y="2324735"/>
            <a:ext cx="1098550" cy="4076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云梯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海日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天鸡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叠岩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花石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岩泉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97" name="Text Box 27"/>
          <p:cNvSpPr txBox="1"/>
          <p:nvPr/>
        </p:nvSpPr>
        <p:spPr>
          <a:xfrm>
            <a:off x="5581015" y="2324735"/>
            <a:ext cx="221932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青云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半壁见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空中闻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万转不定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迷、倚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熊咆龙吟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603" name="AutoShape 33"/>
          <p:cNvSpPr/>
          <p:nvPr/>
        </p:nvSpPr>
        <p:spPr>
          <a:xfrm>
            <a:off x="7936230" y="2545715"/>
            <a:ext cx="260350" cy="3778250"/>
          </a:xfrm>
          <a:prstGeom prst="rightBrace">
            <a:avLst>
              <a:gd name="adj1" fmla="val 1047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978" name="Text Box 34"/>
          <p:cNvSpPr txBox="1"/>
          <p:nvPr/>
        </p:nvSpPr>
        <p:spPr>
          <a:xfrm>
            <a:off x="8683943" y="4900613"/>
            <a:ext cx="1936750" cy="107632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壮美雄奇流连忘返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982" name="Text Box 38"/>
          <p:cNvSpPr txBox="1"/>
          <p:nvPr/>
        </p:nvSpPr>
        <p:spPr>
          <a:xfrm>
            <a:off x="8406448" y="2686685"/>
            <a:ext cx="2214562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夸张、比喻</a:t>
            </a:r>
            <a:endParaRPr lang="zh-CN" altLang="en-US" sz="28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983" name="AutoShape 39"/>
          <p:cNvSpPr/>
          <p:nvPr/>
        </p:nvSpPr>
        <p:spPr>
          <a:xfrm>
            <a:off x="9235758" y="3423603"/>
            <a:ext cx="328612" cy="1262062"/>
          </a:xfrm>
          <a:prstGeom prst="downArrow">
            <a:avLst>
              <a:gd name="adj1" fmla="val 50000"/>
              <a:gd name="adj2" fmla="val 872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566545" y="1248410"/>
            <a:ext cx="89446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1130" y="3209608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2</a:t>
            </a: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bldLvl="0" animBg="1"/>
      <p:bldP spid="19470" grpId="0"/>
      <p:bldP spid="2" grpId="0"/>
      <p:bldP spid="24580" grpId="0"/>
      <p:bldP spid="24590" grpId="0" bldLvl="0" animBg="1"/>
      <p:bldP spid="24591" grpId="0"/>
      <p:bldP spid="24597" grpId="0"/>
      <p:bldP spid="24603" grpId="0" bldLvl="0" animBg="1"/>
      <p:bldP spid="82982" grpId="0" bldLvl="0" animBg="1"/>
      <p:bldP spid="82983" grpId="0" bldLvl="0" animBg="1"/>
      <p:bldP spid="8297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7"/>
          <p:cNvSpPr txBox="1"/>
          <p:nvPr/>
        </p:nvSpPr>
        <p:spPr>
          <a:xfrm>
            <a:off x="983615" y="3584575"/>
            <a:ext cx="181102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洞天仙境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浪漫主义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7650" name="AutoShape 8"/>
          <p:cNvSpPr/>
          <p:nvPr/>
        </p:nvSpPr>
        <p:spPr>
          <a:xfrm>
            <a:off x="2794635" y="2934970"/>
            <a:ext cx="250825" cy="2586038"/>
          </a:xfrm>
          <a:prstGeom prst="leftBrace">
            <a:avLst>
              <a:gd name="adj1" fmla="val 12038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2" name="Text Box 10"/>
          <p:cNvSpPr txBox="1"/>
          <p:nvPr/>
        </p:nvSpPr>
        <p:spPr>
          <a:xfrm>
            <a:off x="3208020" y="2704465"/>
            <a:ext cx="1403985" cy="3046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洞天雷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洞天门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洞天境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洞天仙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6" name="Text Box 14"/>
          <p:cNvSpPr txBox="1"/>
          <p:nvPr/>
        </p:nvSpPr>
        <p:spPr>
          <a:xfrm>
            <a:off x="5603558" y="2704465"/>
            <a:ext cx="18256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霹雳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石扉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日月照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金银台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霓衣风马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虎瑟鸾车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麻列纷下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29" name="Text Box 17"/>
          <p:cNvSpPr txBox="1"/>
          <p:nvPr/>
        </p:nvSpPr>
        <p:spPr>
          <a:xfrm>
            <a:off x="6248400" y="2743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Text Box 18"/>
          <p:cNvSpPr txBox="1"/>
          <p:nvPr/>
        </p:nvSpPr>
        <p:spPr>
          <a:xfrm>
            <a:off x="6248400" y="3124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1" name="Text Box 19"/>
          <p:cNvSpPr txBox="1"/>
          <p:nvPr/>
        </p:nvSpPr>
        <p:spPr>
          <a:xfrm>
            <a:off x="6248400" y="3505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Text Box 20"/>
          <p:cNvSpPr txBox="1"/>
          <p:nvPr/>
        </p:nvSpPr>
        <p:spPr>
          <a:xfrm>
            <a:off x="6248400" y="3886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3" name="AutoShape 21"/>
          <p:cNvSpPr/>
          <p:nvPr/>
        </p:nvSpPr>
        <p:spPr>
          <a:xfrm>
            <a:off x="5133658" y="3886200"/>
            <a:ext cx="107950" cy="762000"/>
          </a:xfrm>
          <a:prstGeom prst="leftBrace">
            <a:avLst>
              <a:gd name="adj1" fmla="val 2898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4" name="AutoShape 22"/>
          <p:cNvSpPr/>
          <p:nvPr/>
        </p:nvSpPr>
        <p:spPr>
          <a:xfrm>
            <a:off x="5089208" y="4879340"/>
            <a:ext cx="152400" cy="1206500"/>
          </a:xfrm>
          <a:prstGeom prst="leftBrace">
            <a:avLst>
              <a:gd name="adj1" fmla="val 454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5" name="AutoShape 23"/>
          <p:cNvSpPr/>
          <p:nvPr/>
        </p:nvSpPr>
        <p:spPr>
          <a:xfrm>
            <a:off x="7700963" y="2775903"/>
            <a:ext cx="247650" cy="3309937"/>
          </a:xfrm>
          <a:prstGeom prst="rightBrace">
            <a:avLst>
              <a:gd name="adj1" fmla="val 14076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7064" name="Text Box 24"/>
          <p:cNvSpPr txBox="1"/>
          <p:nvPr/>
        </p:nvSpPr>
        <p:spPr>
          <a:xfrm>
            <a:off x="8085773" y="4331970"/>
            <a:ext cx="2833687" cy="82994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神奇壮丽  和穆陆离向往自由  追求乐土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66" name="Text Box 26"/>
          <p:cNvSpPr txBox="1">
            <a:spLocks noChangeArrowheads="1"/>
          </p:cNvSpPr>
          <p:nvPr/>
        </p:nvSpPr>
        <p:spPr bwMode="auto">
          <a:xfrm>
            <a:off x="4608195" y="387985"/>
            <a:ext cx="29749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</a:rPr>
              <a:t>景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en-US" altLang="zh-CN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endParaRPr kumimoji="1" lang="en-US" altLang="zh-CN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068" name="Text Box 28"/>
          <p:cNvSpPr txBox="1"/>
          <p:nvPr/>
        </p:nvSpPr>
        <p:spPr>
          <a:xfrm>
            <a:off x="8593138" y="5334000"/>
            <a:ext cx="1608137" cy="95313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华文中宋" panose="02010600040101010101" charset="-122"/>
                <a:ea typeface="华文中宋" panose="02010600040101010101" charset="-122"/>
              </a:rPr>
              <a:t>天马行空</a:t>
            </a:r>
            <a:endParaRPr lang="zh-CN" altLang="en-US" sz="2800" b="1" dirty="0">
              <a:solidFill>
                <a:srgbClr val="99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9900CC"/>
                </a:solidFill>
                <a:latin typeface="华文中宋" panose="02010600040101010101" charset="-122"/>
                <a:ea typeface="华文中宋" panose="02010600040101010101" charset="-122"/>
              </a:rPr>
              <a:t>想落山外</a:t>
            </a:r>
            <a:endParaRPr lang="zh-CN" altLang="en-US" sz="2800" b="1" dirty="0">
              <a:solidFill>
                <a:srgbClr val="99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70" name="Text Box 30"/>
          <p:cNvSpPr txBox="1"/>
          <p:nvPr/>
        </p:nvSpPr>
        <p:spPr>
          <a:xfrm>
            <a:off x="8393113" y="2716848"/>
            <a:ext cx="2218055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想象、夸张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71" name="AutoShape 31"/>
          <p:cNvSpPr/>
          <p:nvPr/>
        </p:nvSpPr>
        <p:spPr>
          <a:xfrm>
            <a:off x="9321800" y="3411855"/>
            <a:ext cx="360363" cy="808038"/>
          </a:xfrm>
          <a:prstGeom prst="downArrow">
            <a:avLst>
              <a:gd name="adj1" fmla="val 50000"/>
              <a:gd name="adj2" fmla="val 416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6638" y="2821305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322705" y="1361440"/>
            <a:ext cx="99637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7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7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7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7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7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66" grpId="0" bldLvl="0" animBg="1"/>
      <p:bldP spid="19470" grpId="0"/>
      <p:bldP spid="4" grpId="0"/>
      <p:bldP spid="27649" grpId="0"/>
      <p:bldP spid="27650" grpId="0" bldLvl="0" animBg="1"/>
      <p:bldP spid="27652" grpId="0"/>
      <p:bldP spid="27656" grpId="0"/>
      <p:bldP spid="27663" grpId="0" bldLvl="0" animBg="1"/>
      <p:bldP spid="27664" grpId="0" bldLvl="0" animBg="1"/>
      <p:bldP spid="27665" grpId="0" bldLvl="0" animBg="1"/>
      <p:bldP spid="87070" grpId="0" bldLvl="0" animBg="1"/>
      <p:bldP spid="87071" grpId="0" bldLvl="0" animBg="1"/>
      <p:bldP spid="87064" grpId="0" bldLvl="0" animBg="1"/>
      <p:bldP spid="8706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120" name="Text Box 32"/>
          <p:cNvSpPr txBox="1">
            <a:spLocks noChangeArrowheads="1"/>
          </p:cNvSpPr>
          <p:nvPr/>
        </p:nvSpPr>
        <p:spPr bwMode="auto">
          <a:xfrm>
            <a:off x="4592955" y="791845"/>
            <a:ext cx="300545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  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景</a:t>
            </a:r>
            <a:r>
              <a:rPr kumimoji="1" lang="en-US" altLang="zh-CN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4</a:t>
            </a: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698" name="Text Box 8"/>
          <p:cNvSpPr txBox="1"/>
          <p:nvPr/>
        </p:nvSpPr>
        <p:spPr>
          <a:xfrm>
            <a:off x="1384618" y="391414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魂归枕席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9713" name="Text Box 23"/>
          <p:cNvSpPr txBox="1"/>
          <p:nvPr/>
        </p:nvSpPr>
        <p:spPr>
          <a:xfrm>
            <a:off x="3802380" y="3076575"/>
            <a:ext cx="3189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魂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 魄动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起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长嗟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惟 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枕席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失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烟霞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9701" name="AutoShape 11"/>
          <p:cNvSpPr/>
          <p:nvPr/>
        </p:nvSpPr>
        <p:spPr>
          <a:xfrm>
            <a:off x="3284538" y="3376613"/>
            <a:ext cx="238125" cy="1658937"/>
          </a:xfrm>
          <a:prstGeom prst="leftBrace">
            <a:avLst>
              <a:gd name="adj1" fmla="val 818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27" name="AutoShape 38"/>
          <p:cNvSpPr/>
          <p:nvPr/>
        </p:nvSpPr>
        <p:spPr>
          <a:xfrm>
            <a:off x="7598410" y="3376295"/>
            <a:ext cx="255588" cy="1719263"/>
          </a:xfrm>
          <a:prstGeom prst="rightBrace">
            <a:avLst>
              <a:gd name="adj1" fmla="val 578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9123" name="Text Box 35"/>
          <p:cNvSpPr txBox="1"/>
          <p:nvPr/>
        </p:nvSpPr>
        <p:spPr>
          <a:xfrm>
            <a:off x="8266113" y="3698875"/>
            <a:ext cx="1820862" cy="107632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憎恨现实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痛苦惆怅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831340" y="1899285"/>
            <a:ext cx="91611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6113" y="1117600"/>
            <a:ext cx="30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935" y="3053715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4</a:t>
            </a: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9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9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0" grpId="0" bldLvl="0" animBg="1"/>
      <p:bldP spid="19470" grpId="0"/>
      <p:bldP spid="3" grpId="0"/>
      <p:bldP spid="29698" grpId="0"/>
      <p:bldP spid="29701" grpId="0" bldLvl="0" animBg="1"/>
      <p:bldP spid="29713" grpId="0"/>
      <p:bldP spid="29727" grpId="0" bldLvl="0" animBg="1"/>
      <p:bldP spid="891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356" name="Text Box 4"/>
          <p:cNvSpPr txBox="1"/>
          <p:nvPr/>
        </p:nvSpPr>
        <p:spPr>
          <a:xfrm>
            <a:off x="4792663" y="454025"/>
            <a:ext cx="2606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学习目的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0355" name="Text Box 3"/>
          <p:cNvSpPr txBox="1"/>
          <p:nvPr/>
        </p:nvSpPr>
        <p:spPr>
          <a:xfrm>
            <a:off x="2192338" y="1412875"/>
            <a:ext cx="82169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、理清梦游线索。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、通过仙境的描绘，体会诗人鄙视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权贵、追求自由生活的思想感情。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、培养学生诗歌诵读及鉴赏能力。 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2770" y="683895"/>
            <a:ext cx="11047095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1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世间行乐亦如此，古来万事东流水。别君去兮何时还？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且放白鹿青崖间，须行即骑访名山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。安能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摧眉折腰</a:t>
            </a:r>
            <a:r>
              <a:rPr lang="zh-CN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事权贵，使我不得开心颜？</a:t>
            </a:r>
            <a:endParaRPr lang="zh-CN" altLang="zh-CN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0770" y="5348605"/>
            <a:ext cx="7913370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三、梦游之吟（叹）</a:t>
            </a:r>
            <a:r>
              <a:rPr lang="en-US" altLang="zh-CN" sz="36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 </a:t>
            </a:r>
            <a:r>
              <a:rPr lang="zh-CN" altLang="en-US" sz="3600" b="1" dirty="0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议论、抒情</a:t>
            </a:r>
            <a:endParaRPr lang="zh-CN" altLang="en-US" sz="3600" b="1" dirty="0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0100" y="3199130"/>
            <a:ext cx="96513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暂且把白鹿放在青青的山崖间，等到要走的时候就骑上它去探访名山。</a:t>
            </a:r>
            <a:endParaRPr lang="zh-CN" altLang="en-US" sz="2400" b="1">
              <a:solidFill>
                <a:srgbClr val="1A23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9550" y="2092960"/>
            <a:ext cx="41535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传说中神仙、隐士多骑白鹿。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7625" y="4486910"/>
            <a:ext cx="65970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A23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低头弯腰，即卑躬屈膝。</a:t>
            </a:r>
            <a:r>
              <a:rPr lang="zh-CN" altLang="en-US" sz="2400" b="1">
                <a:solidFill>
                  <a:srgbClr val="1A23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摧眉，即低眉，低头。</a:t>
            </a:r>
            <a:endParaRPr lang="zh-CN" altLang="en-US" sz="2400" b="1">
              <a:solidFill>
                <a:srgbClr val="1A23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1036320" y="3075305"/>
            <a:ext cx="221678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吟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770" name="AutoShape 8"/>
          <p:cNvSpPr/>
          <p:nvPr/>
        </p:nvSpPr>
        <p:spPr>
          <a:xfrm>
            <a:off x="3252788" y="2621280"/>
            <a:ext cx="188912" cy="1714500"/>
          </a:xfrm>
          <a:prstGeom prst="leftBrace">
            <a:avLst>
              <a:gd name="adj1" fmla="val 513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1" name="Text Box 9"/>
          <p:cNvSpPr txBox="1"/>
          <p:nvPr/>
        </p:nvSpPr>
        <p:spPr>
          <a:xfrm>
            <a:off x="3573780" y="2324418"/>
            <a:ext cx="181102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世事痛苦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追求乐土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蔑视权贵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774" name="AutoShape 12"/>
          <p:cNvSpPr/>
          <p:nvPr/>
        </p:nvSpPr>
        <p:spPr>
          <a:xfrm>
            <a:off x="8505825" y="2667953"/>
            <a:ext cx="219075" cy="1714500"/>
          </a:xfrm>
          <a:prstGeom prst="rightBrace">
            <a:avLst>
              <a:gd name="adj1" fmla="val 4960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173" name="Text Box 13"/>
          <p:cNvSpPr txBox="1"/>
          <p:nvPr/>
        </p:nvSpPr>
        <p:spPr>
          <a:xfrm>
            <a:off x="9079865" y="3860800"/>
            <a:ext cx="1673225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豪迈气概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174" name="Text Box 14"/>
          <p:cNvSpPr txBox="1"/>
          <p:nvPr/>
        </p:nvSpPr>
        <p:spPr>
          <a:xfrm>
            <a:off x="9112250" y="2495550"/>
            <a:ext cx="1607820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直抒胸臆</a:t>
            </a:r>
            <a:endParaRPr lang="zh-CN" altLang="en-US" sz="28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175" name="AutoShape 15"/>
          <p:cNvSpPr/>
          <p:nvPr/>
        </p:nvSpPr>
        <p:spPr>
          <a:xfrm>
            <a:off x="9772015" y="3173413"/>
            <a:ext cx="287338" cy="609600"/>
          </a:xfrm>
          <a:prstGeom prst="downArrow">
            <a:avLst>
              <a:gd name="adj1" fmla="val 50000"/>
              <a:gd name="adj2" fmla="val 664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618615" y="1089025"/>
            <a:ext cx="9407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4665" y="2325370"/>
            <a:ext cx="274129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（及时行乐）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（憎恨现实、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敢于反抗）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92167" grpId="0" bldLvl="0" animBg="1"/>
      <p:bldP spid="32770" grpId="0" bldLvl="0" animBg="1"/>
      <p:bldP spid="32771" grpId="0"/>
      <p:bldP spid="2" grpId="0"/>
      <p:bldP spid="32774" grpId="0" bldLvl="0" animBg="1"/>
      <p:bldP spid="92174" grpId="0" bldLvl="0" animBg="1"/>
      <p:bldP spid="92175" grpId="0" bldLvl="0" animBg="1"/>
      <p:bldP spid="9217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170180" y="0"/>
            <a:ext cx="11852275" cy="6862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</a:t>
            </a:r>
            <a:r>
              <a:rPr lang="zh-CN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文</a:t>
            </a:r>
            <a:endParaRPr lang="zh-CN" altLang="zh-CN" sz="2000" b="1">
              <a:solidFill>
                <a:srgbClr val="0F0F0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zh-CN" sz="20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海外来的客人谈起瀛洲，（大海）烟波渺茫，（瀛洲）实在难以寻求。绍兴一带的人谈起天姥山，在云雾霞光中有时还能看见。天姥山高耸入云，连着天际，横向天外。山势高峻超过五岳，遮掩过赤城山。天台山高一万（一万为正确版本，四万经考证为误传）八千丈，对着天姥山好像要向东南倾斜拜倒一样。</a:t>
            </a:r>
            <a:endParaRPr lang="zh-CN" altLang="zh-CN" sz="2400" b="1">
              <a:solidFill>
                <a:srgbClr val="0F0F0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　　我根据越人说的话梦游到了绍兴，一天夜里，飞渡过了明月映照的镜湖。镜湖的月光照着我的影子，一直送我到了剡溪。谢灵运住的地方现在还在，清澈的湖水荡漾，猿猴清啼。脚上穿着谢公当年特制的木鞋，攀登直上云霄的山路。（上到）半山腰就看见了从海上升起的太阳，空中传来天鸡的叫声。山路盘旋弯曲，方向不定，迷恋着花，依倚着石头，不觉天色已经晚了。熊在怒吼，龙在长鸣，岩中的泉水在震响，使森林战栗，使山峰惊颤。云层黑沉沉的，像是要下雨，水波动荡生起了烟雾。电光闪闪，雷声轰鸣，山峰好像要被崩塌似的。仙府的石门，訇的一声从中间打开。天色昏暗看不到洞底，日月照耀着金银做的宫阙。用彩虹做衣裳，将风作为马来乘，云中的神仙们纷纷下来。老虎弹琴，鸾鸟拉车。仙人们排成列，多如密麻。忽然惊魂动魄，恍然惊醒起来而长长地叹息。醒来时只有身边的枕席，刚才梦中所见的烟雾云霞全都消失了。</a:t>
            </a:r>
            <a:r>
              <a:rPr lang="en-US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　　  </a:t>
            </a:r>
            <a:endParaRPr lang="zh-CN" altLang="zh-CN" sz="2400" b="1">
              <a:solidFill>
                <a:srgbClr val="0F0F0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zh-CN" sz="24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     人世间的欢乐也是如此，自古以来万事都像东流的水一样一去不复返。与君分别何时才能回来，暂且把白鹿放牧在青崖间，等到游览时就骑上它访名川大山。我岂能卑躬屈膝，去侍奉权贵，使我心中郁郁寡欢，极不舒坦！</a:t>
            </a:r>
            <a:endParaRPr lang="zh-CN" altLang="zh-CN" sz="2400" b="1">
              <a:solidFill>
                <a:srgbClr val="0F0F0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3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>
                                            <p:txEl>
                                              <p:charRg st="3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>
                                            <p:txEl>
                                              <p:charRg st="3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1">
                                            <p:txEl>
                                              <p:charRg st="34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173" end="5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1">
                                            <p:txEl>
                                              <p:charRg st="173" end="5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1">
                                            <p:txEl>
                                              <p:charRg st="173" end="5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1">
                                            <p:txEl>
                                              <p:charRg st="173" end="5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555" end="6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1">
                                            <p:txEl>
                                              <p:charRg st="555" end="6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1">
                                            <p:txEl>
                                              <p:charRg st="555" end="6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1">
                                            <p:txEl>
                                              <p:charRg st="555" end="6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5" descr="图片5"/>
          <p:cNvPicPr>
            <a:picLocks noChangeAspect="1"/>
          </p:cNvPicPr>
          <p:nvPr/>
        </p:nvPicPr>
        <p:blipFill>
          <a:blip r:embed="rId1"/>
          <a:srcRect t="652" r="1965" b="2161"/>
          <a:stretch>
            <a:fillRect/>
          </a:stretch>
        </p:blipFill>
        <p:spPr>
          <a:xfrm>
            <a:off x="146050" y="120015"/>
            <a:ext cx="11915140" cy="6618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Text Box 3"/>
          <p:cNvSpPr txBox="1"/>
          <p:nvPr/>
        </p:nvSpPr>
        <p:spPr>
          <a:xfrm>
            <a:off x="4921250" y="667703"/>
            <a:ext cx="20875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主   题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212" name="Text Box 4"/>
          <p:cNvSpPr txBox="1"/>
          <p:nvPr/>
        </p:nvSpPr>
        <p:spPr>
          <a:xfrm>
            <a:off x="689610" y="1701165"/>
            <a:ext cx="10843895" cy="4246245"/>
          </a:xfrm>
          <a:prstGeom prst="rect">
            <a:avLst/>
          </a:prstGeom>
          <a:noFill/>
          <a:ln w="381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4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44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本诗描写作者自身对梦境中天姥仙境美景的向往，表现了作者憎恶现实、蔑视权贵、敢于反抗的斗争精神和向往自由、追求乐土的美好愿望。</a:t>
            </a:r>
            <a:endParaRPr lang="zh-CN" altLang="en-US" sz="44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676775" y="196850"/>
            <a:ext cx="24923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艺术手法</a:t>
            </a:r>
            <a:endParaRPr kumimoji="0" lang="zh-CN" altLang="en-US" sz="4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585" y="965200"/>
            <a:ext cx="112280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lang="zh-CN" altLang="en-US" sz="3600" b="1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１、构思奇特。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全诗以游仙为构思的出发点，借天姥山的高峻和有关传说，虚构出一个与黑暗的现实社会形成鲜明对照的神仙世界，以此表达诗人对自由、光明的渴望与追求，同时也写出他不满现实、不趋炎附势、蔑视权贵的反抗精神。</a:t>
            </a:r>
            <a:endParaRPr lang="zh-CN" altLang="en-US" sz="3600" b="1" noProof="0" smtClean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lang="zh-CN" altLang="en-US" sz="3600" b="1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２、想象丰富。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神话传说和对自然山川的真实体验融合在一起，运用丰富的想象和大胆夸张，充分体现了李白诗歌的浪漫主义风格。</a:t>
            </a:r>
            <a:endParaRPr lang="zh-CN" altLang="en-US" sz="3600" b="1" noProof="0" smtClean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marR="0" defTabSz="914400">
              <a:buClrTx/>
              <a:buSzTx/>
              <a:buFontTx/>
              <a:defRPr/>
            </a:pPr>
            <a:r>
              <a:rPr lang="zh-CN" altLang="en-US" sz="3600" b="1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３、语言灵活。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形式错落，富有节奏感，通俗平易，兼用长短句，打破了“七言”的束缚。</a:t>
            </a:r>
            <a:r>
              <a:rPr lang="zh-CN" altLang="en-US" sz="360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36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93980"/>
            <a:ext cx="11943080" cy="667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 txBox="1"/>
          <p:nvPr/>
        </p:nvSpPr>
        <p:spPr>
          <a:xfrm>
            <a:off x="2484438" y="488950"/>
            <a:ext cx="7299325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海客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谈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瀛洲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烟涛微茫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信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难求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越人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语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天姥，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云霞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明灭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可睹。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7554913" y="251777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有时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2713" name="Text Box 9"/>
          <p:cNvSpPr txBox="1"/>
          <p:nvPr/>
        </p:nvSpPr>
        <p:spPr>
          <a:xfrm>
            <a:off x="2005013" y="3495675"/>
            <a:ext cx="17208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瀛洲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天姥山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2714" name="AutoShape 10"/>
          <p:cNvSpPr/>
          <p:nvPr/>
        </p:nvSpPr>
        <p:spPr>
          <a:xfrm>
            <a:off x="2335213" y="4205288"/>
            <a:ext cx="407987" cy="1193800"/>
          </a:xfrm>
          <a:prstGeom prst="downArrow">
            <a:avLst>
              <a:gd name="adj1" fmla="val 50000"/>
              <a:gd name="adj2" fmla="val 1685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15" name="Text Box 11"/>
          <p:cNvSpPr txBox="1"/>
          <p:nvPr/>
        </p:nvSpPr>
        <p:spPr>
          <a:xfrm>
            <a:off x="4038600" y="3397250"/>
            <a:ext cx="762000" cy="645160"/>
          </a:xfrm>
          <a:prstGeom prst="rect">
            <a:avLst/>
          </a:prstGeom>
          <a:solidFill>
            <a:srgbClr val="FF33C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虚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2716" name="AutoShape 12"/>
          <p:cNvSpPr/>
          <p:nvPr/>
        </p:nvSpPr>
        <p:spPr>
          <a:xfrm>
            <a:off x="4114800" y="4205288"/>
            <a:ext cx="304800" cy="1135062"/>
          </a:xfrm>
          <a:prstGeom prst="downArrow">
            <a:avLst>
              <a:gd name="adj1" fmla="val 50000"/>
              <a:gd name="adj2" fmla="val 1685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2717" name="Text Box 13"/>
          <p:cNvSpPr txBox="1"/>
          <p:nvPr/>
        </p:nvSpPr>
        <p:spPr>
          <a:xfrm>
            <a:off x="4038600" y="5486400"/>
            <a:ext cx="838200" cy="645160"/>
          </a:xfrm>
          <a:prstGeom prst="rect">
            <a:avLst/>
          </a:prstGeom>
          <a:solidFill>
            <a:srgbClr val="FF33C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实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72718" name="Text Box 14"/>
          <p:cNvSpPr txBox="1"/>
          <p:nvPr/>
        </p:nvSpPr>
        <p:spPr>
          <a:xfrm>
            <a:off x="4419600" y="4205288"/>
            <a:ext cx="6588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33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陪衬</a:t>
            </a:r>
            <a:endParaRPr lang="zh-CN" altLang="en-US" sz="4000" b="1" dirty="0">
              <a:solidFill>
                <a:srgbClr val="FF33CC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2719" name="Text Box 15"/>
          <p:cNvSpPr txBox="1"/>
          <p:nvPr/>
        </p:nvSpPr>
        <p:spPr>
          <a:xfrm>
            <a:off x="5502275" y="3397250"/>
            <a:ext cx="6313805" cy="2848610"/>
          </a:xfrm>
          <a:prstGeom prst="rect">
            <a:avLst/>
          </a:prstGeom>
          <a:solidFill>
            <a:srgbClr val="000066"/>
          </a:solidFill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航海的人谈起瀛洲，大海波涛渺茫确实不易寻求；吴越一带的人谈起天姥山，云霞忽明忽暗（天姥山）有时可以看到。 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19" name="文本框 1"/>
          <p:cNvSpPr txBox="1"/>
          <p:nvPr/>
        </p:nvSpPr>
        <p:spPr>
          <a:xfrm>
            <a:off x="7459663" y="146526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确实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20" name="文本框 2"/>
          <p:cNvSpPr txBox="1"/>
          <p:nvPr/>
        </p:nvSpPr>
        <p:spPr>
          <a:xfrm>
            <a:off x="2836863" y="2516188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谈到、说起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17421" name="文本框 1"/>
          <p:cNvSpPr txBox="1"/>
          <p:nvPr/>
        </p:nvSpPr>
        <p:spPr>
          <a:xfrm>
            <a:off x="2005013" y="1465263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浪迹海上之人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22" name="文本框 2"/>
          <p:cNvSpPr txBox="1"/>
          <p:nvPr/>
        </p:nvSpPr>
        <p:spPr>
          <a:xfrm>
            <a:off x="3470275" y="488950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传说中的东海仙山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7423" name="文本框 3"/>
          <p:cNvSpPr txBox="1"/>
          <p:nvPr/>
        </p:nvSpPr>
        <p:spPr>
          <a:xfrm>
            <a:off x="6096000" y="2516188"/>
            <a:ext cx="14589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忽明忽暗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13" grpId="0"/>
      <p:bldP spid="72714" grpId="0" bldLvl="0" animBg="1"/>
      <p:bldP spid="72715" grpId="0" bldLvl="0" animBg="1"/>
      <p:bldP spid="72716" grpId="0" bldLvl="0" animBg="1"/>
      <p:bldP spid="72717" grpId="0" bldLvl="0" animBg="1"/>
      <p:bldP spid="72718" grpId="0"/>
      <p:bldP spid="72719" grpId="0" bldLvl="0" animBg="1"/>
      <p:bldP spid="17410" grpId="0"/>
      <p:bldP spid="17421" grpId="0"/>
      <p:bldP spid="17422" grpId="0"/>
      <p:bldP spid="17419" grpId="0"/>
      <p:bldP spid="17420" grpId="0"/>
      <p:bldP spid="174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94615"/>
            <a:ext cx="11928475" cy="6668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3">
            <a:hlinkClick r:id="" action="ppaction://hlinkshowjump?jump=nextslide"/>
          </p:cNvPr>
          <p:cNvSpPr txBox="1"/>
          <p:nvPr/>
        </p:nvSpPr>
        <p:spPr>
          <a:xfrm>
            <a:off x="1978025" y="496888"/>
            <a:ext cx="8310880" cy="2122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天姥连天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向天横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势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拔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五岳掩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赤城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天台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一万八千丈，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对此欲倒东南倾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7983855" y="1217930"/>
            <a:ext cx="3227070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山名，在现在浙江天台北部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5" name="Text Box 7"/>
          <p:cNvSpPr txBox="1"/>
          <p:nvPr/>
        </p:nvSpPr>
        <p:spPr>
          <a:xfrm>
            <a:off x="1102995" y="3927475"/>
            <a:ext cx="10410825" cy="2584450"/>
          </a:xfrm>
          <a:prstGeom prst="rect">
            <a:avLst/>
          </a:prstGeom>
          <a:solidFill>
            <a:srgbClr val="000066"/>
          </a:solidFill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天姥山仿佛连接着天遮断了天空，（它）山势高过五岳，遮蔽了赤城山。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天台山虽高一万八千丈，对着这天姥山，（却矮小得）象要向东南方倾倒一样。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7" name="文本框 1"/>
          <p:cNvSpPr txBox="1"/>
          <p:nvPr/>
        </p:nvSpPr>
        <p:spPr>
          <a:xfrm>
            <a:off x="6505575" y="18891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超出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8" name="文本框 2"/>
          <p:cNvSpPr txBox="1"/>
          <p:nvPr/>
        </p:nvSpPr>
        <p:spPr>
          <a:xfrm>
            <a:off x="4140200" y="188913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遮住天空 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9" name="文本框 3"/>
          <p:cNvSpPr txBox="1"/>
          <p:nvPr/>
        </p:nvSpPr>
        <p:spPr>
          <a:xfrm>
            <a:off x="2133600" y="24447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山名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40" name="文本框 4"/>
          <p:cNvSpPr txBox="1"/>
          <p:nvPr/>
        </p:nvSpPr>
        <p:spPr>
          <a:xfrm>
            <a:off x="5821680" y="2619375"/>
            <a:ext cx="56915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对着（天姥）这座山，（天台山）就好像要拜倒在它的东面一样。意思是天台山和天姥山相比，就显得更低了。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8" grpId="0"/>
      <p:bldP spid="18437" grpId="0"/>
      <p:bldP spid="73734" grpId="0"/>
      <p:bldP spid="18439" grpId="0"/>
      <p:bldP spid="18440" grpId="0"/>
      <p:bldP spid="7373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133475" y="2261235"/>
            <a:ext cx="746125" cy="2614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梦游之</a:t>
            </a:r>
            <a:r>
              <a:rPr kumimoji="1" lang="zh-CN" altLang="en-US" sz="4400" b="1" kern="1200" cap="none" spc="0" normalizeH="0" baseline="0" noProof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由</a:t>
            </a:r>
            <a:endParaRPr kumimoji="1" lang="zh-CN" altLang="en-US" sz="4400" b="1" kern="1200" cap="none" spc="0" normalizeH="0" baseline="0" noProof="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458" name="AutoShape 3"/>
          <p:cNvSpPr/>
          <p:nvPr/>
        </p:nvSpPr>
        <p:spPr>
          <a:xfrm>
            <a:off x="2040890" y="2457450"/>
            <a:ext cx="228600" cy="2514600"/>
          </a:xfrm>
          <a:prstGeom prst="leftBrace">
            <a:avLst>
              <a:gd name="adj1" fmla="val 9095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2578735" y="2045335"/>
            <a:ext cx="2302510" cy="3338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瀛洲难求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天姥可睹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60" name="AutoShape 6"/>
          <p:cNvSpPr/>
          <p:nvPr/>
        </p:nvSpPr>
        <p:spPr>
          <a:xfrm>
            <a:off x="4562475" y="3135630"/>
            <a:ext cx="318770" cy="2872740"/>
          </a:xfrm>
          <a:prstGeom prst="leftBrace">
            <a:avLst>
              <a:gd name="adj1" fmla="val 82685"/>
              <a:gd name="adj2" fmla="val 64699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Text Box 7"/>
          <p:cNvSpPr txBox="1"/>
          <p:nvPr/>
        </p:nvSpPr>
        <p:spPr>
          <a:xfrm>
            <a:off x="5346700" y="2971800"/>
            <a:ext cx="1403985" cy="3192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向天横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拔五岳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掩赤城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倾天台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87" name="Text Box 11"/>
          <p:cNvSpPr txBox="1"/>
          <p:nvPr/>
        </p:nvSpPr>
        <p:spPr>
          <a:xfrm>
            <a:off x="8502333" y="4237990"/>
            <a:ext cx="1811020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峻拔雄伟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66" name="AutoShape 12"/>
          <p:cNvSpPr/>
          <p:nvPr/>
        </p:nvSpPr>
        <p:spPr>
          <a:xfrm>
            <a:off x="7216140" y="3048000"/>
            <a:ext cx="336550" cy="3048000"/>
          </a:xfrm>
          <a:prstGeom prst="rightBrace">
            <a:avLst>
              <a:gd name="adj1" fmla="val 6612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5789" name="Text Box 13"/>
          <p:cNvSpPr txBox="1"/>
          <p:nvPr/>
        </p:nvSpPr>
        <p:spPr>
          <a:xfrm>
            <a:off x="7692708" y="2057400"/>
            <a:ext cx="3032760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对比、夸张、衬托</a:t>
            </a:r>
            <a:endParaRPr lang="zh-CN" altLang="en-US" sz="28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0" name="Text Box 14"/>
          <p:cNvSpPr txBox="1"/>
          <p:nvPr/>
        </p:nvSpPr>
        <p:spPr>
          <a:xfrm>
            <a:off x="7509510" y="2957195"/>
            <a:ext cx="3388995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联想对比、以虚衬实</a:t>
            </a:r>
            <a:endParaRPr lang="zh-CN" altLang="en-US" sz="28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1" name="Text Box 15"/>
          <p:cNvSpPr txBox="1"/>
          <p:nvPr/>
        </p:nvSpPr>
        <p:spPr>
          <a:xfrm>
            <a:off x="8672513" y="5580063"/>
            <a:ext cx="1811020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热情向往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775335" y="567055"/>
            <a:ext cx="10123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事件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意境特点 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表现手法  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7" name="AutoShape 21"/>
          <p:cNvSpPr/>
          <p:nvPr/>
        </p:nvSpPr>
        <p:spPr>
          <a:xfrm>
            <a:off x="9255760" y="3515995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5798" name="AutoShape 22"/>
          <p:cNvSpPr/>
          <p:nvPr/>
        </p:nvSpPr>
        <p:spPr>
          <a:xfrm>
            <a:off x="9255760" y="4896485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3" name="Text Box 23"/>
          <p:cNvSpPr txBox="1"/>
          <p:nvPr/>
        </p:nvSpPr>
        <p:spPr>
          <a:xfrm>
            <a:off x="5334000" y="2057400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烟涛微茫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4" name="AutoShape 24"/>
          <p:cNvSpPr/>
          <p:nvPr/>
        </p:nvSpPr>
        <p:spPr>
          <a:xfrm>
            <a:off x="3195955" y="2876550"/>
            <a:ext cx="228600" cy="1676400"/>
          </a:xfrm>
          <a:prstGeom prst="downArrow">
            <a:avLst>
              <a:gd name="adj1" fmla="val 50000"/>
              <a:gd name="adj2" fmla="val 18285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75778" grpId="0" bldLvl="0" animBg="1"/>
      <p:bldP spid="19458" grpId="0" bldLvl="0" animBg="1"/>
      <p:bldP spid="19459" grpId="0"/>
      <p:bldP spid="19474" grpId="0" bldLvl="0" animBg="1"/>
      <p:bldP spid="19473" grpId="0"/>
      <p:bldP spid="75789" grpId="0" bldLvl="0" animBg="1"/>
      <p:bldP spid="19460" grpId="0" bldLvl="0" animBg="1"/>
      <p:bldP spid="19461" grpId="0"/>
      <p:bldP spid="19466" grpId="0" bldLvl="0" animBg="1"/>
      <p:bldP spid="75790" grpId="0" bldLvl="0" animBg="1"/>
      <p:bldP spid="75797" grpId="0" bldLvl="0" animBg="1"/>
      <p:bldP spid="75787" grpId="0" bldLvl="0" animBg="1"/>
      <p:bldP spid="75798" grpId="0" bldLvl="0" animBg="1"/>
      <p:bldP spid="7579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" y="100965"/>
            <a:ext cx="11968480" cy="656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Text Box 4"/>
          <p:cNvSpPr txBox="1"/>
          <p:nvPr/>
        </p:nvSpPr>
        <p:spPr>
          <a:xfrm>
            <a:off x="2117725" y="171450"/>
            <a:ext cx="8186738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我欲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梦吴越，一夜飞度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镜湖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月。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湖月照我影，送我至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剡溪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谢公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宿处今尚在，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渌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水荡漾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清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猿啼</a:t>
            </a:r>
            <a:r>
              <a:rPr lang="zh-CN" altLang="en-US" sz="4000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2866390" y="5848350"/>
            <a:ext cx="59670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点明了“梦游”。浪漫之笔</a:t>
            </a:r>
            <a:endParaRPr lang="zh-CN" altLang="en-US" sz="36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6809" name="Rectangle 9"/>
          <p:cNvSpPr/>
          <p:nvPr/>
        </p:nvSpPr>
        <p:spPr>
          <a:xfrm>
            <a:off x="382905" y="3617913"/>
            <a:ext cx="11396980" cy="2061210"/>
          </a:xfrm>
          <a:prstGeom prst="rect">
            <a:avLst/>
          </a:prstGeom>
          <a:solidFill>
            <a:srgbClr val="000066"/>
          </a:solidFill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我想根据这（传说），梦游一趟越地（的天姥山），梦中，一个夜晚飞渡过月光映照下的镜湖。湖上的月光映照着我的身影，送我到剡溪。诗人谢灵运游天姥山时住宿的地方现在还存在，清澈的溪流水波荡漾，山中的猿猴叫声极为凄清 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5" name="文本框 1"/>
          <p:cNvSpPr txBox="1"/>
          <p:nvPr/>
        </p:nvSpPr>
        <p:spPr>
          <a:xfrm>
            <a:off x="3028950" y="98107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依据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6" name="文本框 2"/>
          <p:cNvSpPr txBox="1"/>
          <p:nvPr/>
        </p:nvSpPr>
        <p:spPr>
          <a:xfrm>
            <a:off x="8243888" y="98107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即鉴湖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7" name="文本框 3"/>
          <p:cNvSpPr txBox="1"/>
          <p:nvPr/>
        </p:nvSpPr>
        <p:spPr>
          <a:xfrm>
            <a:off x="6527800" y="1098550"/>
            <a:ext cx="9232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shàn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8" name="文本框 4"/>
          <p:cNvSpPr txBox="1"/>
          <p:nvPr/>
        </p:nvSpPr>
        <p:spPr>
          <a:xfrm>
            <a:off x="6910388" y="18859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水名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9" name="文本框 5"/>
          <p:cNvSpPr txBox="1"/>
          <p:nvPr/>
        </p:nvSpPr>
        <p:spPr>
          <a:xfrm>
            <a:off x="2117725" y="290195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谢灵运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90" name="文本框 6"/>
          <p:cNvSpPr txBox="1"/>
          <p:nvPr/>
        </p:nvSpPr>
        <p:spPr>
          <a:xfrm>
            <a:off x="6116638" y="29019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清澈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91" name="文本框 7"/>
          <p:cNvSpPr txBox="1"/>
          <p:nvPr/>
        </p:nvSpPr>
        <p:spPr>
          <a:xfrm>
            <a:off x="8243888" y="29019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凄清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76809" grpId="0" bldLvl="0" animBg="1"/>
      <p:bldP spid="768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4549140" y="495300"/>
            <a:ext cx="348932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梦游之</a:t>
            </a:r>
            <a:r>
              <a:rPr kumimoji="1" lang="en-US" altLang="zh-CN" sz="44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zh-CN" altLang="en-US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</a:rPr>
              <a:t>景</a:t>
            </a:r>
            <a:r>
              <a:rPr kumimoji="1" lang="en-US" altLang="zh-CN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endParaRPr kumimoji="1" lang="en-US" altLang="zh-CN" sz="44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7657" name="Text Box 9"/>
          <p:cNvSpPr txBox="1"/>
          <p:nvPr/>
        </p:nvSpPr>
        <p:spPr>
          <a:xfrm>
            <a:off x="1510665" y="421259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魂飞剡溪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8" name="AutoShape 10"/>
          <p:cNvSpPr/>
          <p:nvPr/>
        </p:nvSpPr>
        <p:spPr>
          <a:xfrm>
            <a:off x="3510280" y="3578543"/>
            <a:ext cx="184150" cy="1836737"/>
          </a:xfrm>
          <a:prstGeom prst="leftBrace">
            <a:avLst>
              <a:gd name="adj1" fmla="val 440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3883025" y="3262630"/>
            <a:ext cx="1098550" cy="22517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湖月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渌水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清猿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62" name="AutoShape 14"/>
          <p:cNvSpPr/>
          <p:nvPr/>
        </p:nvSpPr>
        <p:spPr>
          <a:xfrm>
            <a:off x="7692390" y="3492818"/>
            <a:ext cx="187325" cy="1922462"/>
          </a:xfrm>
          <a:prstGeom prst="rightBrace">
            <a:avLst>
              <a:gd name="adj1" fmla="val 470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3" name="Text Box 15"/>
          <p:cNvSpPr txBox="1"/>
          <p:nvPr/>
        </p:nvSpPr>
        <p:spPr>
          <a:xfrm>
            <a:off x="5387658" y="3718560"/>
            <a:ext cx="1811020" cy="1470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（镜湖）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华文中宋" panose="02010600040101010101" charset="-122"/>
                <a:ea typeface="华文中宋" panose="02010600040101010101" charset="-122"/>
              </a:rPr>
              <a:t>（剡溪）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7841" name="Text Box 17"/>
          <p:cNvSpPr txBox="1"/>
          <p:nvPr/>
        </p:nvSpPr>
        <p:spPr>
          <a:xfrm>
            <a:off x="8235950" y="3318828"/>
            <a:ext cx="1868488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凄清幽静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7842" name="Text Box 18"/>
          <p:cNvSpPr txBox="1"/>
          <p:nvPr/>
        </p:nvSpPr>
        <p:spPr>
          <a:xfrm>
            <a:off x="8235950" y="4930458"/>
            <a:ext cx="1868488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</a:rPr>
              <a:t>心驰神往</a:t>
            </a:r>
            <a:endParaRPr lang="zh-CN" altLang="en-US" sz="32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2018030" y="1818640"/>
            <a:ext cx="87115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5797" name="AutoShape 21"/>
          <p:cNvSpPr/>
          <p:nvPr/>
        </p:nvSpPr>
        <p:spPr>
          <a:xfrm>
            <a:off x="8959850" y="4073208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9913" y="3449638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bldLvl="0" animBg="1"/>
      <p:bldP spid="19470" grpId="0"/>
      <p:bldP spid="27657" grpId="0"/>
      <p:bldP spid="27658" grpId="0" bldLvl="0" animBg="1"/>
      <p:bldP spid="27659" grpId="0"/>
      <p:bldP spid="27663" grpId="0"/>
      <p:bldP spid="27662" grpId="0" bldLvl="0" animBg="1"/>
      <p:bldP spid="77841" grpId="0" bldLvl="0" animBg="1"/>
      <p:bldP spid="77842" grpId="0" bldLvl="0" animBg="1"/>
      <p:bldP spid="75797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1300" y="852170"/>
            <a:ext cx="11623040" cy="5900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李白、杜甫和白居易在中国古典诗歌史上具有重要的地位。这里各选入他们的一首经典诗作。这几首诗体式不同，抒发的情感和创作手法也各不相同，诵读时要细加体会。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梦游天姥吟留别》以浪漫瑰丽的想象，描绘了一个迷离倘恍的梦境。诗作以七言为主，不受诗律限制，笔随兴至，在奇特的梦境中寄寓着深沉的慨叹。学习时要在诵读中发挥想象，品味组成梦境的意象以及梦境所隐含的精神追求。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登高》写诗人登高远跳，身世之悲与忧国之情齐集心头。这首诗每联对仗，句法谨严，历来为人称赞。学习时注意感受诗歌营造的沉郁悲凉的意境，体会作者圆熟的律诗创作技巧。宋代罗大经曾说“万里悲秋常作客，百年多病独登台”一联含有八层意思（《鹤林玉露》）,试就此联作一番品析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《琵琶行》是一首长篇乐府诗，叙述琵琶女的故事，述说自己的人生遗际。学习时，注意琵琶女与诗人境遇的相通之处，体会诗人抒发的人生感慨。重点欣赏诗中音乐描写和景物描写的精妙。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5380" y="14541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7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124460"/>
            <a:ext cx="11880850" cy="6608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3121025" y="894398"/>
            <a:ext cx="6197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脚著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谢公屐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，身登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青云梯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半壁见海日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，空中闻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天鸡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864870" y="4459605"/>
            <a:ext cx="10535285" cy="2061210"/>
          </a:xfrm>
          <a:prstGeom prst="rect">
            <a:avLst/>
          </a:prstGeom>
          <a:solidFill>
            <a:srgbClr val="000066"/>
          </a:solidFill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（我）脚穿谢公游山时穿的木屐，亲自攀登直入云霄的天梯（高峻陡峭的山路）。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上到半山腰就看到从海上升起的太阳，听见天鸡在空中啼叫。 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2" name="文本框 1"/>
          <p:cNvSpPr txBox="1"/>
          <p:nvPr/>
        </p:nvSpPr>
        <p:spPr>
          <a:xfrm>
            <a:off x="2713038" y="1539875"/>
            <a:ext cx="35426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谢灵运（穿的那种）木屐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3" name="文本框 2"/>
          <p:cNvSpPr txBox="1"/>
          <p:nvPr/>
        </p:nvSpPr>
        <p:spPr>
          <a:xfrm>
            <a:off x="7218363" y="1539875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指直上云霄的山路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4" name="文本框 3"/>
          <p:cNvSpPr txBox="1"/>
          <p:nvPr/>
        </p:nvSpPr>
        <p:spPr>
          <a:xfrm>
            <a:off x="2602230" y="2647950"/>
            <a:ext cx="32702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上到半山腰就见到从海上升起的太阳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5" name="文本框 4"/>
          <p:cNvSpPr txBox="1"/>
          <p:nvPr/>
        </p:nvSpPr>
        <p:spPr>
          <a:xfrm>
            <a:off x="6254750" y="2646680"/>
            <a:ext cx="5546090" cy="1271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古代传说，东南有桃都山，山上有棵大树，树枝绵延三千里，树上栖有天鸡，每当太阳初升，照到这棵树上，天鸡就叫起来，天下的鸡也都跟着它叫。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6" name="文本框 5"/>
          <p:cNvSpPr txBox="1"/>
          <p:nvPr/>
        </p:nvSpPr>
        <p:spPr>
          <a:xfrm>
            <a:off x="358775" y="137795"/>
            <a:ext cx="668591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谢灵运游山时穿的一种特制木鞋，鞋底下安着活动的锯齿，上山时抽去前齿，下山时抽去后齿。 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6" grpId="0"/>
      <p:bldP spid="22533" grpId="0"/>
      <p:bldP spid="22534" grpId="0"/>
      <p:bldP spid="22535" grpId="0"/>
      <p:bldP spid="7885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4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" y="95250"/>
            <a:ext cx="11967845" cy="6625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3"/>
          <p:cNvSpPr txBox="1"/>
          <p:nvPr/>
        </p:nvSpPr>
        <p:spPr>
          <a:xfrm>
            <a:off x="2019300" y="671513"/>
            <a:ext cx="84677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千岩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万转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路不定，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迷花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倚石忽已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暝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熊咆龙吟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殷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岩泉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栗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深林兮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惊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层巅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04" name="Text Box 8"/>
          <p:cNvSpPr txBox="1"/>
          <p:nvPr/>
        </p:nvSpPr>
        <p:spPr>
          <a:xfrm>
            <a:off x="646430" y="3921125"/>
            <a:ext cx="10869295" cy="2306955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山岩千折百转，石道弯弯曲曲，不知道拐了多少个弯，（我）迷恋着花，依倚着石，不觉天色已经晚了。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岩泉发出的响声，象熊在怒吼，龙在长鸣，使幽静的树林战栗使层层山岩震惊，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556" name="文本框 1"/>
          <p:cNvSpPr txBox="1"/>
          <p:nvPr/>
        </p:nvSpPr>
        <p:spPr>
          <a:xfrm>
            <a:off x="1895475" y="33337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重叠的岩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557" name="文本框 2"/>
          <p:cNvSpPr txBox="1"/>
          <p:nvPr/>
        </p:nvSpPr>
        <p:spPr>
          <a:xfrm>
            <a:off x="2725738" y="1289050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山路弯曲不断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3558" name="文本框 3"/>
          <p:cNvSpPr txBox="1"/>
          <p:nvPr/>
        </p:nvSpPr>
        <p:spPr>
          <a:xfrm>
            <a:off x="5921375" y="1289050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迷恋着花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3559" name="文本框 4"/>
          <p:cNvSpPr txBox="1"/>
          <p:nvPr/>
        </p:nvSpPr>
        <p:spPr>
          <a:xfrm>
            <a:off x="3300413" y="2519363"/>
            <a:ext cx="19510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“岩泉殷”，震响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3560" name="文本框 5"/>
          <p:cNvSpPr txBox="1"/>
          <p:nvPr/>
        </p:nvSpPr>
        <p:spPr>
          <a:xfrm>
            <a:off x="5472113" y="2609850"/>
            <a:ext cx="23050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使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战栗，形容词作使动词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3561" name="文本框 6"/>
          <p:cNvSpPr txBox="1"/>
          <p:nvPr/>
        </p:nvSpPr>
        <p:spPr>
          <a:xfrm>
            <a:off x="8083550" y="2609850"/>
            <a:ext cx="24050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使</a:t>
            </a:r>
            <a:r>
              <a:rPr lang="en-US" altLang="zh-CN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---</a:t>
            </a:r>
            <a:r>
              <a:rPr lang="zh-CN" altLang="en-US" sz="24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震惊，形容词作使动词</a:t>
            </a:r>
            <a:endParaRPr lang="zh-CN" altLang="en-US" sz="24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3562" name="文本框 7"/>
          <p:cNvSpPr txBox="1"/>
          <p:nvPr/>
        </p:nvSpPr>
        <p:spPr>
          <a:xfrm>
            <a:off x="8616950" y="1289050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天黑、夜晚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7" grpId="0"/>
      <p:bldP spid="23558" grpId="0"/>
      <p:bldP spid="23562" grpId="0"/>
      <p:bldP spid="23559" grpId="0"/>
      <p:bldP spid="23560" grpId="0"/>
      <p:bldP spid="23561" grpId="0"/>
      <p:bldP spid="8090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751705" y="320675"/>
            <a:ext cx="318452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  </a:t>
            </a: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景</a:t>
            </a:r>
            <a:r>
              <a:rPr kumimoji="1" lang="en-US" altLang="zh-CN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2</a:t>
            </a:r>
            <a:endParaRPr kumimoji="1" lang="en-US" altLang="zh-CN" sz="40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4580" name="Text Box 10"/>
          <p:cNvSpPr txBox="1"/>
          <p:nvPr/>
        </p:nvSpPr>
        <p:spPr>
          <a:xfrm>
            <a:off x="1160145" y="412750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着屐登山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90" name="AutoShape 20"/>
          <p:cNvSpPr/>
          <p:nvPr/>
        </p:nvSpPr>
        <p:spPr>
          <a:xfrm>
            <a:off x="3065145" y="2756535"/>
            <a:ext cx="261938" cy="3325813"/>
          </a:xfrm>
          <a:prstGeom prst="leftBrace">
            <a:avLst>
              <a:gd name="adj1" fmla="val 6965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91" name="Text Box 21"/>
          <p:cNvSpPr txBox="1"/>
          <p:nvPr/>
        </p:nvSpPr>
        <p:spPr>
          <a:xfrm>
            <a:off x="3642678" y="2324735"/>
            <a:ext cx="1098550" cy="4076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云梯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海日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天鸡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叠岩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花石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岩泉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97" name="Text Box 27"/>
          <p:cNvSpPr txBox="1"/>
          <p:nvPr/>
        </p:nvSpPr>
        <p:spPr>
          <a:xfrm>
            <a:off x="5581015" y="2324735"/>
            <a:ext cx="221932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青云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半壁见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空中闻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万转不定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迷、倚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熊咆龙吟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603" name="AutoShape 33"/>
          <p:cNvSpPr/>
          <p:nvPr/>
        </p:nvSpPr>
        <p:spPr>
          <a:xfrm>
            <a:off x="7936230" y="2545715"/>
            <a:ext cx="260350" cy="3778250"/>
          </a:xfrm>
          <a:prstGeom prst="rightBrace">
            <a:avLst>
              <a:gd name="adj1" fmla="val 1047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978" name="Text Box 34"/>
          <p:cNvSpPr txBox="1"/>
          <p:nvPr/>
        </p:nvSpPr>
        <p:spPr>
          <a:xfrm>
            <a:off x="8683943" y="4900613"/>
            <a:ext cx="1936750" cy="107632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壮美雄奇流连忘返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982" name="Text Box 38"/>
          <p:cNvSpPr txBox="1"/>
          <p:nvPr/>
        </p:nvSpPr>
        <p:spPr>
          <a:xfrm>
            <a:off x="8406448" y="2686685"/>
            <a:ext cx="2214562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夸张、比喻</a:t>
            </a:r>
            <a:endParaRPr lang="zh-CN" altLang="en-US" sz="28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983" name="AutoShape 39"/>
          <p:cNvSpPr/>
          <p:nvPr/>
        </p:nvSpPr>
        <p:spPr>
          <a:xfrm>
            <a:off x="9235758" y="3423603"/>
            <a:ext cx="328612" cy="1262062"/>
          </a:xfrm>
          <a:prstGeom prst="downArrow">
            <a:avLst>
              <a:gd name="adj1" fmla="val 50000"/>
              <a:gd name="adj2" fmla="val 872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566545" y="1248410"/>
            <a:ext cx="89446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1130" y="3209608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2</a:t>
            </a:r>
            <a:r>
              <a:rPr kumimoji="1" lang="zh-CN" altLang="en-US" sz="3600" b="1" noProof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bldLvl="0" animBg="1"/>
      <p:bldP spid="19470" grpId="0"/>
      <p:bldP spid="2" grpId="0"/>
      <p:bldP spid="24580" grpId="0"/>
      <p:bldP spid="24590" grpId="0" bldLvl="0" animBg="1"/>
      <p:bldP spid="24591" grpId="0"/>
      <p:bldP spid="24597" grpId="0"/>
      <p:bldP spid="24603" grpId="0" bldLvl="0" animBg="1"/>
      <p:bldP spid="82982" grpId="0" bldLvl="0" animBg="1"/>
      <p:bldP spid="82983" grpId="0" bldLvl="0" animBg="1"/>
      <p:bldP spid="8297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f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95250"/>
            <a:ext cx="11939905" cy="666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 Box 3"/>
          <p:cNvSpPr txBox="1"/>
          <p:nvPr/>
        </p:nvSpPr>
        <p:spPr>
          <a:xfrm>
            <a:off x="2139950" y="190500"/>
            <a:ext cx="8204200" cy="3723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云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青青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兮欲雨 </a:t>
            </a:r>
            <a:r>
              <a:rPr lang="en-US" altLang="zh-CN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澹澹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兮生烟</a:t>
            </a:r>
            <a:r>
              <a:rPr lang="en-US" altLang="zh-CN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列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缺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霹雳，丘峦崩摧。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洞天石扉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訇然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中开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青冥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浩荡不见底，日月照耀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金银台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9" name="Text Box 4"/>
          <p:cNvSpPr txBox="1"/>
          <p:nvPr/>
        </p:nvSpPr>
        <p:spPr>
          <a:xfrm>
            <a:off x="6311900" y="4221163"/>
            <a:ext cx="40322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84997" name="Text Box 5"/>
          <p:cNvSpPr txBox="1"/>
          <p:nvPr/>
        </p:nvSpPr>
        <p:spPr>
          <a:xfrm>
            <a:off x="616585" y="4756785"/>
            <a:ext cx="10959465" cy="1863725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乌云黑沉沉啊要下雨了，水波荡漾升起阵阵烟雾。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霹雳闪电大作，山恋崩裂，轰隆一声，通向神仙洞府的石门打开了，在一望无边、青色透明的天空里，显现出日月照耀着的金银楼阁。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3973" name="Text Box 5"/>
          <p:cNvSpPr txBox="1"/>
          <p:nvPr/>
        </p:nvSpPr>
        <p:spPr>
          <a:xfrm>
            <a:off x="6030913" y="820738"/>
            <a:ext cx="27257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水波摇动的样子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5606" name="文本框 1"/>
          <p:cNvSpPr txBox="1"/>
          <p:nvPr/>
        </p:nvSpPr>
        <p:spPr>
          <a:xfrm>
            <a:off x="2590800" y="820738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黑沉沉的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07" name="文本框 2"/>
          <p:cNvSpPr txBox="1"/>
          <p:nvPr/>
        </p:nvSpPr>
        <p:spPr>
          <a:xfrm>
            <a:off x="1781175" y="1822450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“裂”，分裂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08" name="文本框 3"/>
          <p:cNvSpPr txBox="1"/>
          <p:nvPr/>
        </p:nvSpPr>
        <p:spPr>
          <a:xfrm>
            <a:off x="1671638" y="2765425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洞中别有天地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09" name="文本框 4"/>
          <p:cNvSpPr txBox="1"/>
          <p:nvPr/>
        </p:nvSpPr>
        <p:spPr>
          <a:xfrm>
            <a:off x="3797300" y="276542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石门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10" name="文本框 5"/>
          <p:cNvSpPr txBox="1"/>
          <p:nvPr/>
        </p:nvSpPr>
        <p:spPr>
          <a:xfrm>
            <a:off x="4832350" y="2765425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形容声音很大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11" name="文本框 6"/>
          <p:cNvSpPr txBox="1"/>
          <p:nvPr/>
        </p:nvSpPr>
        <p:spPr>
          <a:xfrm>
            <a:off x="2282825" y="376078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青天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12" name="文本框 8"/>
          <p:cNvSpPr txBox="1"/>
          <p:nvPr/>
        </p:nvSpPr>
        <p:spPr>
          <a:xfrm>
            <a:off x="7697788" y="3760788"/>
            <a:ext cx="271303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金银筑成的宫阙，指神仙居住的地方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13" name="文本框 9"/>
          <p:cNvSpPr txBox="1"/>
          <p:nvPr/>
        </p:nvSpPr>
        <p:spPr>
          <a:xfrm>
            <a:off x="4591050" y="1917700"/>
            <a:ext cx="9232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hōng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5614" name="文本框 10"/>
          <p:cNvSpPr txBox="1"/>
          <p:nvPr/>
        </p:nvSpPr>
        <p:spPr>
          <a:xfrm>
            <a:off x="7102475" y="2190750"/>
            <a:ext cx="275748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仙府的石门，訇的一声从中间打开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1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6" grpId="0"/>
      <p:bldP spid="83973" grpId="0"/>
      <p:bldP spid="25607" grpId="0"/>
      <p:bldP spid="25608" grpId="0"/>
      <p:bldP spid="25609" grpId="0"/>
      <p:bldP spid="25613" grpId="0"/>
      <p:bldP spid="25610" grpId="0"/>
      <p:bldP spid="25614" grpId="0"/>
      <p:bldP spid="25611" grpId="0"/>
      <p:bldP spid="25612" grpId="0"/>
      <p:bldP spid="8499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7" descr="图片6"/>
          <p:cNvPicPr>
            <a:picLocks noChangeAspect="1"/>
          </p:cNvPicPr>
          <p:nvPr/>
        </p:nvPicPr>
        <p:blipFill>
          <a:blip r:embed="rId1"/>
          <a:srcRect r="1965" b="1961"/>
          <a:stretch>
            <a:fillRect/>
          </a:stretch>
        </p:blipFill>
        <p:spPr>
          <a:xfrm>
            <a:off x="124460" y="99695"/>
            <a:ext cx="11938635" cy="656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Text Box 3"/>
          <p:cNvSpPr txBox="1"/>
          <p:nvPr/>
        </p:nvSpPr>
        <p:spPr>
          <a:xfrm>
            <a:off x="1912938" y="176213"/>
            <a:ext cx="836612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5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霓为衣兮风为马，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5000"/>
              </a:lnSpc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云之君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兮纷纷而来下。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5000"/>
              </a:lnSpc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虎鼓瑟兮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鸾</a:t>
            </a:r>
            <a:r>
              <a:rPr lang="zh-CN" altLang="en-US" sz="4000" b="1" u="sng" dirty="0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回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车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，仙之人兮列如麻。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756285" y="3476625"/>
            <a:ext cx="10833735" cy="1753235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许多神仙纷纷走出来，穿着彩虹做的衣服，骑着风当作马，老虎在奏乐，鸾鸟在拉车，排列的仙人像麻一样数不清。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6022" name="Text Box 6"/>
          <p:cNvSpPr txBox="1"/>
          <p:nvPr/>
        </p:nvSpPr>
        <p:spPr>
          <a:xfrm>
            <a:off x="680085" y="5285105"/>
            <a:ext cx="1083310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      </a:t>
            </a:r>
            <a:r>
              <a:rPr lang="zh-CN" altLang="en-US" sz="3200" b="1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他们在干什么？</a:t>
            </a:r>
            <a:r>
              <a:rPr lang="zh-CN" altLang="en-US" sz="3200" b="1" noProof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也许这是一次幸福、欢乐的盛会，所有的与会者都在那里亲切地交谈，兴高采烈地举杯痛饮，像人世间的朋友们欢聚在一起。</a:t>
            </a:r>
            <a:endParaRPr lang="zh-CN" altLang="en-US" sz="3200" b="1" noProof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6629" name="文本框 1"/>
          <p:cNvSpPr txBox="1"/>
          <p:nvPr/>
        </p:nvSpPr>
        <p:spPr>
          <a:xfrm>
            <a:off x="2024063" y="202247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云里的神仙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30" name="文本框 2"/>
          <p:cNvSpPr txBox="1"/>
          <p:nvPr/>
        </p:nvSpPr>
        <p:spPr>
          <a:xfrm>
            <a:off x="3841750" y="288607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鸾鸟驾着车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31" name="文本框 3"/>
          <p:cNvSpPr txBox="1"/>
          <p:nvPr/>
        </p:nvSpPr>
        <p:spPr>
          <a:xfrm>
            <a:off x="4192588" y="202247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回旋、运转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9" grpId="0"/>
      <p:bldP spid="26630" grpId="0"/>
      <p:bldP spid="26631" grpId="0"/>
      <p:bldP spid="86020" grpId="0" bldLvl="0" animBg="1"/>
      <p:bldP spid="860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7"/>
          <p:cNvSpPr txBox="1"/>
          <p:nvPr/>
        </p:nvSpPr>
        <p:spPr>
          <a:xfrm>
            <a:off x="983615" y="3584575"/>
            <a:ext cx="181102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洞天仙境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浪漫主义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7650" name="AutoShape 8"/>
          <p:cNvSpPr/>
          <p:nvPr/>
        </p:nvSpPr>
        <p:spPr>
          <a:xfrm>
            <a:off x="2794635" y="2934970"/>
            <a:ext cx="250825" cy="2586038"/>
          </a:xfrm>
          <a:prstGeom prst="leftBrace">
            <a:avLst>
              <a:gd name="adj1" fmla="val 12038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2" name="Text Box 10"/>
          <p:cNvSpPr txBox="1"/>
          <p:nvPr/>
        </p:nvSpPr>
        <p:spPr>
          <a:xfrm>
            <a:off x="3208020" y="2704465"/>
            <a:ext cx="1403985" cy="30460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洞天雷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洞天门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洞天境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洞天仙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6" name="Text Box 14"/>
          <p:cNvSpPr txBox="1"/>
          <p:nvPr/>
        </p:nvSpPr>
        <p:spPr>
          <a:xfrm>
            <a:off x="5603558" y="2704465"/>
            <a:ext cx="18256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霹雳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石扉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日月照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金银台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霓衣风马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虎瑟鸾车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麻列纷下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29" name="Text Box 17"/>
          <p:cNvSpPr txBox="1"/>
          <p:nvPr/>
        </p:nvSpPr>
        <p:spPr>
          <a:xfrm>
            <a:off x="6248400" y="2743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Text Box 18"/>
          <p:cNvSpPr txBox="1"/>
          <p:nvPr/>
        </p:nvSpPr>
        <p:spPr>
          <a:xfrm>
            <a:off x="6248400" y="3124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1" name="Text Box 19"/>
          <p:cNvSpPr txBox="1"/>
          <p:nvPr/>
        </p:nvSpPr>
        <p:spPr>
          <a:xfrm>
            <a:off x="6248400" y="3505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Text Box 20"/>
          <p:cNvSpPr txBox="1"/>
          <p:nvPr/>
        </p:nvSpPr>
        <p:spPr>
          <a:xfrm>
            <a:off x="6248400" y="3886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3" name="AutoShape 21"/>
          <p:cNvSpPr/>
          <p:nvPr/>
        </p:nvSpPr>
        <p:spPr>
          <a:xfrm>
            <a:off x="5133658" y="3886200"/>
            <a:ext cx="107950" cy="762000"/>
          </a:xfrm>
          <a:prstGeom prst="leftBrace">
            <a:avLst>
              <a:gd name="adj1" fmla="val 2898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4" name="AutoShape 22"/>
          <p:cNvSpPr/>
          <p:nvPr/>
        </p:nvSpPr>
        <p:spPr>
          <a:xfrm>
            <a:off x="5089208" y="4879340"/>
            <a:ext cx="152400" cy="1206500"/>
          </a:xfrm>
          <a:prstGeom prst="leftBrace">
            <a:avLst>
              <a:gd name="adj1" fmla="val 454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65" name="AutoShape 23"/>
          <p:cNvSpPr/>
          <p:nvPr/>
        </p:nvSpPr>
        <p:spPr>
          <a:xfrm>
            <a:off x="7700963" y="2775903"/>
            <a:ext cx="247650" cy="3309937"/>
          </a:xfrm>
          <a:prstGeom prst="rightBrace">
            <a:avLst>
              <a:gd name="adj1" fmla="val 14076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7064" name="Text Box 24"/>
          <p:cNvSpPr txBox="1"/>
          <p:nvPr/>
        </p:nvSpPr>
        <p:spPr>
          <a:xfrm>
            <a:off x="8085773" y="4331970"/>
            <a:ext cx="2833687" cy="82994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神奇壮丽  和穆陆离向往自由  追求乐土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66" name="Text Box 26"/>
          <p:cNvSpPr txBox="1">
            <a:spLocks noChangeArrowheads="1"/>
          </p:cNvSpPr>
          <p:nvPr/>
        </p:nvSpPr>
        <p:spPr bwMode="auto">
          <a:xfrm>
            <a:off x="4608195" y="387985"/>
            <a:ext cx="29749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</a:rPr>
              <a:t>景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kumimoji="1" lang="en-US" altLang="zh-CN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</a:t>
            </a:r>
            <a:endParaRPr kumimoji="1" lang="en-US" altLang="zh-CN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068" name="Text Box 28"/>
          <p:cNvSpPr txBox="1"/>
          <p:nvPr/>
        </p:nvSpPr>
        <p:spPr>
          <a:xfrm>
            <a:off x="8593138" y="5334000"/>
            <a:ext cx="1608137" cy="95313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9900CC"/>
                </a:solidFill>
                <a:latin typeface="华文中宋" panose="02010600040101010101" charset="-122"/>
                <a:ea typeface="华文中宋" panose="02010600040101010101" charset="-122"/>
              </a:rPr>
              <a:t>天马行空</a:t>
            </a:r>
            <a:endParaRPr lang="zh-CN" altLang="en-US" sz="2800" b="1" dirty="0">
              <a:solidFill>
                <a:srgbClr val="99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9900CC"/>
                </a:solidFill>
                <a:latin typeface="华文中宋" panose="02010600040101010101" charset="-122"/>
                <a:ea typeface="华文中宋" panose="02010600040101010101" charset="-122"/>
              </a:rPr>
              <a:t>想落山外</a:t>
            </a:r>
            <a:endParaRPr lang="zh-CN" altLang="en-US" sz="2800" b="1" dirty="0">
              <a:solidFill>
                <a:srgbClr val="99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70" name="Text Box 30"/>
          <p:cNvSpPr txBox="1"/>
          <p:nvPr/>
        </p:nvSpPr>
        <p:spPr>
          <a:xfrm>
            <a:off x="8393113" y="2716848"/>
            <a:ext cx="2218055" cy="58356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想象、夸张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7071" name="AutoShape 31"/>
          <p:cNvSpPr/>
          <p:nvPr/>
        </p:nvSpPr>
        <p:spPr>
          <a:xfrm>
            <a:off x="9321800" y="3411855"/>
            <a:ext cx="360363" cy="808038"/>
          </a:xfrm>
          <a:prstGeom prst="downArrow">
            <a:avLst>
              <a:gd name="adj1" fmla="val 50000"/>
              <a:gd name="adj2" fmla="val 416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6638" y="2821305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322705" y="1361440"/>
            <a:ext cx="99637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7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7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7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7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7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7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66" grpId="0" bldLvl="0" animBg="1"/>
      <p:bldP spid="19470" grpId="0"/>
      <p:bldP spid="4" grpId="0"/>
      <p:bldP spid="27649" grpId="0"/>
      <p:bldP spid="27650" grpId="0" bldLvl="0" animBg="1"/>
      <p:bldP spid="27652" grpId="0"/>
      <p:bldP spid="27656" grpId="0"/>
      <p:bldP spid="27663" grpId="0" bldLvl="0" animBg="1"/>
      <p:bldP spid="27664" grpId="0" bldLvl="0" animBg="1"/>
      <p:bldP spid="27665" grpId="0" bldLvl="0" animBg="1"/>
      <p:bldP spid="87070" grpId="0" bldLvl="0" animBg="1"/>
      <p:bldP spid="87071" grpId="0" bldLvl="0" animBg="1"/>
      <p:bldP spid="87064" grpId="0" bldLvl="0" animBg="1"/>
      <p:bldP spid="8706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10" descr="图片3"/>
          <p:cNvPicPr>
            <a:picLocks noChangeAspect="1"/>
          </p:cNvPicPr>
          <p:nvPr/>
        </p:nvPicPr>
        <p:blipFill>
          <a:blip r:embed="rId1"/>
          <a:srcRect t="648" r="1173" b="8000"/>
          <a:stretch>
            <a:fillRect/>
          </a:stretch>
        </p:blipFill>
        <p:spPr>
          <a:xfrm>
            <a:off x="102235" y="101600"/>
            <a:ext cx="11968480" cy="665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2195513" y="554038"/>
            <a:ext cx="7494587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忽魂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悸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以魄动，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恍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惊起而长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嗟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惟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觉时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之枕席，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失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向来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烟霞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069" name="Text Box 5"/>
          <p:cNvSpPr txBox="1"/>
          <p:nvPr/>
        </p:nvSpPr>
        <p:spPr>
          <a:xfrm>
            <a:off x="8167688" y="1231900"/>
            <a:ext cx="9445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感叹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8071" name="Text Box 7"/>
          <p:cNvSpPr txBox="1"/>
          <p:nvPr/>
        </p:nvSpPr>
        <p:spPr>
          <a:xfrm>
            <a:off x="862965" y="3361055"/>
            <a:ext cx="10610215" cy="1198880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忽然心惊梦醒，一声长叹，枕席依旧，刚才梦中所见的烟霞云雾却消失了。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8073" name="Text Box 9"/>
          <p:cNvSpPr txBox="1"/>
          <p:nvPr/>
        </p:nvSpPr>
        <p:spPr>
          <a:xfrm>
            <a:off x="791210" y="4859020"/>
            <a:ext cx="10609580" cy="1714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诗在梦境的最高点忽然收住，急转直下，由幻想转到现实，仿佛音乐由响彻云霄的高音，一下子转入了低音，使听者的心情也随着沉静下来。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8678" name="文本框 1"/>
          <p:cNvSpPr txBox="1"/>
          <p:nvPr/>
        </p:nvSpPr>
        <p:spPr>
          <a:xfrm>
            <a:off x="3068638" y="1231900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心惊</a:t>
            </a:r>
            <a:endParaRPr lang="zh-CN" altLang="en-US" sz="2800" b="1" dirty="0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8679" name="文本框 2"/>
          <p:cNvSpPr txBox="1"/>
          <p:nvPr/>
        </p:nvSpPr>
        <p:spPr>
          <a:xfrm>
            <a:off x="5378450" y="129222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恍然，猛然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8680" name="文本框 3"/>
          <p:cNvSpPr txBox="1"/>
          <p:nvPr/>
        </p:nvSpPr>
        <p:spPr>
          <a:xfrm>
            <a:off x="2901950" y="232727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醒时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8681" name="文本框 4"/>
          <p:cNvSpPr txBox="1"/>
          <p:nvPr/>
        </p:nvSpPr>
        <p:spPr>
          <a:xfrm>
            <a:off x="6418263" y="232727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原来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8682" name="文本框 5"/>
          <p:cNvSpPr txBox="1"/>
          <p:nvPr/>
        </p:nvSpPr>
        <p:spPr>
          <a:xfrm>
            <a:off x="7766050" y="2327275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指前面所写的仙境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8" grpId="0"/>
      <p:bldP spid="28679" grpId="0"/>
      <p:bldP spid="88069" grpId="0"/>
      <p:bldP spid="28680" grpId="0"/>
      <p:bldP spid="28681" grpId="0"/>
      <p:bldP spid="28682" grpId="0"/>
      <p:bldP spid="88071" grpId="0" bldLvl="0" animBg="1"/>
      <p:bldP spid="8807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120" name="Text Box 32"/>
          <p:cNvSpPr txBox="1">
            <a:spLocks noChangeArrowheads="1"/>
          </p:cNvSpPr>
          <p:nvPr/>
        </p:nvSpPr>
        <p:spPr bwMode="auto">
          <a:xfrm>
            <a:off x="4592955" y="791845"/>
            <a:ext cx="300545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en-US" altLang="zh-CN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  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景</a:t>
            </a:r>
            <a:r>
              <a:rPr kumimoji="1" lang="en-US" altLang="zh-CN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4</a:t>
            </a:r>
            <a:r>
              <a:rPr kumimoji="1" lang="zh-CN" altLang="en-US" sz="4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698" name="Text Box 8"/>
          <p:cNvSpPr txBox="1"/>
          <p:nvPr/>
        </p:nvSpPr>
        <p:spPr>
          <a:xfrm>
            <a:off x="1384618" y="3914140"/>
            <a:ext cx="18110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魂归枕席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9713" name="Text Box 23"/>
          <p:cNvSpPr txBox="1"/>
          <p:nvPr/>
        </p:nvSpPr>
        <p:spPr>
          <a:xfrm>
            <a:off x="3802380" y="3076575"/>
            <a:ext cx="31896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魂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 魄动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起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长嗟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惟 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枕席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失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烟霞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9701" name="AutoShape 11"/>
          <p:cNvSpPr/>
          <p:nvPr/>
        </p:nvSpPr>
        <p:spPr>
          <a:xfrm>
            <a:off x="3284538" y="3376613"/>
            <a:ext cx="238125" cy="1658937"/>
          </a:xfrm>
          <a:prstGeom prst="leftBrace">
            <a:avLst>
              <a:gd name="adj1" fmla="val 818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27" name="AutoShape 38"/>
          <p:cNvSpPr/>
          <p:nvPr/>
        </p:nvSpPr>
        <p:spPr>
          <a:xfrm>
            <a:off x="7598410" y="3376295"/>
            <a:ext cx="255588" cy="1719263"/>
          </a:xfrm>
          <a:prstGeom prst="rightBrace">
            <a:avLst>
              <a:gd name="adj1" fmla="val 578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9123" name="Text Box 35"/>
          <p:cNvSpPr txBox="1"/>
          <p:nvPr/>
        </p:nvSpPr>
        <p:spPr>
          <a:xfrm>
            <a:off x="8266113" y="3698875"/>
            <a:ext cx="1820862" cy="1076325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憎恨现实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痛苦惆怅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831340" y="1899285"/>
            <a:ext cx="91611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6113" y="1117600"/>
            <a:ext cx="30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kumimoji="1" lang="zh-CN" altLang="en-US" sz="36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935" y="3053715"/>
            <a:ext cx="1382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kumimoji="1" lang="en-US" altLang="zh-CN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4</a:t>
            </a:r>
            <a:r>
              <a:rPr kumimoji="1" lang="zh-CN" altLang="en-US" sz="3600" b="1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</a:t>
            </a:r>
            <a:endParaRPr kumimoji="1" lang="zh-CN" altLang="en-US" sz="3600" b="1" kern="1200" cap="none" spc="0" normalizeH="0" baseline="0" noProof="0" smtClean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9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9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9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0" grpId="0" bldLvl="0" animBg="1"/>
      <p:bldP spid="19470" grpId="0"/>
      <p:bldP spid="3" grpId="0"/>
      <p:bldP spid="29698" grpId="0"/>
      <p:bldP spid="29701" grpId="0" bldLvl="0" animBg="1"/>
      <p:bldP spid="29713" grpId="0"/>
      <p:bldP spid="29727" grpId="0" bldLvl="0" animBg="1"/>
      <p:bldP spid="8912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80010"/>
            <a:ext cx="11982450" cy="669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3"/>
          <p:cNvSpPr txBox="1"/>
          <p:nvPr/>
        </p:nvSpPr>
        <p:spPr>
          <a:xfrm>
            <a:off x="1935163" y="311150"/>
            <a:ext cx="84518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世间行乐亦如此，古来万事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东流水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别君去兮何时还？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且放白鹿表崖间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须</a:t>
            </a:r>
            <a:r>
              <a:rPr lang="zh-CN" altLang="en-US" sz="4000" b="1" u="sng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行即骑访名山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16" name="Text Box 4"/>
          <p:cNvSpPr txBox="1"/>
          <p:nvPr/>
        </p:nvSpPr>
        <p:spPr>
          <a:xfrm>
            <a:off x="653415" y="3480435"/>
            <a:ext cx="11015980" cy="2061210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世间赏心乐事也像这样虚幻，自古以来许多事情像东流的水一样一去不复返。告别你们东鲁诸君，不知什么时候才能回来？暂且把白鹿放在青青的山崖间，等到要行走的时候就骑上它去访问名山。</a:t>
            </a:r>
            <a:endParaRPr lang="zh-CN" altLang="en-US" sz="32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0118" name="Text Box 6"/>
          <p:cNvSpPr txBox="1"/>
          <p:nvPr/>
        </p:nvSpPr>
        <p:spPr>
          <a:xfrm>
            <a:off x="653415" y="5604510"/>
            <a:ext cx="11015980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这种对人生的伤感情绪和逃避现实的态度，表现了李白思想当中消极的一面</a:t>
            </a:r>
            <a:r>
              <a:rPr lang="zh-CN" altLang="en-US" sz="2800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2800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5768975" y="908050"/>
            <a:ext cx="4618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（像）东流水一样（一去不复返）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0726" name="文本框 2"/>
          <p:cNvSpPr txBox="1"/>
          <p:nvPr/>
        </p:nvSpPr>
        <p:spPr>
          <a:xfrm>
            <a:off x="5959475" y="18605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等待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0727" name="文本框 3"/>
          <p:cNvSpPr txBox="1"/>
          <p:nvPr/>
        </p:nvSpPr>
        <p:spPr>
          <a:xfrm>
            <a:off x="1646238" y="2813050"/>
            <a:ext cx="96513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暂且把白鹿放在青青的山崖间，等到要走的时候就骑上它去访问名山。</a:t>
            </a:r>
            <a:endParaRPr lang="zh-CN" altLang="zh-CN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5" grpId="0"/>
      <p:bldP spid="30726" grpId="0"/>
      <p:bldP spid="30727" grpId="0"/>
      <p:bldP spid="90116" grpId="0" bldLvl="0" animBg="1"/>
      <p:bldP spid="901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7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82550"/>
            <a:ext cx="11925300" cy="6655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3"/>
          <p:cNvSpPr txBox="1"/>
          <p:nvPr/>
        </p:nvSpPr>
        <p:spPr>
          <a:xfrm>
            <a:off x="2133600" y="1371600"/>
            <a:ext cx="6324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3108325" y="555625"/>
            <a:ext cx="5349875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安能</a:t>
            </a:r>
            <a:r>
              <a:rPr lang="zh-CN" altLang="en-US" sz="4000" b="1" u="sng" dirty="0">
                <a:solidFill>
                  <a:srgbClr val="CC0099"/>
                </a:solidFill>
                <a:latin typeface="微软雅黑" panose="020B0503020204020204" charset="-122"/>
                <a:ea typeface="微软雅黑" panose="020B0503020204020204" charset="-122"/>
              </a:rPr>
              <a:t>摧眉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折腰</a:t>
            </a: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事权贵，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A0AF4"/>
                </a:solidFill>
                <a:latin typeface="微软雅黑" panose="020B0503020204020204" charset="-122"/>
                <a:ea typeface="微软雅黑" panose="020B0503020204020204" charset="-122"/>
              </a:rPr>
              <a:t>使我不得开心颜。</a:t>
            </a:r>
            <a:endParaRPr lang="zh-CN" altLang="en-US" sz="4000" b="1" dirty="0">
              <a:solidFill>
                <a:srgbClr val="0A0AF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141" name="Text Box 5"/>
          <p:cNvSpPr txBox="1"/>
          <p:nvPr/>
        </p:nvSpPr>
        <p:spPr>
          <a:xfrm>
            <a:off x="958215" y="2954655"/>
            <a:ext cx="10274935" cy="1198880"/>
          </a:xfrm>
          <a:prstGeom prst="rect">
            <a:avLst/>
          </a:prstGeom>
          <a:solidFill>
            <a:srgbClr val="000066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哪能够低头弯腰伺候那些有权有势的人，使我整天不愉快呢！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1144" name="Text Box 8"/>
          <p:cNvSpPr txBox="1"/>
          <p:nvPr/>
        </p:nvSpPr>
        <p:spPr>
          <a:xfrm>
            <a:off x="2879090" y="4676140"/>
            <a:ext cx="55346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留别。借“梦游天姥”抒发感慨，向东鲁朋友及自己人生过去告别，以诗明志。</a:t>
            </a:r>
            <a:endParaRPr lang="zh-CN" altLang="en-US" sz="3200" b="1" dirty="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1145" name="Text Box 9"/>
          <p:cNvSpPr txBox="1"/>
          <p:nvPr/>
        </p:nvSpPr>
        <p:spPr>
          <a:xfrm>
            <a:off x="665480" y="4790440"/>
            <a:ext cx="1109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梦游天姥</a:t>
            </a:r>
            <a:endParaRPr lang="zh-CN" altLang="en-US" sz="36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146" name="AutoShape 10"/>
          <p:cNvSpPr/>
          <p:nvPr/>
        </p:nvSpPr>
        <p:spPr>
          <a:xfrm>
            <a:off x="1962150" y="5275898"/>
            <a:ext cx="730250" cy="381000"/>
          </a:xfrm>
          <a:prstGeom prst="rightArrow">
            <a:avLst>
              <a:gd name="adj1" fmla="val 50000"/>
              <a:gd name="adj2" fmla="val 69905"/>
            </a:avLst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" name="AutoShape 10"/>
          <p:cNvSpPr/>
          <p:nvPr/>
        </p:nvSpPr>
        <p:spPr>
          <a:xfrm>
            <a:off x="8600440" y="5276215"/>
            <a:ext cx="730250" cy="381000"/>
          </a:xfrm>
          <a:prstGeom prst="rightArrow">
            <a:avLst>
              <a:gd name="adj1" fmla="val 50000"/>
              <a:gd name="adj2" fmla="val 69905"/>
            </a:avLst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753" name="文本框 2"/>
          <p:cNvSpPr txBox="1"/>
          <p:nvPr/>
        </p:nvSpPr>
        <p:spPr>
          <a:xfrm>
            <a:off x="9330690" y="4928870"/>
            <a:ext cx="25031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华文中宋" panose="02010600040101010101" charset="-122"/>
                <a:ea typeface="华文中宋" panose="02010600040101010101" charset="-122"/>
              </a:rPr>
              <a:t>对统治者的蔑视和反抗。</a:t>
            </a:r>
            <a:endParaRPr lang="zh-CN" altLang="en-US" sz="3200" b="1" dirty="0">
              <a:solidFill>
                <a:srgbClr val="00B0F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1754" name="文本框 3"/>
          <p:cNvSpPr txBox="1"/>
          <p:nvPr/>
        </p:nvSpPr>
        <p:spPr>
          <a:xfrm>
            <a:off x="3676650" y="1263650"/>
            <a:ext cx="3237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低头弯腰，即卑躬屈膝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1755" name="文本框 4"/>
          <p:cNvSpPr txBox="1"/>
          <p:nvPr/>
        </p:nvSpPr>
        <p:spPr>
          <a:xfrm>
            <a:off x="4313238" y="36512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b="1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</a:rPr>
              <a:t>低眉</a:t>
            </a:r>
            <a:endParaRPr lang="zh-CN" altLang="en-US" sz="2400" b="1">
              <a:solidFill>
                <a:srgbClr val="CC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5" grpId="0"/>
      <p:bldP spid="31754" grpId="0"/>
      <p:bldP spid="91141" grpId="0" bldLvl="0" animBg="1"/>
      <p:bldP spid="91145" grpId="0"/>
      <p:bldP spid="91146" grpId="0" bldLvl="0" animBg="1"/>
      <p:bldP spid="91144" grpId="0"/>
      <p:bldP spid="2" grpId="0" bldLvl="0" animBg="1"/>
      <p:bldP spid="317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Text Box 3"/>
          <p:cNvSpPr txBox="1"/>
          <p:nvPr/>
        </p:nvSpPr>
        <p:spPr>
          <a:xfrm>
            <a:off x="4727893" y="211138"/>
            <a:ext cx="2735262" cy="8299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文体知识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496570" y="1143000"/>
            <a:ext cx="11198225" cy="540893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七言古诗简称“七古”。“古诗”又称“古体诗”，是相对于格律严格的“近体诗”而言。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“七言”分两种，一种是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以七字句为基础，杂用四、五、六、九言而构成了形式自由的长短句，这样长短交错，换韵自由，富于变化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，也称为“</a:t>
            </a:r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歌行体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”；另一种是</a:t>
            </a:r>
            <a:r>
              <a:rPr lang="zh-CN" altLang="en-US" sz="3600" b="1" dirty="0">
                <a:solidFill>
                  <a:srgbClr val="0033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每句七字，句式整齐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。今天所学的这首诗属于前一种，即“</a:t>
            </a:r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歌行体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1036320" y="3075305"/>
            <a:ext cx="221678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梦游之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吟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770" name="AutoShape 8"/>
          <p:cNvSpPr/>
          <p:nvPr/>
        </p:nvSpPr>
        <p:spPr>
          <a:xfrm>
            <a:off x="3252788" y="2621280"/>
            <a:ext cx="188912" cy="1714500"/>
          </a:xfrm>
          <a:prstGeom prst="leftBrace">
            <a:avLst>
              <a:gd name="adj1" fmla="val 513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1" name="Text Box 9"/>
          <p:cNvSpPr txBox="1"/>
          <p:nvPr/>
        </p:nvSpPr>
        <p:spPr>
          <a:xfrm>
            <a:off x="3573780" y="2324418"/>
            <a:ext cx="181102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世事痛苦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追求乐土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蔑视权贵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774" name="AutoShape 12"/>
          <p:cNvSpPr/>
          <p:nvPr/>
        </p:nvSpPr>
        <p:spPr>
          <a:xfrm>
            <a:off x="8505825" y="2667953"/>
            <a:ext cx="219075" cy="1714500"/>
          </a:xfrm>
          <a:prstGeom prst="rightBrace">
            <a:avLst>
              <a:gd name="adj1" fmla="val 4960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173" name="Text Box 13"/>
          <p:cNvSpPr txBox="1"/>
          <p:nvPr/>
        </p:nvSpPr>
        <p:spPr>
          <a:xfrm>
            <a:off x="9079865" y="3860800"/>
            <a:ext cx="1673225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豪迈气概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174" name="Text Box 14"/>
          <p:cNvSpPr txBox="1"/>
          <p:nvPr/>
        </p:nvSpPr>
        <p:spPr>
          <a:xfrm>
            <a:off x="9112250" y="2495550"/>
            <a:ext cx="1607820" cy="521970"/>
          </a:xfrm>
          <a:prstGeom prst="rect">
            <a:avLst/>
          </a:prstGeom>
          <a:solidFill>
            <a:srgbClr val="DEEBF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直抒胸臆</a:t>
            </a:r>
            <a:endParaRPr lang="zh-CN" altLang="en-US" sz="28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175" name="AutoShape 15"/>
          <p:cNvSpPr/>
          <p:nvPr/>
        </p:nvSpPr>
        <p:spPr>
          <a:xfrm>
            <a:off x="9772015" y="3173413"/>
            <a:ext cx="287338" cy="609600"/>
          </a:xfrm>
          <a:prstGeom prst="downArrow">
            <a:avLst>
              <a:gd name="adj1" fmla="val 50000"/>
              <a:gd name="adj2" fmla="val 664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70" name="Text Box 16"/>
          <p:cNvSpPr txBox="1"/>
          <p:nvPr/>
        </p:nvSpPr>
        <p:spPr>
          <a:xfrm>
            <a:off x="1618615" y="1089025"/>
            <a:ext cx="94075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事件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意境特点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表现手法 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思想情感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4665" y="2325370"/>
            <a:ext cx="274129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（及时行乐）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（憎恨现实、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    敢于反抗）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  <p:bldP spid="92167" grpId="0" bldLvl="0" animBg="1"/>
      <p:bldP spid="32770" grpId="0" bldLvl="0" animBg="1"/>
      <p:bldP spid="32771" grpId="0"/>
      <p:bldP spid="2" grpId="0"/>
      <p:bldP spid="32774" grpId="0" bldLvl="0" animBg="1"/>
      <p:bldP spid="92174" grpId="0" bldLvl="0" animBg="1"/>
      <p:bldP spid="92175" grpId="0" bldLvl="0" animBg="1"/>
      <p:bldP spid="9217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Oval 2"/>
          <p:cNvSpPr/>
          <p:nvPr/>
        </p:nvSpPr>
        <p:spPr>
          <a:xfrm>
            <a:off x="1196340" y="262255"/>
            <a:ext cx="9620885" cy="644334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Line 3"/>
          <p:cNvSpPr/>
          <p:nvPr/>
        </p:nvSpPr>
        <p:spPr>
          <a:xfrm>
            <a:off x="3505200" y="5421630"/>
            <a:ext cx="5608320" cy="6477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795" name="Freeform 4"/>
          <p:cNvSpPr/>
          <p:nvPr/>
        </p:nvSpPr>
        <p:spPr>
          <a:xfrm>
            <a:off x="2395855" y="165100"/>
            <a:ext cx="7626985" cy="5321300"/>
          </a:xfrm>
          <a:custGeom>
            <a:avLst/>
            <a:gdLst/>
            <a:ahLst/>
            <a:cxnLst>
              <a:cxn ang="0">
                <a:pos x="0" y="3304"/>
              </a:cxn>
              <a:cxn ang="0">
                <a:pos x="192" y="2920"/>
              </a:cxn>
              <a:cxn ang="0">
                <a:pos x="432" y="2776"/>
              </a:cxn>
              <a:cxn ang="0">
                <a:pos x="624" y="2680"/>
              </a:cxn>
              <a:cxn ang="0">
                <a:pos x="1056" y="1480"/>
              </a:cxn>
              <a:cxn ang="0">
                <a:pos x="1296" y="2344"/>
              </a:cxn>
              <a:cxn ang="0">
                <a:pos x="1488" y="1048"/>
              </a:cxn>
              <a:cxn ang="0">
                <a:pos x="1680" y="1960"/>
              </a:cxn>
              <a:cxn ang="0">
                <a:pos x="1824" y="760"/>
              </a:cxn>
              <a:cxn ang="0">
                <a:pos x="2112" y="40"/>
              </a:cxn>
              <a:cxn ang="0">
                <a:pos x="2352" y="1000"/>
              </a:cxn>
              <a:cxn ang="0">
                <a:pos x="2784" y="856"/>
              </a:cxn>
              <a:cxn ang="0">
                <a:pos x="3024" y="1720"/>
              </a:cxn>
              <a:cxn ang="0">
                <a:pos x="3360" y="2680"/>
              </a:cxn>
              <a:cxn ang="0">
                <a:pos x="3312" y="3352"/>
              </a:cxn>
            </a:cxnLst>
            <a:pathLst>
              <a:path w="3408" h="3352">
                <a:moveTo>
                  <a:pt x="0" y="3304"/>
                </a:moveTo>
                <a:cubicBezTo>
                  <a:pt x="60" y="3156"/>
                  <a:pt x="120" y="3008"/>
                  <a:pt x="192" y="2920"/>
                </a:cubicBezTo>
                <a:cubicBezTo>
                  <a:pt x="264" y="2832"/>
                  <a:pt x="360" y="2816"/>
                  <a:pt x="432" y="2776"/>
                </a:cubicBezTo>
                <a:cubicBezTo>
                  <a:pt x="504" y="2736"/>
                  <a:pt x="520" y="2896"/>
                  <a:pt x="624" y="2680"/>
                </a:cubicBezTo>
                <a:cubicBezTo>
                  <a:pt x="728" y="2464"/>
                  <a:pt x="944" y="1536"/>
                  <a:pt x="1056" y="1480"/>
                </a:cubicBezTo>
                <a:cubicBezTo>
                  <a:pt x="1168" y="1424"/>
                  <a:pt x="1224" y="2416"/>
                  <a:pt x="1296" y="2344"/>
                </a:cubicBezTo>
                <a:cubicBezTo>
                  <a:pt x="1368" y="2272"/>
                  <a:pt x="1424" y="1112"/>
                  <a:pt x="1488" y="1048"/>
                </a:cubicBezTo>
                <a:cubicBezTo>
                  <a:pt x="1552" y="984"/>
                  <a:pt x="1624" y="2008"/>
                  <a:pt x="1680" y="1960"/>
                </a:cubicBezTo>
                <a:cubicBezTo>
                  <a:pt x="1736" y="1912"/>
                  <a:pt x="1752" y="1080"/>
                  <a:pt x="1824" y="760"/>
                </a:cubicBezTo>
                <a:cubicBezTo>
                  <a:pt x="1896" y="440"/>
                  <a:pt x="2024" y="0"/>
                  <a:pt x="2112" y="40"/>
                </a:cubicBezTo>
                <a:cubicBezTo>
                  <a:pt x="2200" y="80"/>
                  <a:pt x="2240" y="864"/>
                  <a:pt x="2352" y="1000"/>
                </a:cubicBezTo>
                <a:cubicBezTo>
                  <a:pt x="2464" y="1136"/>
                  <a:pt x="2672" y="736"/>
                  <a:pt x="2784" y="856"/>
                </a:cubicBezTo>
                <a:cubicBezTo>
                  <a:pt x="2896" y="976"/>
                  <a:pt x="2928" y="1416"/>
                  <a:pt x="3024" y="1720"/>
                </a:cubicBezTo>
                <a:cubicBezTo>
                  <a:pt x="3120" y="2024"/>
                  <a:pt x="3312" y="2408"/>
                  <a:pt x="3360" y="2680"/>
                </a:cubicBezTo>
                <a:cubicBezTo>
                  <a:pt x="3408" y="2952"/>
                  <a:pt x="3360" y="3152"/>
                  <a:pt x="3312" y="3352"/>
                </a:cubicBezTo>
              </a:path>
            </a:pathLst>
          </a:custGeom>
          <a:solidFill>
            <a:srgbClr val="0000FF"/>
          </a:solidFill>
          <a:ln w="9525" cap="flat" cmpd="sng">
            <a:solidFill>
              <a:srgbClr val="3399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133600" y="4876800"/>
            <a:ext cx="86868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5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梦</a:t>
            </a:r>
            <a:endParaRPr kumimoji="1" lang="zh-CN" altLang="en-US" sz="54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773" name="AutoShape 6"/>
          <p:cNvSpPr/>
          <p:nvPr/>
        </p:nvSpPr>
        <p:spPr>
          <a:xfrm>
            <a:off x="3052445" y="5257800"/>
            <a:ext cx="514350" cy="381000"/>
          </a:xfrm>
          <a:custGeom>
            <a:avLst/>
            <a:gdLst/>
            <a:ahLst/>
            <a:cxnLst>
              <a:cxn ang="0">
                <a:pos x="152400" y="0"/>
              </a:cxn>
              <a:cxn ang="0">
                <a:pos x="44633" y="44633"/>
              </a:cxn>
              <a:cxn ang="0">
                <a:pos x="0" y="152400"/>
              </a:cxn>
              <a:cxn ang="0">
                <a:pos x="44633" y="260167"/>
              </a:cxn>
              <a:cxn ang="0">
                <a:pos x="152400" y="304800"/>
              </a:cxn>
              <a:cxn ang="0">
                <a:pos x="260167" y="260167"/>
              </a:cxn>
              <a:cxn ang="0">
                <a:pos x="304800" y="152400"/>
              </a:cxn>
              <a:cxn ang="0">
                <a:pos x="260167" y="4463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74" name="AutoShape 7"/>
          <p:cNvSpPr/>
          <p:nvPr/>
        </p:nvSpPr>
        <p:spPr>
          <a:xfrm>
            <a:off x="6705600" y="152400"/>
            <a:ext cx="304800" cy="304800"/>
          </a:xfrm>
          <a:custGeom>
            <a:avLst/>
            <a:gdLst/>
            <a:ahLst/>
            <a:cxnLst>
              <a:cxn ang="0">
                <a:pos x="152400" y="0"/>
              </a:cxn>
              <a:cxn ang="0">
                <a:pos x="44633" y="44633"/>
              </a:cxn>
              <a:cxn ang="0">
                <a:pos x="0" y="152400"/>
              </a:cxn>
              <a:cxn ang="0">
                <a:pos x="44633" y="260167"/>
              </a:cxn>
              <a:cxn ang="0">
                <a:pos x="152400" y="304800"/>
              </a:cxn>
              <a:cxn ang="0">
                <a:pos x="260167" y="260167"/>
              </a:cxn>
              <a:cxn ang="0">
                <a:pos x="304800" y="152400"/>
              </a:cxn>
              <a:cxn ang="0">
                <a:pos x="260167" y="4463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75" name="AutoShape 8"/>
          <p:cNvSpPr/>
          <p:nvPr/>
        </p:nvSpPr>
        <p:spPr>
          <a:xfrm>
            <a:off x="9193530" y="5421630"/>
            <a:ext cx="298450" cy="304800"/>
          </a:xfrm>
          <a:custGeom>
            <a:avLst/>
            <a:gdLst/>
            <a:ahLst/>
            <a:cxnLst>
              <a:cxn ang="0">
                <a:pos x="152400" y="0"/>
              </a:cxn>
              <a:cxn ang="0">
                <a:pos x="44633" y="44633"/>
              </a:cxn>
              <a:cxn ang="0">
                <a:pos x="0" y="152400"/>
              </a:cxn>
              <a:cxn ang="0">
                <a:pos x="44633" y="260167"/>
              </a:cxn>
              <a:cxn ang="0">
                <a:pos x="152400" y="304800"/>
              </a:cxn>
              <a:cxn ang="0">
                <a:pos x="260167" y="260167"/>
              </a:cxn>
              <a:cxn ang="0">
                <a:pos x="304800" y="152400"/>
              </a:cxn>
              <a:cxn ang="0">
                <a:pos x="260167" y="4463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5729288" y="76200"/>
            <a:ext cx="74168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游</a:t>
            </a:r>
            <a:endParaRPr kumimoji="1" lang="zh-CN" altLang="en-US" sz="44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9615170" y="5189538"/>
            <a:ext cx="74168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吟</a:t>
            </a:r>
            <a:endParaRPr kumimoji="1" lang="zh-CN" altLang="en-US" sz="4400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3195" name="AutoShape 11"/>
          <p:cNvSpPr/>
          <p:nvPr/>
        </p:nvSpPr>
        <p:spPr>
          <a:xfrm>
            <a:off x="3581400" y="4876800"/>
            <a:ext cx="228600" cy="2286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196" name="AutoShape 12"/>
          <p:cNvSpPr/>
          <p:nvPr/>
        </p:nvSpPr>
        <p:spPr>
          <a:xfrm>
            <a:off x="4038600" y="4495800"/>
            <a:ext cx="228600" cy="2286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197" name="AutoShape 13"/>
          <p:cNvSpPr/>
          <p:nvPr/>
        </p:nvSpPr>
        <p:spPr>
          <a:xfrm>
            <a:off x="4724400" y="2971800"/>
            <a:ext cx="203200" cy="3048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198" name="AutoShape 14"/>
          <p:cNvSpPr/>
          <p:nvPr/>
        </p:nvSpPr>
        <p:spPr>
          <a:xfrm>
            <a:off x="5562600" y="2209800"/>
            <a:ext cx="228600" cy="2286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199" name="AutoShape 15"/>
          <p:cNvSpPr/>
          <p:nvPr/>
        </p:nvSpPr>
        <p:spPr>
          <a:xfrm>
            <a:off x="6324600" y="838200"/>
            <a:ext cx="228600" cy="2286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3200" name="AutoShape 16"/>
          <p:cNvSpPr/>
          <p:nvPr/>
        </p:nvSpPr>
        <p:spPr>
          <a:xfrm>
            <a:off x="7772400" y="1524000"/>
            <a:ext cx="228600" cy="228600"/>
          </a:xfrm>
          <a:prstGeom prst="flowChartConnector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cxnSp>
        <p:nvCxnSpPr>
          <p:cNvPr id="93201" name="AutoShape 17"/>
          <p:cNvCxnSpPr>
            <a:stCxn id="32773" idx="0"/>
            <a:endCxn id="93196" idx="3"/>
          </p:cNvCxnSpPr>
          <p:nvPr/>
        </p:nvCxnSpPr>
        <p:spPr>
          <a:xfrm flipV="1">
            <a:off x="3204845" y="4690745"/>
            <a:ext cx="867410" cy="567055"/>
          </a:xfrm>
          <a:prstGeom prst="curvedConnector2">
            <a:avLst/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2" name="AutoShape 18"/>
          <p:cNvCxnSpPr>
            <a:stCxn id="93196" idx="7"/>
            <a:endCxn id="93197" idx="6"/>
          </p:cNvCxnSpPr>
          <p:nvPr/>
        </p:nvCxnSpPr>
        <p:spPr>
          <a:xfrm rot="-5400000">
            <a:off x="3878263" y="3479800"/>
            <a:ext cx="1404937" cy="693738"/>
          </a:xfrm>
          <a:prstGeom prst="curvedConnector4">
            <a:avLst>
              <a:gd name="adj1" fmla="val 45764"/>
              <a:gd name="adj2" fmla="val 132954"/>
            </a:avLst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3" name="AutoShape 19"/>
          <p:cNvCxnSpPr>
            <a:stCxn id="93197" idx="4"/>
            <a:endCxn id="93197" idx="6"/>
          </p:cNvCxnSpPr>
          <p:nvPr/>
        </p:nvCxnSpPr>
        <p:spPr>
          <a:xfrm rot="5400000" flipH="1" flipV="1">
            <a:off x="4846638" y="2413000"/>
            <a:ext cx="838200" cy="884238"/>
          </a:xfrm>
          <a:prstGeom prst="curvedConnector4">
            <a:avLst>
              <a:gd name="adj1" fmla="val -87880"/>
              <a:gd name="adj2" fmla="val 97486"/>
            </a:avLst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4" name="AutoShape 20"/>
          <p:cNvCxnSpPr/>
          <p:nvPr/>
        </p:nvCxnSpPr>
        <p:spPr>
          <a:xfrm rot="5400000" flipH="1" flipV="1">
            <a:off x="5611495" y="1603375"/>
            <a:ext cx="1338263" cy="741363"/>
          </a:xfrm>
          <a:prstGeom prst="curvedConnector3">
            <a:avLst>
              <a:gd name="adj1" fmla="val -83750"/>
            </a:avLst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5" name="AutoShape 21"/>
          <p:cNvCxnSpPr>
            <a:stCxn id="93199" idx="7"/>
            <a:endCxn id="93197" idx="6"/>
          </p:cNvCxnSpPr>
          <p:nvPr/>
        </p:nvCxnSpPr>
        <p:spPr>
          <a:xfrm rot="-5400000">
            <a:off x="6396038" y="522288"/>
            <a:ext cx="466725" cy="225425"/>
          </a:xfrm>
          <a:prstGeom prst="curvedConnector3">
            <a:avLst>
              <a:gd name="adj1" fmla="val 53537"/>
            </a:avLst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6" name="AutoShape 22"/>
          <p:cNvCxnSpPr>
            <a:stCxn id="93199" idx="7"/>
            <a:endCxn id="93197" idx="6"/>
          </p:cNvCxnSpPr>
          <p:nvPr/>
        </p:nvCxnSpPr>
        <p:spPr>
          <a:xfrm rot="5400000">
            <a:off x="4608513" y="915988"/>
            <a:ext cx="2503487" cy="1889125"/>
          </a:xfrm>
          <a:prstGeom prst="curvedConnector2">
            <a:avLst/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3207" name="AutoShape 23"/>
          <p:cNvCxnSpPr>
            <a:stCxn id="93200" idx="4"/>
            <a:endCxn id="32775" idx="0"/>
          </p:cNvCxnSpPr>
          <p:nvPr/>
        </p:nvCxnSpPr>
        <p:spPr>
          <a:xfrm rot="5400000" flipV="1">
            <a:off x="6781800" y="2857500"/>
            <a:ext cx="3669030" cy="1459230"/>
          </a:xfrm>
          <a:prstGeom prst="curvedConnector4">
            <a:avLst>
              <a:gd name="adj1" fmla="val 50000"/>
              <a:gd name="adj2" fmla="val 126327"/>
            </a:avLst>
          </a:prstGeom>
          <a:ln w="635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3208" name="Text Box 24"/>
          <p:cNvSpPr txBox="1"/>
          <p:nvPr/>
        </p:nvSpPr>
        <p:spPr>
          <a:xfrm>
            <a:off x="2590800" y="4059238"/>
            <a:ext cx="1607820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魂飞剡溪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09" name="Text Box 25"/>
          <p:cNvSpPr txBox="1"/>
          <p:nvPr/>
        </p:nvSpPr>
        <p:spPr>
          <a:xfrm>
            <a:off x="3298825" y="2590800"/>
            <a:ext cx="1607820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着屐登山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0" name="Text Box 26"/>
          <p:cNvSpPr txBox="1"/>
          <p:nvPr/>
        </p:nvSpPr>
        <p:spPr>
          <a:xfrm>
            <a:off x="4403725" y="782638"/>
            <a:ext cx="1607820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洞天仙境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1" name="Text Box 27"/>
          <p:cNvSpPr txBox="1"/>
          <p:nvPr/>
        </p:nvSpPr>
        <p:spPr>
          <a:xfrm>
            <a:off x="8213725" y="1392238"/>
            <a:ext cx="1607820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魂归枕席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2" name="AutoShape 28"/>
          <p:cNvSpPr/>
          <p:nvPr/>
        </p:nvSpPr>
        <p:spPr>
          <a:xfrm rot="18099677">
            <a:off x="1869440" y="2672715"/>
            <a:ext cx="1625600" cy="304800"/>
          </a:xfrm>
          <a:custGeom>
            <a:avLst/>
            <a:gdLst/>
            <a:ahLst/>
            <a:cxnLst>
              <a:cxn ang="17694720">
                <a:pos x="1219200" y="0"/>
              </a:cxn>
              <a:cxn ang="11796480">
                <a:pos x="0" y="152400"/>
              </a:cxn>
              <a:cxn ang="5898240">
                <a:pos x="1219200" y="304800"/>
              </a:cxn>
              <a:cxn ang="0">
                <a:pos x="1625600" y="1524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3213" name="AutoShape 29"/>
          <p:cNvSpPr/>
          <p:nvPr/>
        </p:nvSpPr>
        <p:spPr>
          <a:xfrm rot="5400976">
            <a:off x="9348788" y="4116388"/>
            <a:ext cx="939800" cy="406400"/>
          </a:xfrm>
          <a:custGeom>
            <a:avLst/>
            <a:gdLst/>
            <a:ahLst/>
            <a:cxnLst>
              <a:cxn ang="17694720">
                <a:pos x="1225153" y="0"/>
              </a:cxn>
              <a:cxn ang="11796480">
                <a:pos x="0" y="166688"/>
              </a:cxn>
              <a:cxn ang="5898240">
                <a:pos x="1225153" y="333375"/>
              </a:cxn>
              <a:cxn ang="0">
                <a:pos x="1633538" y="166688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3214" name="Text Box 30"/>
          <p:cNvSpPr txBox="1"/>
          <p:nvPr/>
        </p:nvSpPr>
        <p:spPr>
          <a:xfrm>
            <a:off x="4251325" y="4745038"/>
            <a:ext cx="1607820" cy="52197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rgbClr val="CCFF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</a:rPr>
              <a:t>凄清幽静</a:t>
            </a:r>
            <a:endParaRPr lang="zh-CN" altLang="en-US" sz="2800" b="1" dirty="0">
              <a:solidFill>
                <a:srgbClr val="99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5" name="Text Box 31"/>
          <p:cNvSpPr txBox="1"/>
          <p:nvPr/>
        </p:nvSpPr>
        <p:spPr>
          <a:xfrm>
            <a:off x="4800600" y="3886200"/>
            <a:ext cx="1607820" cy="52197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壮美雄奇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6" name="Text Box 32"/>
          <p:cNvSpPr txBox="1"/>
          <p:nvPr/>
        </p:nvSpPr>
        <p:spPr>
          <a:xfrm>
            <a:off x="7010400" y="158750"/>
            <a:ext cx="1607820" cy="95313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神奇壮丽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和睦陆离</a:t>
            </a:r>
            <a:endParaRPr lang="zh-CN" altLang="en-US" sz="28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800" name="Text Box 33"/>
          <p:cNvSpPr txBox="1"/>
          <p:nvPr/>
        </p:nvSpPr>
        <p:spPr>
          <a:xfrm>
            <a:off x="9432925" y="23066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218" name="Text Box 34"/>
          <p:cNvSpPr txBox="1"/>
          <p:nvPr/>
        </p:nvSpPr>
        <p:spPr>
          <a:xfrm>
            <a:off x="8620125" y="2809875"/>
            <a:ext cx="181102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</a:rPr>
              <a:t>憎恨现实</a:t>
            </a:r>
            <a:endParaRPr lang="zh-CN" altLang="en-US" sz="3200" b="1" dirty="0">
              <a:solidFill>
                <a:srgbClr val="9900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</a:rPr>
              <a:t>苦闷惆怅</a:t>
            </a:r>
            <a:endParaRPr lang="zh-CN" altLang="en-US" sz="3200" b="1" dirty="0">
              <a:solidFill>
                <a:srgbClr val="9900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6770688" y="2514600"/>
            <a:ext cx="691515" cy="255333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天</a:t>
            </a:r>
            <a:endParaRPr kumimoji="1" lang="zh-CN" altLang="en-US" sz="4000" b="1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姥</a:t>
            </a:r>
            <a:endParaRPr kumimoji="1" lang="zh-CN" altLang="en-US" sz="4000" b="1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仙</a:t>
            </a:r>
            <a:endParaRPr kumimoji="1" lang="zh-CN" altLang="en-US" sz="4000" b="1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境</a:t>
            </a:r>
            <a:endParaRPr kumimoji="1" lang="zh-CN" altLang="en-US" sz="4000" b="1" kern="1200" cap="none" spc="0" normalizeH="0" baseline="0" noProof="0" smtClean="0">
              <a:effectLst>
                <a:outerShdw blurRad="38100" dist="38100" dir="2700000" algn="tl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43044" name="WordArt 36"/>
          <p:cNvSpPr>
            <a:spLocks noTextEdit="1"/>
          </p:cNvSpPr>
          <p:nvPr/>
        </p:nvSpPr>
        <p:spPr>
          <a:xfrm>
            <a:off x="5029200" y="5421313"/>
            <a:ext cx="2438400" cy="1055687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6889"/>
              </a:avLst>
            </a:prstTxWarp>
            <a:normAutofit/>
            <a:scene3d>
              <a:camera prst="legacyObliqueTopLeft">
                <a:rot lat="19800000" lon="840000" rev="0"/>
              </a:camera>
              <a:lightRig rig="legacyNormal3" dir="r"/>
            </a:scene3d>
            <a:sp3d extrusionH="887400" prstMaterial="legacyMatte">
              <a:extrusionClr>
                <a:srgbClr val="0066CC"/>
              </a:extrusionClr>
            </a:sp3d>
          </a:bodyPr>
          <a:p>
            <a:pPr algn="ctr"/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221" name="Text Box 37"/>
          <p:cNvSpPr txBox="1"/>
          <p:nvPr/>
        </p:nvSpPr>
        <p:spPr>
          <a:xfrm>
            <a:off x="2070100" y="5799138"/>
            <a:ext cx="996950" cy="58356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现实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22" name="Text Box 38"/>
          <p:cNvSpPr txBox="1"/>
          <p:nvPr/>
        </p:nvSpPr>
        <p:spPr>
          <a:xfrm>
            <a:off x="4724400" y="260350"/>
            <a:ext cx="895350" cy="52197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梦境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3223" name="Text Box 39"/>
          <p:cNvSpPr txBox="1"/>
          <p:nvPr/>
        </p:nvSpPr>
        <p:spPr>
          <a:xfrm>
            <a:off x="9026525" y="5799138"/>
            <a:ext cx="996950" cy="58356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现实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2400" y="5483225"/>
            <a:ext cx="1859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留别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3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3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3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9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93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3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10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3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7" dur="500"/>
                                        <p:tgtEl>
                                          <p:spTgt spid="93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ldLvl="0" animBg="1"/>
      <p:bldP spid="93189" grpId="0" bldLvl="0" animBg="1"/>
      <p:bldP spid="93193" grpId="0" bldLvl="0" animBg="1"/>
      <p:bldP spid="93194" grpId="0" bldLvl="0" animBg="1"/>
      <p:bldP spid="93195" grpId="0" bldLvl="0" animBg="1"/>
      <p:bldP spid="93196" grpId="0" bldLvl="0" animBg="1"/>
      <p:bldP spid="93197" grpId="0" bldLvl="0" animBg="1"/>
      <p:bldP spid="93198" grpId="0" bldLvl="0" animBg="1"/>
      <p:bldP spid="93199" grpId="0" bldLvl="0" animBg="1"/>
      <p:bldP spid="93200" grpId="0" bldLvl="0" animBg="1"/>
      <p:bldP spid="93208" grpId="0" bldLvl="0" animBg="1"/>
      <p:bldP spid="93209" grpId="0" bldLvl="0" animBg="1"/>
      <p:bldP spid="93210" grpId="0" bldLvl="0" animBg="1"/>
      <p:bldP spid="93211" grpId="0" bldLvl="0" animBg="1"/>
      <p:bldP spid="93214" grpId="0" bldLvl="0" animBg="1"/>
      <p:bldP spid="93215" grpId="0" bldLvl="0" animBg="1"/>
      <p:bldP spid="93216" grpId="0" bldLvl="0" animBg="1"/>
      <p:bldP spid="93218" grpId="0" bldLvl="0" animBg="1"/>
      <p:bldP spid="93221" grpId="0" bldLvl="0" animBg="1"/>
      <p:bldP spid="93222" grpId="0" bldLvl="0" animBg="1"/>
      <p:bldP spid="93223" grpId="0" bldLvl="0" animBg="1"/>
      <p:bldP spid="33795" grpId="0" bldLvl="0" animBg="1"/>
      <p:bldP spid="9321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文本框 129025"/>
          <p:cNvSpPr txBox="1"/>
          <p:nvPr/>
        </p:nvSpPr>
        <p:spPr>
          <a:xfrm>
            <a:off x="5257800" y="93980"/>
            <a:ext cx="1676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讨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论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027" name="文本框 129026"/>
          <p:cNvSpPr txBox="1"/>
          <p:nvPr/>
        </p:nvSpPr>
        <p:spPr>
          <a:xfrm>
            <a:off x="572770" y="862330"/>
            <a:ext cx="110629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、诗中写一夜飞渡，湖月照送的情景，表现了诗人当时怎样的心情，从哪些词上体现出来？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、诗人登上天姥山之后见到了哪些奇异的景象？哪些词表现了诗人怎样的心情？写这样的景象有什么作用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5844" name="文本框 2"/>
          <p:cNvSpPr txBox="1"/>
          <p:nvPr/>
        </p:nvSpPr>
        <p:spPr>
          <a:xfrm>
            <a:off x="861695" y="2050415"/>
            <a:ext cx="1059688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用</a:t>
            </a: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“飞”、“送”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两词，体现了诗人一路上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急切兴奋和轻松愉快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的心情。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1095375" y="4399915"/>
            <a:ext cx="10129520" cy="2207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景象：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海日、花石、熊咆虎吟、云、水。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“迷”、“倚”“忽”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等词表现了诗人为天姥胜景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陶醉，乐而忘返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的情景。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 algn="just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作用：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为了引出和烘托下文的仙境。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/>
      <p:bldP spid="35844" grpId="0"/>
      <p:bldP spid="3584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462280" y="381000"/>
            <a:ext cx="110871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、诗人从哪几方面来描绘洞天仙境的？仙境有什么特点？表现了诗人怎样的思想感情？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en-US" altLang="zh-CN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4</a:t>
            </a:r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、哪些词语反映出诗人梦醒后怎样的心情？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539115" y="1612265"/>
            <a:ext cx="1093343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从洞天内的建筑陈设、仙人的衣着举止、鸟兽的吹打驾车三方面写。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CC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特点：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美、富丽堂皇、热闹非凡、令人神往、神仙众多。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描绘这样的仙境，表现了诗人极度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兴奋愉快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的心情。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690880" y="5071745"/>
            <a:ext cx="10810240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</a:t>
            </a:r>
            <a:r>
              <a:rPr lang="zh-CN" altLang="en-US" sz="3200" b="1" dirty="0">
                <a:solidFill>
                  <a:srgbClr val="CC0099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“长”、“惟”、“失”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反映了诗人从梦中惊醒后面对着现实时的无限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哀痛。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584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059180"/>
            <a:ext cx="11370945" cy="529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685800">
              <a:lnSpc>
                <a:spcPct val="130000"/>
              </a:lnSpc>
            </a:pPr>
            <a:r>
              <a:rPr lang="en-US" altLang="zh-CN" sz="36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1.</a:t>
            </a:r>
            <a:r>
              <a:rPr lang="zh-CN" altLang="en-US" sz="36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分析“我欲因之梦吴越</a:t>
            </a:r>
            <a:r>
              <a:rPr lang="en-US" altLang="zh-CN" sz="3600" b="1" spc="150" noProof="1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……</a:t>
            </a:r>
            <a:r>
              <a:rPr lang="zh-CN" altLang="en-US" sz="36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渌水荡漾清猿啼。”</a:t>
            </a:r>
            <a:endParaRPr lang="zh-CN" altLang="en-US" sz="3600" b="1" kern="1200" spc="150" normalizeH="0" baseline="0" noProof="1" dirty="0">
              <a:solidFill>
                <a:srgbClr val="40404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lang="en-US" altLang="zh-CN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1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）这是梦游第一景，画面内容：</a:t>
            </a:r>
            <a:endParaRPr lang="zh-CN" altLang="en-US" sz="3200" b="1" kern="1200" spc="150" normalizeH="0" baseline="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2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剡溪渌水荡漾，清猿啼鸣（清幽）的风景。</a:t>
            </a:r>
            <a:endParaRPr lang="zh-CN" altLang="en-US" sz="3200" b="1" kern="1200" spc="150" normalizeH="0" baseline="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lang="en-US" altLang="zh-CN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）提问：</a:t>
            </a:r>
            <a:r>
              <a:rPr lang="zh-CN" altLang="en-US" sz="32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“一夜飞度”表现了什么？</a:t>
            </a:r>
            <a:b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</a:br>
            <a:r>
              <a:rPr lang="zh-CN" altLang="en-US" sz="32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急切兴奋之情。</a:t>
            </a:r>
            <a:b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</a:b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lang="en-US" altLang="zh-CN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3</a:t>
            </a:r>
            <a:r>
              <a:rPr lang="zh-CN" altLang="en-US" sz="32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）提问：</a:t>
            </a:r>
            <a:r>
              <a:rPr lang="zh-CN" altLang="en-US" sz="32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“照”、“送”写出什么？</a:t>
            </a:r>
            <a:b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</a:br>
            <a:r>
              <a:rPr lang="zh-CN" altLang="en-US" sz="32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明月与人如影随形，人与自然和谐一体，体现了诗人对自然的热爱和眷恋。</a:t>
            </a:r>
            <a:endParaRPr lang="zh-CN" altLang="en-US" sz="3200" b="1" spc="15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37890" name="文本框 2"/>
          <p:cNvSpPr txBox="1"/>
          <p:nvPr/>
        </p:nvSpPr>
        <p:spPr>
          <a:xfrm>
            <a:off x="5292090" y="290830"/>
            <a:ext cx="15938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 析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2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charRg st="24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4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charRg st="64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charRg st="64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117761"/>
          <p:cNvSpPr>
            <a:spLocks noGrp="1"/>
          </p:cNvSpPr>
          <p:nvPr>
            <p:ph idx="1"/>
          </p:nvPr>
        </p:nvSpPr>
        <p:spPr>
          <a:xfrm>
            <a:off x="2566988" y="333375"/>
            <a:ext cx="7643813" cy="5792788"/>
          </a:xfrm>
        </p:spPr>
        <p:txBody>
          <a:bodyPr lIns="101600" tIns="0" rIns="82550" bIns="0" rtlCol="0" anchor="t">
            <a:noAutofit/>
          </a:bodyPr>
          <a:p>
            <a:pPr marL="171450" marR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2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  <a:p>
            <a:pPr marL="171450" marR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2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  <a:p>
            <a:pPr marL="171450" marR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kumimoji="0" lang="zh-CN" altLang="en-US" sz="12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0" y="486410"/>
            <a:ext cx="1103566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685800">
              <a:lnSpc>
                <a:spcPct val="150000"/>
              </a:lnSpc>
            </a:pPr>
            <a:r>
              <a:rPr lang="en-US" altLang="zh-CN" sz="40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2.</a:t>
            </a:r>
            <a:r>
              <a:rPr lang="zh-CN" altLang="en-US" sz="40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分析“脚著谢公屐</a:t>
            </a:r>
            <a:r>
              <a:rPr lang="en-US" altLang="zh-CN" sz="4000" b="1" spc="150" noProof="1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……</a:t>
            </a:r>
            <a:r>
              <a:rPr lang="zh-CN" altLang="en-US" sz="4000" b="1" spc="150" noProof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迷花倚石忽已暝。”</a:t>
            </a:r>
            <a:endParaRPr lang="zh-CN" altLang="en-US" sz="4000" b="1" kern="1200" spc="150" normalizeH="0" baseline="0" noProof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lang="en-US" altLang="zh-CN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1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）简述梦游第二景的内容。</a:t>
            </a:r>
            <a:endParaRPr lang="zh-CN" altLang="en-US" sz="3600" b="1" kern="1200" spc="150" normalizeH="0" baseline="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36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观日出，闻天鸡（壮美），畅游奇花异石、千岩万岭的天姥山，流连忘返。</a:t>
            </a:r>
            <a:endParaRPr lang="zh-CN" altLang="en-US" sz="3600" b="1" kern="1200" spc="150" normalizeH="0" baseline="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lang="en-US" altLang="zh-CN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</a:t>
            </a:r>
            <a:r>
              <a:rPr lang="zh-CN" altLang="en-US" sz="3600" b="1" spc="15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）提问：“见海日”、“闻天鸡”写出天姥山什么特点？</a:t>
            </a:r>
            <a:endParaRPr lang="zh-CN" altLang="en-US" sz="3600" b="1" kern="1200" spc="150" normalizeH="0" baseline="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3600" b="1" spc="150" noProof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诗人忘情山水之态可掬。</a:t>
            </a:r>
            <a:endParaRPr lang="zh-CN" altLang="en-US" sz="3600" b="1" spc="150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3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3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7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charRg st="10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charRg st="10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占位符 121857"/>
          <p:cNvSpPr>
            <a:spLocks noGrp="1"/>
          </p:cNvSpPr>
          <p:nvPr>
            <p:ph idx="1"/>
          </p:nvPr>
        </p:nvSpPr>
        <p:spPr>
          <a:xfrm>
            <a:off x="487045" y="269875"/>
            <a:ext cx="11292840" cy="6324600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150" normalizeH="0" baseline="0" noProof="1" dirty="0">
                <a:solidFill>
                  <a:srgbClr val="0A0AF4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3.“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0A0AF4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熊咆龙吟殷岩泉，栗深林兮惊层巅。云青青兮欲雨，水澹澹兮生烟。列缺霹雳，丘峦崩摧，洞天石扉，訇然中开。青冥浩荡不见底，日月照耀金银台。” 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0A0AF4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kumimoji="0" lang="en-US" altLang="zh-CN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1</a:t>
            </a:r>
            <a:r>
              <a:rPr kumimoji="0" lang="zh-CN" altLang="en-US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）这是梦游第三景，简述画面内容：</a:t>
            </a:r>
            <a:endParaRPr kumimoji="0" lang="zh-CN" altLang="en-US" sz="32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熊咆龙吟，山石、泉水、深林、峰峦在发抖，青云密布，烟雾升腾（阴森恐怖）。</a:t>
            </a:r>
            <a:endParaRPr kumimoji="0" lang="zh-CN" altLang="en-US" sz="32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</a:t>
            </a:r>
            <a:r>
              <a:rPr kumimoji="0" lang="en-US" altLang="zh-CN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2</a:t>
            </a:r>
            <a:r>
              <a:rPr kumimoji="0" lang="zh-CN" altLang="en-US" sz="32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）“列缺霹雳，丘峦崩摧。洞天石扉，訇然中开。”四个短句的形式与内容有何联系？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节奏鲜明，铿锵有力，充分表现了打开天门的雄伟气势。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accent2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3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4033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033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9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4033">
                                            <p:txEl>
                                              <p:charRg st="9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4033">
                                            <p:txEl>
                                              <p:charRg st="9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403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03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charRg st="175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4033">
                                            <p:txEl>
                                              <p:charRg st="175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033">
                                            <p:txEl>
                                              <p:charRg st="175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框 1"/>
          <p:cNvSpPr txBox="1"/>
          <p:nvPr/>
        </p:nvSpPr>
        <p:spPr>
          <a:xfrm>
            <a:off x="5280025" y="204788"/>
            <a:ext cx="16319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 究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758825" y="982980"/>
            <a:ext cx="1068641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、李白是怎样写出天姥山的特点？此处为什么写到瀛洲？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635000" y="2302510"/>
            <a:ext cx="10933430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通过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对比、夸张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手法写出天姥山的高大雄伟。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这是以瀛洲来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衬托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天姥山，瀛洲是海上的仙山，虚无缥缈，神奇莫测；天姥是地上的高山，实实在在，可以前往探访，使人油然而产生神游天姥之念，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为下文入梦作了铺垫。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29699" grpId="0"/>
      <p:bldP spid="2970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16585" y="1640205"/>
            <a:ext cx="10899140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梦中仙境象征作者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追求的理想境界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。写仙境的美妙是为了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反衬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现实的丑恶。写自己对神仙世界的向往正是为了表明对黑暗现实的厌恶。也就是说，诗歌的前后是一致的，都是在写诗人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对自由生活的向往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，只是诗歌的前半部分用梦的形式曲折地表达出来，而后半部分诗人则是直抒胸臆，直接唱出：“且放白鹿青崖间，须行即骑访名山。安能推眉折腰事权贵，使我不得开心颜！”（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不满现实，不趋炎附势，蔑视权贵，傲岸不屈</a:t>
            </a:r>
            <a:r>
              <a:rPr kumimoji="1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）</a:t>
            </a:r>
            <a:endParaRPr kumimoji="1" lang="zh-CN" altLang="en-US" sz="36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16585" y="336550"/>
            <a:ext cx="1089914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en-US" altLang="zh-CN" sz="3600" b="1" kern="1200" cap="none" spc="0" normalizeH="0" baseline="0" noProof="0" smtClean="0">
                <a:solidFill>
                  <a:srgbClr val="0A0A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2</a:t>
            </a:r>
            <a:r>
              <a:rPr kumimoji="1" lang="zh-CN" altLang="en-US" sz="3600" b="1" kern="1200" cap="none" spc="0" normalizeH="0" baseline="0" noProof="0" smtClean="0">
                <a:solidFill>
                  <a:srgbClr val="0A0A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、作者为什么要花如此多的笔墨来描写梦境呢？对表现主题有什么作用？</a:t>
            </a:r>
            <a:endParaRPr kumimoji="1" lang="zh-CN" altLang="en-US" sz="3600" b="1" kern="1200" cap="none" spc="0" normalizeH="0" baseline="0" noProof="0" smtClean="0">
              <a:solidFill>
                <a:srgbClr val="0A0AF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1511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占位符 73729"/>
          <p:cNvSpPr>
            <a:spLocks noGrp="1"/>
          </p:cNvSpPr>
          <p:nvPr>
            <p:ph idx="1"/>
          </p:nvPr>
        </p:nvSpPr>
        <p:spPr>
          <a:xfrm>
            <a:off x="1919288" y="992188"/>
            <a:ext cx="4648200" cy="5634038"/>
          </a:xfrm>
        </p:spPr>
        <p:txBody>
          <a:bodyPr lIns="101600" tIns="0" rIns="82550" bIns="0" rtlCol="0" anchor="t">
            <a:noAutofit/>
          </a:bodyPr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烟涛微茫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信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难求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云霞明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灭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或可睹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势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拔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五岳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掩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赤城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栗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森林兮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惊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层巅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云青青兮欲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雨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x-none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訇然中</a:t>
            </a:r>
            <a:r>
              <a:rPr kumimoji="0" lang="zh-CN" altLang="x-none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开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虎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鼓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瑟兮鸾回车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安能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摧眉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折腰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事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权贵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失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向来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之烟霞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4034" name="文本框 73730"/>
          <p:cNvSpPr txBox="1"/>
          <p:nvPr/>
        </p:nvSpPr>
        <p:spPr>
          <a:xfrm>
            <a:off x="4189095" y="96520"/>
            <a:ext cx="38138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解释下列加点词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7213600" y="953453"/>
            <a:ext cx="373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（信，的确、实在）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7213600" y="1576388"/>
            <a:ext cx="207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（灭，暗）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7213600" y="2235518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（超出　遮掩　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7213600" y="2895600"/>
            <a:ext cx="4267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（使</a:t>
            </a:r>
            <a:r>
              <a:rPr lang="en-US" altLang="zh-CN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…</a:t>
            </a: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颤栗；使</a:t>
            </a:r>
            <a:r>
              <a:rPr lang="en-US" altLang="zh-CN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…</a:t>
            </a: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惊）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7213600" y="3517900"/>
            <a:ext cx="3124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（动词，下雨）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7213600" y="4140200"/>
            <a:ext cx="3133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x-none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 打开，动词）</a:t>
            </a:r>
            <a:endParaRPr lang="zh-CN" altLang="x-none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8" name="文本框 73737"/>
          <p:cNvSpPr txBox="1"/>
          <p:nvPr/>
        </p:nvSpPr>
        <p:spPr>
          <a:xfrm>
            <a:off x="7213600" y="4704715"/>
            <a:ext cx="1803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（弹奏）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39" name="文本框 73738"/>
          <p:cNvSpPr txBox="1"/>
          <p:nvPr/>
        </p:nvSpPr>
        <p:spPr>
          <a:xfrm>
            <a:off x="7213600" y="5307013"/>
            <a:ext cx="3016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  <a:sym typeface="Wingdings" panose="05000000000000000000" pitchFamily="2" charset="2"/>
              </a:rPr>
              <a:t>（</a:t>
            </a: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低头；侍奉）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3740" name="文本框 73739"/>
          <p:cNvSpPr txBox="1"/>
          <p:nvPr/>
        </p:nvSpPr>
        <p:spPr>
          <a:xfrm>
            <a:off x="7213600" y="5891213"/>
            <a:ext cx="297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（原来，之前）</a:t>
            </a:r>
            <a:endParaRPr lang="zh-CN" altLang="en-US" sz="32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2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2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2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12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2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12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2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2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12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12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2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12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29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129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129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3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29">
                                            <p:txEl>
                                              <p:charRg st="3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129">
                                            <p:txEl>
                                              <p:charRg st="3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29">
                                            <p:txEl>
                                              <p:charRg st="39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129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29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129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29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129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29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129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29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129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0"/>
      <p:bldP spid="73734" grpId="0"/>
      <p:bldP spid="73735" grpId="0"/>
      <p:bldP spid="73736" grpId="0"/>
      <p:bldP spid="73737" grpId="0"/>
      <p:bldP spid="73738" grpId="0"/>
      <p:bldP spid="73739" grpId="0"/>
      <p:bldP spid="73740" grpId="0"/>
      <p:bldP spid="44034" grpId="0"/>
      <p:bldP spid="4812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746125" y="263525"/>
            <a:ext cx="22879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　　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endParaRPr lang="zh-CN" altLang="en-US" sz="4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7411" name="Object 3"/>
          <p:cNvGraphicFramePr/>
          <p:nvPr/>
        </p:nvGraphicFramePr>
        <p:xfrm>
          <a:off x="468948" y="1278255"/>
          <a:ext cx="2916237" cy="537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33525" imgH="1809750" progId="Paint.Picture">
                  <p:embed/>
                </p:oleObj>
              </mc:Choice>
              <mc:Fallback>
                <p:oleObj name="" r:id="rId1" imgW="1533525" imgH="18097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948" y="1278255"/>
                        <a:ext cx="2916237" cy="5375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文本框 99"/>
          <p:cNvSpPr txBox="1"/>
          <p:nvPr/>
        </p:nvSpPr>
        <p:spPr>
          <a:xfrm>
            <a:off x="3727450" y="151130"/>
            <a:ext cx="8078470" cy="6587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李白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(701-762),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字太白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号青莲居士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祖籍陇西成纪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今甘肃秦安东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),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生于碎叶城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当时属安西都护府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),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后迁居四川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。天宝初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入长安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贺知章一见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称为谪仙人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荐于唐玄宗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待诏翰林。后漫游江湖间。是唐代著名诗人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有《李太白集》。</a:t>
            </a:r>
            <a:endParaRPr lang="zh-CN" altLang="zh-CN" sz="32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李白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是我国唐代的伟大诗人</a:t>
            </a:r>
            <a:r>
              <a:rPr lang="zh-CN" altLang="en-US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其诗风雄奇豪放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想像丰富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语言流转自然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音律和谐多变</a:t>
            </a:r>
            <a:r>
              <a:rPr lang="zh-CN" altLang="en-US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他善于从民歌、神话中汲取营养私素材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构成其特有的瑰丽绚烂的色彩</a:t>
            </a: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是屈原以来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积极浪漫主义诗歌的新高峰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zh-CN" sz="32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024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50177"/>
          <p:cNvSpPr txBox="1"/>
          <p:nvPr/>
        </p:nvSpPr>
        <p:spPr>
          <a:xfrm>
            <a:off x="1976755" y="1524000"/>
            <a:ext cx="798195" cy="39039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梦游天姥吟留别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左大括号 50178"/>
          <p:cNvSpPr/>
          <p:nvPr/>
        </p:nvSpPr>
        <p:spPr>
          <a:xfrm>
            <a:off x="2971800" y="1066800"/>
            <a:ext cx="533400" cy="4654550"/>
          </a:xfrm>
          <a:prstGeom prst="leftBrace">
            <a:avLst>
              <a:gd name="adj1" fmla="val 80474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3581400" y="809625"/>
            <a:ext cx="22701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入梦缘由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梦中见闻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梦后感慨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84" name="矩形 50183"/>
          <p:cNvSpPr/>
          <p:nvPr/>
        </p:nvSpPr>
        <p:spPr>
          <a:xfrm>
            <a:off x="6324600" y="457200"/>
            <a:ext cx="33877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特点：雄峻巍峨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85" name="矩形 50184"/>
          <p:cNvSpPr/>
          <p:nvPr/>
        </p:nvSpPr>
        <p:spPr>
          <a:xfrm>
            <a:off x="6248400" y="1447800"/>
            <a:ext cx="38455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手法：夸张、衬托</a:t>
            </a:r>
            <a:endParaRPr lang="zh-CN" altLang="en-US" sz="36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86" name="左大括号 50185"/>
          <p:cNvSpPr/>
          <p:nvPr/>
        </p:nvSpPr>
        <p:spPr>
          <a:xfrm>
            <a:off x="6019800" y="685800"/>
            <a:ext cx="76200" cy="1143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0187" name="矩形 50186"/>
          <p:cNvSpPr/>
          <p:nvPr/>
        </p:nvSpPr>
        <p:spPr>
          <a:xfrm>
            <a:off x="6172200" y="3071813"/>
            <a:ext cx="29298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浪漫主义笔调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88" name="左大括号 50187"/>
          <p:cNvSpPr/>
          <p:nvPr/>
        </p:nvSpPr>
        <p:spPr>
          <a:xfrm>
            <a:off x="6096000" y="5029200"/>
            <a:ext cx="76200" cy="912813"/>
          </a:xfrm>
          <a:prstGeom prst="leftBrace">
            <a:avLst>
              <a:gd name="adj1" fmla="val 18273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0189" name="矩形 50188"/>
          <p:cNvSpPr/>
          <p:nvPr/>
        </p:nvSpPr>
        <p:spPr>
          <a:xfrm>
            <a:off x="6248400" y="5607050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进步性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0190" name="矩形 50189"/>
          <p:cNvSpPr/>
          <p:nvPr/>
        </p:nvSpPr>
        <p:spPr>
          <a:xfrm>
            <a:off x="6248400" y="4724400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0A0AF4"/>
                </a:solidFill>
                <a:latin typeface="华文中宋" panose="02010600040101010101" charset="-122"/>
                <a:ea typeface="华文中宋" panose="02010600040101010101" charset="-122"/>
              </a:rPr>
              <a:t>局限性</a:t>
            </a:r>
            <a:endParaRPr lang="zh-CN" altLang="en-US" sz="3600" b="1" dirty="0">
              <a:solidFill>
                <a:srgbClr val="0A0AF4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0"/>
      <p:bldP spid="50184" grpId="0"/>
      <p:bldP spid="50185" grpId="0"/>
      <p:bldP spid="50187" grpId="1"/>
      <p:bldP spid="50189" grpId="0"/>
      <p:bldP spid="5019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Winky诗[赵景旭]-梦游天姥吟留别(高清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155" y="93980"/>
            <a:ext cx="11997690" cy="667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4883150" y="254000"/>
            <a:ext cx="2425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作品背景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　　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Rectangle 8"/>
          <p:cNvSpPr/>
          <p:nvPr/>
        </p:nvSpPr>
        <p:spPr>
          <a:xfrm>
            <a:off x="378460" y="960755"/>
            <a:ext cx="11435080" cy="551751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4D4D"/>
            </a:prstShdw>
          </a:effectLst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李白早年就有济世的抱负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但不屑于经由科举登上仕途，而希望由布衣一跃而为卿相。因此他漫游全国各地，结交名流，以此广造声誉。唐玄宗天宝元年（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742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年），李白的朋友道士吴筠向玄宗推荐李白，玄宗于是召他到长安来。李白对这次长安之行抱有很大的希望，在给妻子的留别诗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别内赴征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中写道：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“归时倘佩黄金印，莫见苏秦不下机。”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Text Box 2"/>
          <p:cNvSpPr txBox="1"/>
          <p:nvPr/>
        </p:nvSpPr>
        <p:spPr>
          <a:xfrm>
            <a:off x="395605" y="960755"/>
            <a:ext cx="11400155" cy="585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李白初到长安，也曾有过短暂的得意，但他一身傲骨，不肯与权贵同流合污，又因醉中命玄宗的宠臣高力士脱靴，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得罪了权贵。连玄宗也对他不满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他在长安住了一年多，就被赐金放还，他那由布衣而卿相的梦幻从此完全破灭。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李白离开长安后，先到洛阳与杜甫相会，结下友谊。随后又同游梁、宗故地，这时高适也赶来相会，三人一同往山东游览，到兖州不久，杜甫西入长安，李白南下吴、越故地。</a:t>
            </a:r>
            <a:r>
              <a:rPr lang="zh-CN" altLang="en-US" sz="3200" b="1" dirty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这首诗就是他临行前写的，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借以排解内心的悲愤，表现对黑暗现实的不满，对世俗权贵的蔑视，对理想世界的追求。 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434" name="Text Box 2"/>
          <p:cNvSpPr txBox="1"/>
          <p:nvPr/>
        </p:nvSpPr>
        <p:spPr>
          <a:xfrm>
            <a:off x="4980940" y="254000"/>
            <a:ext cx="2425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作品背景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　　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184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527550" y="971550"/>
            <a:ext cx="7285990" cy="5605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说明内容的虚实。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天姥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所梦内容。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吟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古诗体式，多有悲愁慨叹之意，形式活泼，不拘一格，主要表现在诗句节奏的多变。也由诗人情绪决定。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留别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说明本诗写作目的。</a:t>
            </a:r>
            <a:b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另名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别东鲁诸公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或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梦游天姥山别东鲁诸公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endParaRPr lang="en-US" altLang="zh-CN" sz="32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112703" y="271145"/>
            <a:ext cx="5562600" cy="7004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fontAlgn="base">
              <a:lnSpc>
                <a:spcPct val="110000"/>
              </a:lnSpc>
            </a:pPr>
            <a:r>
              <a:rPr lang="en-US" altLang="zh-CN" sz="28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题解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梦游天姥吟留别</a:t>
            </a:r>
            <a:r>
              <a:rPr lang="en-US" altLang="zh-CN" sz="36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en-US" altLang="zh-CN" sz="280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800" strike="noStrike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315" name="Picture 7" descr="图片1"/>
          <p:cNvPicPr/>
          <p:nvPr/>
        </p:nvPicPr>
        <p:blipFill>
          <a:blip r:embed="rId1"/>
          <a:stretch>
            <a:fillRect/>
          </a:stretch>
        </p:blipFill>
        <p:spPr>
          <a:xfrm>
            <a:off x="236855" y="182880"/>
            <a:ext cx="4052570" cy="6393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  <p:bldP spid="61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99"/>
          <p:cNvSpPr txBox="1"/>
          <p:nvPr/>
        </p:nvSpPr>
        <p:spPr>
          <a:xfrm>
            <a:off x="131445" y="182245"/>
            <a:ext cx="74358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           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梦游天姥吟留别   </a:t>
            </a:r>
            <a:r>
              <a:rPr lang="zh-CN" altLang="zh-CN" sz="32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zh-CN" sz="2000" b="1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李白</a:t>
            </a:r>
            <a:endParaRPr lang="zh-CN" altLang="zh-CN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2400">
                <a:solidFill>
                  <a:srgbClr val="0F0F0F"/>
                </a:solidFill>
                <a:latin typeface="华文中宋" panose="02010600040101010101" charset="-122"/>
                <a:ea typeface="华文中宋" panose="02010600040101010101" charset="-122"/>
              </a:rPr>
              <a:t> 　　</a:t>
            </a: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</a:rPr>
              <a:t>海客谈瀛洲，烟涛微茫信难求；越人语天姥，云霞明灭或可睹。天姥连天向天横，势拔五岳掩赤城。天台四万八千丈，对此欲倒东南倾。</a:t>
            </a:r>
            <a:endParaRPr lang="zh-CN" altLang="zh-CN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</a:rPr>
              <a:t> 　　我欲因之梦吴越，一夜飞度镜湖月。湖月照我影，送我至剡（shàn)溪。谢公宿处今尚在，渌水荡漾清猿啼。脚著谢公屐，身登青云梯。半壁见海日，空中闻天鸡。千岩万转路不定，迷花倚石忽已暝。熊咆龙吟殷岩泉，栗深林兮惊层巅。云青青兮欲雨，水澹澹兮生烟。列缺霹雳，丘峦崩摧。洞天石扉，訇然中开。青冥浩荡不见底，日月照耀金银台。 霓为衣兮风为马，云之君兮纷纷而来下。虎鼓瑟兮鸾回车，仙之人兮列如麻。忽魂悸以魄动，恍惊起而长嗟。惟觉时之枕席，失向来之烟霞。 </a:t>
            </a:r>
            <a:endParaRPr lang="zh-CN" altLang="zh-CN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2400" b="1">
                <a:latin typeface="华文中宋" panose="02010600040101010101" charset="-122"/>
                <a:ea typeface="华文中宋" panose="02010600040101010101" charset="-122"/>
              </a:rPr>
              <a:t>　　世间行乐亦如此，古来万事东流水。别君去兮何时还？且放白鹿青崖间，须行即骑访名山。安能摧眉折腰事权贵，使我不得开心颜？</a:t>
            </a:r>
            <a:endParaRPr lang="zh-CN" altLang="zh-CN" sz="24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3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3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7">
                                            <p:txEl>
                                              <p:charRg st="3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">
                                            <p:txEl>
                                              <p:charRg st="3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7">
                                            <p:txEl>
                                              <p:charRg st="3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97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7">
                                            <p:txEl>
                                              <p:charRg st="97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7">
                                            <p:txEl>
                                              <p:charRg st="97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37">
                                            <p:txEl>
                                              <p:charRg st="97" end="3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321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7">
                                            <p:txEl>
                                              <p:charRg st="321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7">
                                            <p:txEl>
                                              <p:charRg st="321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7">
                                            <p:txEl>
                                              <p:charRg st="321" end="3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500,&quot;width&quot;:18803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941*4746*1011*101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COMMONDATA" val="eyJoZGlkIjoiMzJlZWU4ODA4ZjYyMTJiOTk1MWZhZTYyMDM2Y2UwND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8983</Words>
  <Application>WPS 演示</Application>
  <PresentationFormat>宽屏</PresentationFormat>
  <Paragraphs>800</Paragraphs>
  <Slides>51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Wingdings</vt:lpstr>
      <vt:lpstr>华文行楷</vt:lpstr>
      <vt:lpstr>微软雅黑</vt:lpstr>
      <vt:lpstr>Times New Roman</vt:lpstr>
      <vt:lpstr>华文中宋</vt:lpstr>
      <vt:lpstr>幼圆</vt:lpstr>
      <vt:lpstr>华文琥珀</vt:lpstr>
      <vt:lpstr>Arial Unicode MS</vt:lpstr>
      <vt:lpstr>Calibri</vt:lpstr>
      <vt:lpstr>华文新魏</vt:lpstr>
      <vt:lpstr>隶书</vt:lpstr>
      <vt:lpstr>方正姚体</vt:lpstr>
      <vt:lpstr>黑体</vt:lpstr>
      <vt:lpstr>Office 主题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11</cp:revision>
  <dcterms:created xsi:type="dcterms:W3CDTF">2022-01-10T03:42:00Z</dcterms:created>
  <dcterms:modified xsi:type="dcterms:W3CDTF">2022-09-18T12:45:32Z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5256FBFCF1854332B47A7EDCB64D1633</vt:lpwstr>
  </property>
  <property fmtid="{D5CDD505-2E9C-101B-9397-08002B2CF9AE}" pid="3" name="KSOProductBuildVer">
    <vt:lpwstr>2052-11.1.0.12358</vt:lpwstr>
  </property>
</Properties>
</file>