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318" r:id="rId4"/>
    <p:sldId id="319" r:id="rId5"/>
    <p:sldId id="260" r:id="rId6"/>
    <p:sldId id="261" r:id="rId7"/>
    <p:sldId id="320" r:id="rId8"/>
    <p:sldId id="321" r:id="rId9"/>
    <p:sldId id="264" r:id="rId10"/>
    <p:sldId id="322" r:id="rId11"/>
    <p:sldId id="385" r:id="rId12"/>
    <p:sldId id="323" r:id="rId13"/>
    <p:sldId id="325" r:id="rId14"/>
    <p:sldId id="326" r:id="rId15"/>
    <p:sldId id="327" r:id="rId16"/>
    <p:sldId id="328" r:id="rId17"/>
    <p:sldId id="329" r:id="rId18"/>
    <p:sldId id="330" r:id="rId19"/>
    <p:sldId id="274" r:id="rId20"/>
    <p:sldId id="331" r:id="rId21"/>
    <p:sldId id="332" r:id="rId22"/>
    <p:sldId id="334" r:id="rId23"/>
    <p:sldId id="336" r:id="rId24"/>
    <p:sldId id="337" r:id="rId25"/>
    <p:sldId id="338" r:id="rId26"/>
    <p:sldId id="339" r:id="rId27"/>
    <p:sldId id="340" r:id="rId28"/>
    <p:sldId id="341" r:id="rId29"/>
    <p:sldId id="343" r:id="rId30"/>
    <p:sldId id="342" r:id="rId31"/>
    <p:sldId id="344" r:id="rId32"/>
    <p:sldId id="345" r:id="rId33"/>
    <p:sldId id="346" r:id="rId34"/>
    <p:sldId id="350" r:id="rId35"/>
    <p:sldId id="347" r:id="rId36"/>
    <p:sldId id="348" r:id="rId37"/>
    <p:sldId id="351" r:id="rId38"/>
    <p:sldId id="352" r:id="rId39"/>
    <p:sldId id="355" r:id="rId40"/>
    <p:sldId id="354" r:id="rId41"/>
    <p:sldId id="356" r:id="rId42"/>
    <p:sldId id="358" r:id="rId43"/>
    <p:sldId id="357" r:id="rId44"/>
    <p:sldId id="359" r:id="rId45"/>
    <p:sldId id="360" r:id="rId46"/>
    <p:sldId id="361" r:id="rId47"/>
    <p:sldId id="364" r:id="rId48"/>
    <p:sldId id="362" r:id="rId49"/>
    <p:sldId id="370" r:id="rId50"/>
    <p:sldId id="371" r:id="rId51"/>
    <p:sldId id="379" r:id="rId52"/>
    <p:sldId id="380" r:id="rId53"/>
    <p:sldId id="378" r:id="rId54"/>
    <p:sldId id="383" r:id="rId55"/>
    <p:sldId id="376" r:id="rId56"/>
    <p:sldId id="382" r:id="rId57"/>
    <p:sldId id="365" r:id="rId58"/>
    <p:sldId id="366" r:id="rId59"/>
    <p:sldId id="367" r:id="rId60"/>
    <p:sldId id="368" r:id="rId61"/>
    <p:sldId id="369" r:id="rId62"/>
    <p:sldId id="384" r:id="rId63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516" y="-9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  <a:prstGeom prst="rect">
            <a:avLst/>
          </a:prstGeom>
        </p:spPr>
        <p:txBody>
          <a:bodyPr anchor="b"/>
          <a:lstStyle>
            <a:lvl1pPr algn="ctr">
              <a:defRPr sz="506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7"/>
            <a:ext cx="6858000" cy="13798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25"/>
            </a:lvl1pPr>
            <a:lvl2pPr marL="385445" indent="0" algn="ctr">
              <a:buNone/>
              <a:defRPr sz="1690"/>
            </a:lvl2pPr>
            <a:lvl3pPr marL="771525" indent="0" algn="ctr">
              <a:buNone/>
              <a:defRPr sz="1520"/>
            </a:lvl3pPr>
            <a:lvl4pPr marL="1156970" indent="0" algn="ctr">
              <a:buNone/>
              <a:defRPr sz="1350"/>
            </a:lvl4pPr>
            <a:lvl5pPr marL="1542415" indent="0" algn="ctr">
              <a:buNone/>
              <a:defRPr sz="1350"/>
            </a:lvl5pPr>
            <a:lvl6pPr marL="1929130" indent="0" algn="ctr">
              <a:buNone/>
              <a:defRPr sz="1350"/>
            </a:lvl6pPr>
            <a:lvl7pPr marL="2314575" indent="0" algn="ctr">
              <a:buNone/>
              <a:defRPr sz="1350"/>
            </a:lvl7pPr>
            <a:lvl8pPr marL="2700020" indent="0" algn="ctr">
              <a:buNone/>
              <a:defRPr sz="1350"/>
            </a:lvl8pPr>
            <a:lvl9pPr marL="3085465" indent="0" algn="ctr">
              <a:buNone/>
              <a:defRPr sz="135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64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0" y="1587326"/>
            <a:ext cx="8708572" cy="44898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422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271"/>
            <a:ext cx="1971675" cy="484319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04271"/>
            <a:ext cx="5800725" cy="484319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189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  <a:prstGeom prst="rect">
            <a:avLst/>
          </a:prstGeom>
        </p:spPr>
        <p:txBody>
          <a:bodyPr anchor="b"/>
          <a:lstStyle>
            <a:lvl1pPr algn="ctr">
              <a:defRPr sz="506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7"/>
            <a:ext cx="6858000" cy="13798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25"/>
            </a:lvl1pPr>
            <a:lvl2pPr marL="385445" indent="0" algn="ctr">
              <a:buNone/>
              <a:defRPr sz="1690"/>
            </a:lvl2pPr>
            <a:lvl3pPr marL="771525" indent="0" algn="ctr">
              <a:buNone/>
              <a:defRPr sz="1520"/>
            </a:lvl3pPr>
            <a:lvl4pPr marL="1156970" indent="0" algn="ctr">
              <a:buNone/>
              <a:defRPr sz="1350"/>
            </a:lvl4pPr>
            <a:lvl5pPr marL="1542415" indent="0" algn="ctr">
              <a:buNone/>
              <a:defRPr sz="1350"/>
            </a:lvl5pPr>
            <a:lvl6pPr marL="1929130" indent="0" algn="ctr">
              <a:buNone/>
              <a:defRPr sz="1350"/>
            </a:lvl6pPr>
            <a:lvl7pPr marL="2314575" indent="0" algn="ctr">
              <a:buNone/>
              <a:defRPr sz="1350"/>
            </a:lvl7pPr>
            <a:lvl8pPr marL="2700020" indent="0" algn="ctr">
              <a:buNone/>
              <a:defRPr sz="1350"/>
            </a:lvl8pPr>
            <a:lvl9pPr marL="3085465" indent="0" algn="ctr">
              <a:buNone/>
              <a:defRPr sz="135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677176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0" y="1587329"/>
            <a:ext cx="8708572" cy="4489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551921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1" y="1424786"/>
            <a:ext cx="7886701" cy="2377281"/>
          </a:xfrm>
          <a:prstGeom prst="rect">
            <a:avLst/>
          </a:prstGeom>
        </p:spPr>
        <p:txBody>
          <a:bodyPr anchor="b"/>
          <a:lstStyle>
            <a:lvl1pPr>
              <a:defRPr sz="506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1" y="3824557"/>
            <a:ext cx="7886701" cy="12501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385445" indent="0">
              <a:buNone/>
              <a:defRPr sz="1690">
                <a:solidFill>
                  <a:schemeClr val="tx1">
                    <a:tint val="75000"/>
                  </a:schemeClr>
                </a:solidFill>
              </a:defRPr>
            </a:lvl2pPr>
            <a:lvl3pPr marL="771525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3pPr>
            <a:lvl4pPr marL="115697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4pPr>
            <a:lvl5pPr marL="154241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5pPr>
            <a:lvl6pPr marL="192913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6pPr>
            <a:lvl7pPr marL="231457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7pPr>
            <a:lvl8pPr marL="270002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8pPr>
            <a:lvl9pPr marL="308546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02783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4147368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4" y="304274"/>
            <a:ext cx="7886701" cy="110463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4" y="1400969"/>
            <a:ext cx="3868341" cy="6865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25" b="1"/>
            </a:lvl1pPr>
            <a:lvl2pPr marL="385445" indent="0">
              <a:buNone/>
              <a:defRPr sz="1690" b="1"/>
            </a:lvl2pPr>
            <a:lvl3pPr marL="771525" indent="0">
              <a:buNone/>
              <a:defRPr sz="1520" b="1"/>
            </a:lvl3pPr>
            <a:lvl4pPr marL="1156970" indent="0">
              <a:buNone/>
              <a:defRPr sz="1350" b="1"/>
            </a:lvl4pPr>
            <a:lvl5pPr marL="1542415" indent="0">
              <a:buNone/>
              <a:defRPr sz="1350" b="1"/>
            </a:lvl5pPr>
            <a:lvl6pPr marL="1929130" indent="0">
              <a:buNone/>
              <a:defRPr sz="1350" b="1"/>
            </a:lvl6pPr>
            <a:lvl7pPr marL="2314575" indent="0">
              <a:buNone/>
              <a:defRPr sz="1350" b="1"/>
            </a:lvl7pPr>
            <a:lvl8pPr marL="2700020" indent="0">
              <a:buNone/>
              <a:defRPr sz="1350" b="1"/>
            </a:lvl8pPr>
            <a:lvl9pPr marL="3085465" indent="0">
              <a:buNone/>
              <a:defRPr sz="135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4" y="2087563"/>
            <a:ext cx="3868341" cy="30704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400969"/>
            <a:ext cx="3887390" cy="6865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25" b="1"/>
            </a:lvl1pPr>
            <a:lvl2pPr marL="385445" indent="0">
              <a:buNone/>
              <a:defRPr sz="1690" b="1"/>
            </a:lvl2pPr>
            <a:lvl3pPr marL="771525" indent="0">
              <a:buNone/>
              <a:defRPr sz="1520" b="1"/>
            </a:lvl3pPr>
            <a:lvl4pPr marL="1156970" indent="0">
              <a:buNone/>
              <a:defRPr sz="1350" b="1"/>
            </a:lvl4pPr>
            <a:lvl5pPr marL="1542415" indent="0">
              <a:buNone/>
              <a:defRPr sz="1350" b="1"/>
            </a:lvl5pPr>
            <a:lvl6pPr marL="1929130" indent="0">
              <a:buNone/>
              <a:defRPr sz="1350" b="1"/>
            </a:lvl6pPr>
            <a:lvl7pPr marL="2314575" indent="0">
              <a:buNone/>
              <a:defRPr sz="1350" b="1"/>
            </a:lvl7pPr>
            <a:lvl8pPr marL="2700020" indent="0">
              <a:buNone/>
              <a:defRPr sz="1350" b="1"/>
            </a:lvl8pPr>
            <a:lvl9pPr marL="3085465" indent="0">
              <a:buNone/>
              <a:defRPr sz="135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087563"/>
            <a:ext cx="3887390" cy="30704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511880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40321409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1527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2858"/>
            <a:ext cx="4629150" cy="4061354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65"/>
            </a:lvl2pPr>
            <a:lvl3pPr>
              <a:defRPr sz="2025"/>
            </a:lvl3pPr>
            <a:lvl4pPr>
              <a:defRPr sz="1690"/>
            </a:lvl4pPr>
            <a:lvl5pPr>
              <a:defRPr sz="1690"/>
            </a:lvl5pPr>
            <a:lvl6pPr>
              <a:defRPr sz="1690"/>
            </a:lvl6pPr>
            <a:lvl7pPr>
              <a:defRPr sz="1690"/>
            </a:lvl7pPr>
            <a:lvl8pPr>
              <a:defRPr sz="1690"/>
            </a:lvl8pPr>
            <a:lvl9pPr>
              <a:defRPr sz="16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1"/>
            <a:ext cx="2949178" cy="31763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/>
            </a:lvl1pPr>
            <a:lvl2pPr marL="385445" indent="0">
              <a:buNone/>
              <a:defRPr sz="1180"/>
            </a:lvl2pPr>
            <a:lvl3pPr marL="771525" indent="0">
              <a:buNone/>
              <a:defRPr sz="1010"/>
            </a:lvl3pPr>
            <a:lvl4pPr marL="1156970" indent="0">
              <a:buNone/>
              <a:defRPr sz="845"/>
            </a:lvl4pPr>
            <a:lvl5pPr marL="1542415" indent="0">
              <a:buNone/>
              <a:defRPr sz="845"/>
            </a:lvl5pPr>
            <a:lvl6pPr marL="1929130" indent="0">
              <a:buNone/>
              <a:defRPr sz="845"/>
            </a:lvl6pPr>
            <a:lvl7pPr marL="2314575" indent="0">
              <a:buNone/>
              <a:defRPr sz="845"/>
            </a:lvl7pPr>
            <a:lvl8pPr marL="2700020" indent="0">
              <a:buNone/>
              <a:defRPr sz="845"/>
            </a:lvl8pPr>
            <a:lvl9pPr marL="3085465" indent="0">
              <a:buNone/>
              <a:defRPr sz="84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9747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0" y="1587326"/>
            <a:ext cx="8708572" cy="4489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3989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2858"/>
            <a:ext cx="4629150" cy="40613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/>
            </a:lvl1pPr>
            <a:lvl2pPr marL="385445" indent="0">
              <a:buNone/>
              <a:defRPr sz="2365"/>
            </a:lvl2pPr>
            <a:lvl3pPr marL="771525" indent="0">
              <a:buNone/>
              <a:defRPr sz="2025"/>
            </a:lvl3pPr>
            <a:lvl4pPr marL="1156970" indent="0">
              <a:buNone/>
              <a:defRPr sz="1690"/>
            </a:lvl4pPr>
            <a:lvl5pPr marL="1542415" indent="0">
              <a:buNone/>
              <a:defRPr sz="1690"/>
            </a:lvl5pPr>
            <a:lvl6pPr marL="1929130" indent="0">
              <a:buNone/>
              <a:defRPr sz="1690"/>
            </a:lvl6pPr>
            <a:lvl7pPr marL="2314575" indent="0">
              <a:buNone/>
              <a:defRPr sz="1690"/>
            </a:lvl7pPr>
            <a:lvl8pPr marL="2700020" indent="0">
              <a:buNone/>
              <a:defRPr sz="1690"/>
            </a:lvl8pPr>
            <a:lvl9pPr marL="3085465" indent="0">
              <a:buNone/>
              <a:defRPr sz="169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1"/>
            <a:ext cx="2949178" cy="31763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/>
            </a:lvl1pPr>
            <a:lvl2pPr marL="385445" indent="0">
              <a:buNone/>
              <a:defRPr sz="1180"/>
            </a:lvl2pPr>
            <a:lvl3pPr marL="771525" indent="0">
              <a:buNone/>
              <a:defRPr sz="1010"/>
            </a:lvl3pPr>
            <a:lvl4pPr marL="1156970" indent="0">
              <a:buNone/>
              <a:defRPr sz="845"/>
            </a:lvl4pPr>
            <a:lvl5pPr marL="1542415" indent="0">
              <a:buNone/>
              <a:defRPr sz="845"/>
            </a:lvl5pPr>
            <a:lvl6pPr marL="1929130" indent="0">
              <a:buNone/>
              <a:defRPr sz="845"/>
            </a:lvl6pPr>
            <a:lvl7pPr marL="2314575" indent="0">
              <a:buNone/>
              <a:defRPr sz="845"/>
            </a:lvl7pPr>
            <a:lvl8pPr marL="2700020" indent="0">
              <a:buNone/>
              <a:defRPr sz="845"/>
            </a:lvl8pPr>
            <a:lvl9pPr marL="3085465" indent="0">
              <a:buNone/>
              <a:defRPr sz="84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34740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0" y="1587329"/>
            <a:ext cx="8708572" cy="44898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7952150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271"/>
            <a:ext cx="1971675" cy="484319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304271"/>
            <a:ext cx="5800725" cy="484319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400959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424783"/>
            <a:ext cx="7886701" cy="2377281"/>
          </a:xfrm>
          <a:prstGeom prst="rect">
            <a:avLst/>
          </a:prstGeom>
        </p:spPr>
        <p:txBody>
          <a:bodyPr anchor="b"/>
          <a:lstStyle>
            <a:lvl1pPr>
              <a:defRPr sz="506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824554"/>
            <a:ext cx="7886701" cy="12501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385445" indent="0">
              <a:buNone/>
              <a:defRPr sz="1690">
                <a:solidFill>
                  <a:schemeClr val="tx1">
                    <a:tint val="75000"/>
                  </a:schemeClr>
                </a:solidFill>
              </a:defRPr>
            </a:lvl2pPr>
            <a:lvl3pPr marL="771525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3pPr>
            <a:lvl4pPr marL="115697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4pPr>
            <a:lvl5pPr marL="154241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5pPr>
            <a:lvl6pPr marL="192913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6pPr>
            <a:lvl7pPr marL="231457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7pPr>
            <a:lvl8pPr marL="270002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8pPr>
            <a:lvl9pPr marL="308546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12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082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04272"/>
            <a:ext cx="7886701" cy="110463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1" cy="6865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25" b="1"/>
            </a:lvl1pPr>
            <a:lvl2pPr marL="385445" indent="0">
              <a:buNone/>
              <a:defRPr sz="1690" b="1"/>
            </a:lvl2pPr>
            <a:lvl3pPr marL="771525" indent="0">
              <a:buNone/>
              <a:defRPr sz="1520" b="1"/>
            </a:lvl3pPr>
            <a:lvl4pPr marL="1156970" indent="0">
              <a:buNone/>
              <a:defRPr sz="1350" b="1"/>
            </a:lvl4pPr>
            <a:lvl5pPr marL="1542415" indent="0">
              <a:buNone/>
              <a:defRPr sz="1350" b="1"/>
            </a:lvl5pPr>
            <a:lvl6pPr marL="1929130" indent="0">
              <a:buNone/>
              <a:defRPr sz="1350" b="1"/>
            </a:lvl6pPr>
            <a:lvl7pPr marL="2314575" indent="0">
              <a:buNone/>
              <a:defRPr sz="1350" b="1"/>
            </a:lvl7pPr>
            <a:lvl8pPr marL="2700020" indent="0">
              <a:buNone/>
              <a:defRPr sz="1350" b="1"/>
            </a:lvl8pPr>
            <a:lvl9pPr marL="3085465" indent="0">
              <a:buNone/>
              <a:defRPr sz="135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1" cy="30704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400969"/>
            <a:ext cx="3887390" cy="6865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25" b="1"/>
            </a:lvl1pPr>
            <a:lvl2pPr marL="385445" indent="0">
              <a:buNone/>
              <a:defRPr sz="1690" b="1"/>
            </a:lvl2pPr>
            <a:lvl3pPr marL="771525" indent="0">
              <a:buNone/>
              <a:defRPr sz="1520" b="1"/>
            </a:lvl3pPr>
            <a:lvl4pPr marL="1156970" indent="0">
              <a:buNone/>
              <a:defRPr sz="1350" b="1"/>
            </a:lvl4pPr>
            <a:lvl5pPr marL="1542415" indent="0">
              <a:buNone/>
              <a:defRPr sz="1350" b="1"/>
            </a:lvl5pPr>
            <a:lvl6pPr marL="1929130" indent="0">
              <a:buNone/>
              <a:defRPr sz="1350" b="1"/>
            </a:lvl6pPr>
            <a:lvl7pPr marL="2314575" indent="0">
              <a:buNone/>
              <a:defRPr sz="1350" b="1"/>
            </a:lvl7pPr>
            <a:lvl8pPr marL="2700020" indent="0">
              <a:buNone/>
              <a:defRPr sz="1350" b="1"/>
            </a:lvl8pPr>
            <a:lvl9pPr marL="3085465" indent="0">
              <a:buNone/>
              <a:defRPr sz="135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087563"/>
            <a:ext cx="3887390" cy="30704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095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95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2855"/>
            <a:ext cx="4629150" cy="4061354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65"/>
            </a:lvl2pPr>
            <a:lvl3pPr>
              <a:defRPr sz="2025"/>
            </a:lvl3pPr>
            <a:lvl4pPr>
              <a:defRPr sz="1690"/>
            </a:lvl4pPr>
            <a:lvl5pPr>
              <a:defRPr sz="1690"/>
            </a:lvl5pPr>
            <a:lvl6pPr>
              <a:defRPr sz="1690"/>
            </a:lvl6pPr>
            <a:lvl7pPr>
              <a:defRPr sz="1690"/>
            </a:lvl7pPr>
            <a:lvl8pPr>
              <a:defRPr sz="1690"/>
            </a:lvl8pPr>
            <a:lvl9pPr>
              <a:defRPr sz="16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1"/>
            <a:ext cx="2949178" cy="31763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/>
            </a:lvl1pPr>
            <a:lvl2pPr marL="385445" indent="0">
              <a:buNone/>
              <a:defRPr sz="1180"/>
            </a:lvl2pPr>
            <a:lvl3pPr marL="771525" indent="0">
              <a:buNone/>
              <a:defRPr sz="1010"/>
            </a:lvl3pPr>
            <a:lvl4pPr marL="1156970" indent="0">
              <a:buNone/>
              <a:defRPr sz="845"/>
            </a:lvl4pPr>
            <a:lvl5pPr marL="1542415" indent="0">
              <a:buNone/>
              <a:defRPr sz="845"/>
            </a:lvl5pPr>
            <a:lvl6pPr marL="1929130" indent="0">
              <a:buNone/>
              <a:defRPr sz="845"/>
            </a:lvl6pPr>
            <a:lvl7pPr marL="2314575" indent="0">
              <a:buNone/>
              <a:defRPr sz="845"/>
            </a:lvl7pPr>
            <a:lvl8pPr marL="2700020" indent="0">
              <a:buNone/>
              <a:defRPr sz="845"/>
            </a:lvl8pPr>
            <a:lvl9pPr marL="3085465" indent="0">
              <a:buNone/>
              <a:defRPr sz="84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251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2855"/>
            <a:ext cx="4629150" cy="40613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/>
            </a:lvl1pPr>
            <a:lvl2pPr marL="385445" indent="0">
              <a:buNone/>
              <a:defRPr sz="2365"/>
            </a:lvl2pPr>
            <a:lvl3pPr marL="771525" indent="0">
              <a:buNone/>
              <a:defRPr sz="2025"/>
            </a:lvl3pPr>
            <a:lvl4pPr marL="1156970" indent="0">
              <a:buNone/>
              <a:defRPr sz="1690"/>
            </a:lvl4pPr>
            <a:lvl5pPr marL="1542415" indent="0">
              <a:buNone/>
              <a:defRPr sz="1690"/>
            </a:lvl5pPr>
            <a:lvl6pPr marL="1929130" indent="0">
              <a:buNone/>
              <a:defRPr sz="1690"/>
            </a:lvl6pPr>
            <a:lvl7pPr marL="2314575" indent="0">
              <a:buNone/>
              <a:defRPr sz="1690"/>
            </a:lvl7pPr>
            <a:lvl8pPr marL="2700020" indent="0">
              <a:buNone/>
              <a:defRPr sz="1690"/>
            </a:lvl8pPr>
            <a:lvl9pPr marL="3085465" indent="0">
              <a:buNone/>
              <a:defRPr sz="169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1"/>
            <a:ext cx="2949178" cy="31763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/>
            </a:lvl1pPr>
            <a:lvl2pPr marL="385445" indent="0">
              <a:buNone/>
              <a:defRPr sz="1180"/>
            </a:lvl2pPr>
            <a:lvl3pPr marL="771525" indent="0">
              <a:buNone/>
              <a:defRPr sz="1010"/>
            </a:lvl3pPr>
            <a:lvl4pPr marL="1156970" indent="0">
              <a:buNone/>
              <a:defRPr sz="845"/>
            </a:lvl4pPr>
            <a:lvl5pPr marL="1542415" indent="0">
              <a:buNone/>
              <a:defRPr sz="845"/>
            </a:lvl5pPr>
            <a:lvl6pPr marL="1929130" indent="0">
              <a:buNone/>
              <a:defRPr sz="845"/>
            </a:lvl6pPr>
            <a:lvl7pPr marL="2314575" indent="0">
              <a:buNone/>
              <a:defRPr sz="845"/>
            </a:lvl7pPr>
            <a:lvl8pPr marL="2700020" indent="0">
              <a:buNone/>
              <a:defRPr sz="845"/>
            </a:lvl8pPr>
            <a:lvl9pPr marL="3085465" indent="0">
              <a:buNone/>
              <a:defRPr sz="84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829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ChangeArrowheads="1"/>
          </p:cNvSpPr>
          <p:nvPr/>
        </p:nvSpPr>
        <p:spPr bwMode="auto">
          <a:xfrm>
            <a:off x="0" y="928689"/>
            <a:ext cx="9144000" cy="93928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646" tIns="41822" rIns="83646" bIns="41822" anchor="ctr"/>
          <a:lstStyle/>
          <a:p>
            <a:pPr defTabSz="846138"/>
            <a:endParaRPr lang="zh-CN" altLang="en-US" sz="2200">
              <a:latin typeface="Calibri" pitchFamily="34" charset="0"/>
            </a:endParaRPr>
          </a:p>
        </p:txBody>
      </p:sp>
      <p:pic>
        <p:nvPicPr>
          <p:cNvPr id="1027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9" y="5078679"/>
            <a:ext cx="9114234" cy="2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日期占位符 1"/>
          <p:cNvSpPr>
            <a:spLocks noGrp="1"/>
          </p:cNvSpPr>
          <p:nvPr>
            <p:ph type="dt" sz="half" idx="2"/>
          </p:nvPr>
        </p:nvSpPr>
        <p:spPr>
          <a:xfrm>
            <a:off x="1144192" y="5205679"/>
            <a:ext cx="1902619" cy="38364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2025" noProof="1" dirty="0">
                <a:cs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t>2017-9-18</a:t>
            </a:fld>
            <a:endParaRPr lang="zh-CN" altLang="en-US"/>
          </a:p>
        </p:txBody>
      </p:sp>
      <p:sp>
        <p:nvSpPr>
          <p:cNvPr id="102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581400" y="5205679"/>
            <a:ext cx="2894410" cy="38364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2025" noProof="1"/>
            </a:lvl1pPr>
          </a:lstStyle>
          <a:p>
            <a:endParaRPr lang="zh-CN" altLang="en-US"/>
          </a:p>
        </p:txBody>
      </p:sp>
      <p:sp>
        <p:nvSpPr>
          <p:cNvPr id="103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7010400" y="5205679"/>
            <a:ext cx="1905000" cy="383646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00476" tIns="50237" rIns="100476" bIns="50237" numCol="1" anchor="t" anchorCtr="0" compatLnSpc="1">
            <a:prstTxWarp prst="textNoShape">
              <a:avLst/>
            </a:prstTxWarp>
          </a:bodyPr>
          <a:lstStyle>
            <a:lvl1pPr defTabSz="846138">
              <a:defRPr sz="2000" smtClean="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1" name="TextBox 10"/>
          <p:cNvSpPr txBox="1">
            <a:spLocks noChangeArrowheads="1"/>
          </p:cNvSpPr>
          <p:nvPr/>
        </p:nvSpPr>
        <p:spPr bwMode="auto">
          <a:xfrm>
            <a:off x="779860" y="571500"/>
            <a:ext cx="2343240" cy="196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3014" tIns="51506" rIns="103014" bIns="51506">
            <a:spAutoFit/>
          </a:bodyPr>
          <a:lstStyle>
            <a:lvl1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9986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4558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130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3702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sz="600" smtClean="0">
                <a:solidFill>
                  <a:srgbClr val="A6A6A6"/>
                </a:solidFill>
                <a:latin typeface="Arial Black" pitchFamily="34" charset="0"/>
              </a:rPr>
              <a:t>NO.3 MIDDLE SCHOOL OF SUZHOU NEW DISTRICT</a:t>
            </a:r>
            <a:endParaRPr lang="zh-CN" altLang="en-US" sz="600" smtClean="0">
              <a:solidFill>
                <a:srgbClr val="A6A6A6"/>
              </a:solidFill>
              <a:latin typeface="Arial Black" pitchFamily="34" charset="0"/>
            </a:endParaRPr>
          </a:p>
        </p:txBody>
      </p:sp>
      <p:pic>
        <p:nvPicPr>
          <p:cNvPr id="1032" name="图片 1031" descr="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38668"/>
            <a:ext cx="2362200" cy="215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图片 1032" descr="新区三中校标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152137"/>
            <a:ext cx="667941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图片 1033" descr="首页照片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14313"/>
            <a:ext cx="14478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196975" rtl="0" eaLnBrk="1" fontAlgn="base" hangingPunct="1">
        <a:spcBef>
          <a:spcPct val="0"/>
        </a:spcBef>
        <a:spcAft>
          <a:spcPct val="0"/>
        </a:spcAft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96975" rtl="0" eaLnBrk="1" fontAlgn="base" hangingPunct="1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1196975" rtl="0" eaLnBrk="1" fontAlgn="base" hangingPunct="1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1196975" rtl="0" eaLnBrk="1" fontAlgn="base" hangingPunct="1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1196975" rtl="0" eaLnBrk="1" fontAlgn="base" hangingPunct="1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1196975" rtl="0" eaLnBrk="1" fontAlgn="base" hangingPunct="1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1196975" rtl="0" eaLnBrk="1" fontAlgn="base" hangingPunct="1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1196975" rtl="0" eaLnBrk="1" fontAlgn="base" hangingPunct="1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1196975" rtl="0" eaLnBrk="1" fontAlgn="base" hangingPunct="1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449263" indent="-449263" algn="l" defTabSz="1196975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71550" lvl="1" indent="-373063" algn="l" defTabSz="1196975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95425" lvl="2" indent="-298450" algn="l" defTabSz="1196975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093913" lvl="3" indent="-300038" algn="l" defTabSz="1196975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90813" lvl="4" indent="-295275" algn="l" defTabSz="1196975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lvl="5" indent="-271780" algn="l" defTabSz="1196340" eaLnBrk="1" fontAlgn="base" latinLnBrk="0" hangingPunct="1">
        <a:spcBef>
          <a:spcPts val="115"/>
        </a:spcBef>
        <a:spcAft>
          <a:spcPct val="0"/>
        </a:spcAft>
        <a:buFont typeface="Arial" panose="020B0604020202020204" pitchFamily="34" charset="0"/>
        <a:buChar char="»"/>
        <a:defRPr sz="262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537585" lvl="6" indent="-271780" algn="l" defTabSz="1196340" eaLnBrk="1" fontAlgn="base" latinLnBrk="0" hangingPunct="1">
        <a:spcBef>
          <a:spcPts val="115"/>
        </a:spcBef>
        <a:spcAft>
          <a:spcPct val="0"/>
        </a:spcAft>
        <a:buFont typeface="Arial" panose="020B0604020202020204" pitchFamily="34" charset="0"/>
        <a:buChar char="»"/>
        <a:defRPr sz="262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081780" lvl="7" indent="-271780" algn="l" defTabSz="1196340" eaLnBrk="1" fontAlgn="base" latinLnBrk="0" hangingPunct="1">
        <a:spcBef>
          <a:spcPts val="115"/>
        </a:spcBef>
        <a:spcAft>
          <a:spcPct val="0"/>
        </a:spcAft>
        <a:buFont typeface="Arial" panose="020B0604020202020204" pitchFamily="34" charset="0"/>
        <a:buChar char="»"/>
        <a:defRPr sz="262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625975" lvl="8" indent="-271780" algn="l" defTabSz="1196340" eaLnBrk="1" fontAlgn="base" latinLnBrk="0" hangingPunct="1">
        <a:spcBef>
          <a:spcPts val="115"/>
        </a:spcBef>
        <a:spcAft>
          <a:spcPct val="0"/>
        </a:spcAft>
        <a:buFont typeface="Arial" panose="020B0604020202020204" pitchFamily="34" charset="0"/>
        <a:buChar char="»"/>
        <a:defRPr sz="262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785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86995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6940" lvl="2" indent="17145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5410" lvl="3" indent="257175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35150" lvl="4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720975" lvl="5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265170" lvl="6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809365" lvl="7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353560" lvl="8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2" y="714375"/>
            <a:ext cx="9145191" cy="144198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759" tIns="42878" rIns="85759" bIns="42878" anchor="ctr"/>
          <a:lstStyle/>
          <a:p>
            <a:pPr defTabSz="868363"/>
            <a:endParaRPr lang="zh-CN" altLang="en-US" sz="2300">
              <a:latin typeface="Calibri" pitchFamily="34" charset="0"/>
            </a:endParaRPr>
          </a:p>
        </p:txBody>
      </p:sp>
      <p:sp>
        <p:nvSpPr>
          <p:cNvPr id="2051" name="TextBox 10"/>
          <p:cNvSpPr txBox="1">
            <a:spLocks noChangeArrowheads="1"/>
          </p:cNvSpPr>
          <p:nvPr/>
        </p:nvSpPr>
        <p:spPr bwMode="auto">
          <a:xfrm>
            <a:off x="551260" y="429950"/>
            <a:ext cx="2343240" cy="196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3014" tIns="51506" rIns="103014" bIns="51506">
            <a:spAutoFit/>
          </a:bodyPr>
          <a:lstStyle>
            <a:lvl1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9986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4558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130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3702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sz="600" smtClean="0">
                <a:solidFill>
                  <a:srgbClr val="A6A6A6"/>
                </a:solidFill>
                <a:latin typeface="Arial Black" pitchFamily="34" charset="0"/>
              </a:rPr>
              <a:t>NO.3 MIDDLE SCHOOL OF SUZHOU NEW DISTRICT</a:t>
            </a:r>
            <a:endParaRPr lang="zh-CN" altLang="en-US" sz="600" smtClean="0">
              <a:solidFill>
                <a:srgbClr val="A6A6A6"/>
              </a:solidFill>
              <a:latin typeface="Arial Black" pitchFamily="34" charset="0"/>
            </a:endParaRPr>
          </a:p>
        </p:txBody>
      </p:sp>
      <p:pic>
        <p:nvPicPr>
          <p:cNvPr id="2052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5378982"/>
            <a:ext cx="9115425" cy="25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2052" descr="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2" y="197115"/>
            <a:ext cx="2361010" cy="21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2053" descr="新区三中校标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1" y="82024"/>
            <a:ext cx="66675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2054" descr="首页照片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2" y="142875"/>
            <a:ext cx="1753791" cy="493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033463" rtl="0" eaLnBrk="1" fontAlgn="base" hangingPunct="1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33463" rtl="0" eaLnBrk="1" fontAlgn="base" hangingPunct="1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1033463" rtl="0" eaLnBrk="1" fontAlgn="base" hangingPunct="1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1033463" rtl="0" eaLnBrk="1" fontAlgn="base" hangingPunct="1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1033463" rtl="0" eaLnBrk="1" fontAlgn="base" hangingPunct="1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1033463" rtl="0" eaLnBrk="1" fontAlgn="base" hangingPunct="1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1033463" rtl="0" eaLnBrk="1" fontAlgn="base" hangingPunct="1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1033463" rtl="0" eaLnBrk="1" fontAlgn="base" hangingPunct="1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1033463" rtl="0" eaLnBrk="1" fontAlgn="base" hangingPunct="1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87350" indent="-387350" algn="l" defTabSz="1033463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38200" lvl="1" indent="-320675" algn="l" defTabSz="1033463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2225" lvl="2" indent="-257175" algn="l" defTabSz="1033463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8163" lvl="3" indent="-254000" algn="l" defTabSz="1033463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327275" lvl="4" indent="-255588" algn="l" defTabSz="1033463" rtl="0" eaLnBrk="1" fontAlgn="base" hangingPunct="1">
        <a:spcBef>
          <a:spcPts val="113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lvl="5" indent="-271780" algn="l" defTabSz="1033780" eaLnBrk="1" fontAlgn="base" latinLnBrk="0" hangingPunct="1">
        <a:spcBef>
          <a:spcPts val="115"/>
        </a:spcBef>
        <a:spcAft>
          <a:spcPct val="0"/>
        </a:spcAft>
        <a:buFont typeface="Arial" panose="020B0604020202020204" pitchFamily="34" charset="0"/>
        <a:buChar char="»"/>
        <a:defRPr sz="226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537585" lvl="6" indent="-271780" algn="l" defTabSz="1033780" eaLnBrk="1" fontAlgn="base" latinLnBrk="0" hangingPunct="1">
        <a:spcBef>
          <a:spcPts val="115"/>
        </a:spcBef>
        <a:spcAft>
          <a:spcPct val="0"/>
        </a:spcAft>
        <a:buFont typeface="Arial" panose="020B0604020202020204" pitchFamily="34" charset="0"/>
        <a:buChar char="»"/>
        <a:defRPr sz="226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081780" lvl="7" indent="-271780" algn="l" defTabSz="1033780" eaLnBrk="1" fontAlgn="base" latinLnBrk="0" hangingPunct="1">
        <a:spcBef>
          <a:spcPts val="115"/>
        </a:spcBef>
        <a:spcAft>
          <a:spcPct val="0"/>
        </a:spcAft>
        <a:buFont typeface="Arial" panose="020B0604020202020204" pitchFamily="34" charset="0"/>
        <a:buChar char="»"/>
        <a:defRPr sz="226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625975" lvl="8" indent="-271780" algn="l" defTabSz="1033780" eaLnBrk="1" fontAlgn="base" latinLnBrk="0" hangingPunct="1">
        <a:spcBef>
          <a:spcPts val="115"/>
        </a:spcBef>
        <a:spcAft>
          <a:spcPct val="0"/>
        </a:spcAft>
        <a:buFont typeface="Arial" panose="020B0604020202020204" pitchFamily="34" charset="0"/>
        <a:buChar char="»"/>
        <a:defRPr sz="226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785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86995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6940" lvl="2" indent="17145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5410" lvl="3" indent="257175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35150" lvl="4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720975" lvl="5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265170" lvl="6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809365" lvl="7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353560" lvl="8" indent="341630" algn="l" defTabSz="91694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2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0" y="3270250"/>
            <a:ext cx="9144000" cy="137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1259632" y="1561356"/>
            <a:ext cx="57594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6000" b="1" dirty="0" smtClean="0">
                <a:latin typeface="黑体" pitchFamily="49" charset="-122"/>
                <a:ea typeface="黑体" pitchFamily="49" charset="-122"/>
                <a:cs typeface="+mj-cs"/>
              </a:rPr>
              <a:t>十四</a:t>
            </a:r>
            <a:r>
              <a:rPr lang="en-US" altLang="zh-CN" sz="6000" b="1" dirty="0">
                <a:latin typeface="黑体" pitchFamily="49" charset="-122"/>
                <a:ea typeface="黑体" pitchFamily="49" charset="-122"/>
                <a:cs typeface="+mj-cs"/>
              </a:rPr>
              <a:t> </a:t>
            </a:r>
            <a:r>
              <a:rPr lang="zh-CN" altLang="en-US" sz="6000" b="1" dirty="0" smtClean="0">
                <a:latin typeface="黑体" pitchFamily="49" charset="-122"/>
                <a:ea typeface="黑体" pitchFamily="49" charset="-122"/>
                <a:cs typeface="+mj-cs"/>
              </a:rPr>
              <a:t>木</a:t>
            </a:r>
            <a:r>
              <a:rPr lang="zh-CN" altLang="en-US" sz="6000" b="1" dirty="0">
                <a:latin typeface="黑体" pitchFamily="49" charset="-122"/>
                <a:ea typeface="黑体" pitchFamily="49" charset="-122"/>
                <a:cs typeface="+mj-cs"/>
              </a:rPr>
              <a:t>兰诗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47864" y="3439661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北朝民歌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740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13284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spcBef>
                <a:spcPts val="600"/>
              </a:spcBef>
            </a:pPr>
            <a:r>
              <a:rPr lang="zh-CN" altLang="en-US" sz="2000" dirty="0" smtClean="0"/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孔雀东南飞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     序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曰：汉末建安中，庐江府小吏焦仲卿妻刘氏，为仲卿母所遣，自誓不嫁。其家逼之，乃投水而死。仲卿闻之，亦自缢于庭树。时人伤之，为诗云尔。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　　“孔雀东南飞，五里一徘徊。十三能织素，十四学裁衣，十五弹箜篌，十六诵诗书。十七为君妇，心中常苦悲。君既为府吏，守节情不移，贱妾留空房，相见常日稀。鸡鸣入机织，夜夜不得息。三日断五匹，大人故嫌迟。非为织作迟，君家妇难为！妾不堪驱使，徒留无所施，便可白公姥，及时相遣归。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sz="20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……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     两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家求合葬，合葬华山傍。东西植松柏，左右种梧桐。枝枝相覆盖，叶叶相交通。中有双飞鸟，自名为鸳鸯。仰头相向鸣，夜夜达五更。行人驻足听，寡妇起彷徨。多谢后世人，戒之慎勿忘。</a:t>
            </a:r>
          </a:p>
        </p:txBody>
      </p:sp>
    </p:spTree>
    <p:extLst>
      <p:ext uri="{BB962C8B-B14F-4D97-AF65-F5344CB8AC3E}">
        <p14:creationId xmlns:p14="http://schemas.microsoft.com/office/powerpoint/2010/main" val="257115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00878" y="917396"/>
            <a:ext cx="2542930" cy="4103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乐府和乐府诗</a:t>
            </a:r>
            <a:endParaRPr lang="zh-CN" altLang="en-US" sz="3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878" y="1374991"/>
            <a:ext cx="851959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    继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诗经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楚辞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之后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在汉魏六朝文学史上出现了一种能够配乐歌唱的新诗体，叫做“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乐府诗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”，它大放异彩，成为中华民族优秀文化遗产的一个有机组成部分。</a:t>
            </a:r>
          </a:p>
          <a:p>
            <a:pPr>
              <a:lnSpc>
                <a:spcPts val="32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   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乐府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”本是古代主管音乐的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官署的名称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，负责制谱度曲，训练乐工，采集诗歌民谣，以供朝廷祭祀宴享时演唱，并可以观察风土人情，考见政治得失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  <a:spcBef>
                <a:spcPts val="1200"/>
              </a:spcBef>
            </a:pP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    秦朝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及西汉惠帝时设有“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乐府令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”，汉武帝时的乐府规模较大。采集民间诗歌和乐曲。后来人们将乐府采集的诗篇称为“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乐府诗”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83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ChangeArrowheads="1"/>
          </p:cNvSpPr>
          <p:nvPr/>
        </p:nvSpPr>
        <p:spPr bwMode="auto">
          <a:xfrm>
            <a:off x="317500" y="2286067"/>
            <a:ext cx="8424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鸣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溅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溅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燕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山     鸣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啾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啾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戎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机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朔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气     金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柝</a:t>
            </a:r>
          </a:p>
        </p:txBody>
      </p:sp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352426" y="3366890"/>
            <a:ext cx="8713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红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妆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　　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著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帖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花黄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傍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606425" y="1358702"/>
            <a:ext cx="806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唧唧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机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杼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军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帖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可汗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鞍鞯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辔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头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33400" y="2986534"/>
            <a:ext cx="74171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zhuāng         zhuó      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 ti</a:t>
            </a:r>
            <a:r>
              <a:rPr lang="zh-CN" altLang="en-US" sz="2400" b="1" dirty="0">
                <a:solidFill>
                  <a:srgbClr val="FF0000"/>
                </a:solidFill>
              </a:rPr>
              <a:t>ē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   b</a:t>
            </a:r>
            <a:r>
              <a:rPr lang="zh-CN" altLang="en-US" sz="2400" b="1" dirty="0">
                <a:solidFill>
                  <a:srgbClr val="FF0000"/>
                </a:solidFill>
              </a:rPr>
              <a:t>àng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06425" y="4011187"/>
            <a:ext cx="6790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xūn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</a:rPr>
              <a:t>ì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</a:rPr>
              <a:t>jiāng    　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z</a:t>
            </a:r>
            <a:r>
              <a:rPr lang="zh-CN" altLang="en-US" sz="2400" b="1" dirty="0">
                <a:solidFill>
                  <a:srgbClr val="FF0000"/>
                </a:solidFill>
              </a:rPr>
              <a:t>ǐ                bìn</a:t>
            </a:r>
          </a:p>
        </p:txBody>
      </p:sp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749301" y="4507244"/>
            <a:ext cx="7094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将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鬓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33401" y="1007451"/>
            <a:ext cx="76819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　</a:t>
            </a:r>
            <a:r>
              <a:rPr lang="zh-CN" altLang="en-US" sz="2400" b="1" dirty="0">
                <a:solidFill>
                  <a:srgbClr val="FF0000"/>
                </a:solidFill>
              </a:rPr>
              <a:t>j ī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 zh</a:t>
            </a:r>
            <a:r>
              <a:rPr lang="zh-CN" altLang="en-US" sz="2400" b="1" dirty="0">
                <a:solidFill>
                  <a:srgbClr val="FF0000"/>
                </a:solidFill>
              </a:rPr>
              <a:t>ù 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ti</a:t>
            </a:r>
            <a:r>
              <a:rPr lang="zh-CN" altLang="en-US" sz="2400" b="1" dirty="0">
                <a:solidFill>
                  <a:srgbClr val="FF0000"/>
                </a:solidFill>
              </a:rPr>
              <a:t>ě         kèhán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ā</a:t>
            </a:r>
            <a:r>
              <a:rPr lang="zh-CN" altLang="en-US" sz="2400" b="1" dirty="0">
                <a:solidFill>
                  <a:srgbClr val="FF0000"/>
                </a:solidFill>
              </a:rPr>
              <a:t>njiān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</a:rPr>
              <a:t>èi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90524" y="1907034"/>
            <a:ext cx="8351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ji</a:t>
            </a:r>
            <a:r>
              <a:rPr lang="zh-CN" altLang="en-US" sz="2400" b="1" dirty="0">
                <a:solidFill>
                  <a:srgbClr val="FF0000"/>
                </a:solidFill>
              </a:rPr>
              <a:t>ān        yān   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j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iū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</a:rPr>
              <a:t>róng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shuò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 tu</a:t>
            </a:r>
            <a:r>
              <a:rPr lang="zh-CN" altLang="en-US" sz="2400" b="1" dirty="0">
                <a:solidFill>
                  <a:srgbClr val="FF0000"/>
                </a:solidFill>
              </a:rPr>
              <a:t>ò</a:t>
            </a:r>
          </a:p>
        </p:txBody>
      </p:sp>
    </p:spTree>
    <p:extLst>
      <p:ext uri="{BB962C8B-B14F-4D97-AF65-F5344CB8AC3E}">
        <p14:creationId xmlns:p14="http://schemas.microsoft.com/office/powerpoint/2010/main" val="54505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00878" y="917396"/>
            <a:ext cx="1944216" cy="4103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整体感知</a:t>
            </a:r>
            <a:endParaRPr lang="zh-CN" altLang="en-US" sz="3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文本框 4101"/>
          <p:cNvSpPr txBox="1"/>
          <p:nvPr/>
        </p:nvSpPr>
        <p:spPr>
          <a:xfrm>
            <a:off x="2627784" y="1745739"/>
            <a:ext cx="2089150" cy="646331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自由朗读</a:t>
            </a:r>
          </a:p>
        </p:txBody>
      </p:sp>
      <p:sp>
        <p:nvSpPr>
          <p:cNvPr id="4" name="文本框 6146"/>
          <p:cNvSpPr txBox="1">
            <a:spLocks noChangeArrowheads="1"/>
          </p:cNvSpPr>
          <p:nvPr/>
        </p:nvSpPr>
        <p:spPr bwMode="auto">
          <a:xfrm>
            <a:off x="1111723" y="2891384"/>
            <a:ext cx="57689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>
                <a:latin typeface="宋体" pitchFamily="2" charset="-122"/>
              </a:rPr>
              <a:t>你认为应该如何朗读这首古诗？</a:t>
            </a:r>
          </a:p>
        </p:txBody>
      </p:sp>
      <p:pic>
        <p:nvPicPr>
          <p:cNvPr id="5" name="《木兰诗》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80312" y="34761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9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7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13284"/>
            <a:ext cx="4572000" cy="44935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唧唧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复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唧唧，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木兰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当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户织。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闻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机杼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声，唯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闻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女</a:t>
            </a:r>
            <a:r>
              <a:rPr lang="zh-CN" altLang="en-US" sz="2400" b="1"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叹息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问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女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何所</a:t>
            </a:r>
            <a:r>
              <a:rPr lang="zh-CN" altLang="en-US" sz="2400" b="1" dirty="0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思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b="1"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问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女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何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所</a:t>
            </a:r>
            <a:r>
              <a:rPr lang="zh-CN" altLang="en-US" sz="2400" b="1" dirty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忆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？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女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亦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无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所思，女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亦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无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所忆。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昨夜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见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军帖，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可汗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点兵，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军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书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十二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卷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卷卷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爷名。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阿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爷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无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大儿，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木兰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无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长兄，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愿</a:t>
            </a:r>
            <a:r>
              <a:rPr lang="zh-CN" altLang="en-US" sz="2400" b="1" dirty="0" smtClean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市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鞍马，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从此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替</a:t>
            </a:r>
            <a:r>
              <a:rPr lang="zh-CN" altLang="en-US" sz="2400" b="1" dirty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爷征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148064" y="917845"/>
            <a:ext cx="2743200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语调轻语速缓</a:t>
            </a:r>
          </a:p>
          <a:p>
            <a:pPr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体现忧心忡忡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148064" y="1928553"/>
            <a:ext cx="2743200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问者急切</a:t>
            </a:r>
          </a:p>
          <a:p>
            <a:pPr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答者沉稳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148064" y="3060970"/>
            <a:ext cx="2057400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语速语调逐</a:t>
            </a:r>
          </a:p>
          <a:p>
            <a:pPr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渐加快加高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148064" y="4217199"/>
            <a:ext cx="32004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由沉思到下定决心由轻缓到重快</a:t>
            </a:r>
          </a:p>
        </p:txBody>
      </p:sp>
    </p:spTree>
    <p:extLst>
      <p:ext uri="{BB962C8B-B14F-4D97-AF65-F5344CB8AC3E}">
        <p14:creationId xmlns:p14="http://schemas.microsoft.com/office/powerpoint/2010/main" val="15010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841276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东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市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买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骏马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，西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市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买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鞍鞯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南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市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买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辔头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，北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市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买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长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鞭。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旦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辞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爷娘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去，</a:t>
            </a: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暮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宿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黄河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边，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CC99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2400" b="1" dirty="0" smtClean="0">
                <a:solidFill>
                  <a:srgbClr val="00CC99"/>
                </a:solidFill>
                <a:latin typeface="黑体" pitchFamily="49" charset="-122"/>
                <a:ea typeface="黑体" pitchFamily="49" charset="-122"/>
              </a:rPr>
              <a:t>闻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爷娘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唤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女声，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CC0099"/>
                </a:solidFill>
                <a:latin typeface="黑体" pitchFamily="49" charset="-122"/>
                <a:ea typeface="黑体" pitchFamily="49" charset="-122"/>
              </a:rPr>
              <a:t>但</a:t>
            </a:r>
            <a:r>
              <a:rPr lang="zh-CN" altLang="en-US" sz="2400" b="1" dirty="0" smtClean="0">
                <a:solidFill>
                  <a:srgbClr val="CC0099"/>
                </a:solidFill>
                <a:latin typeface="黑体" pitchFamily="49" charset="-122"/>
                <a:ea typeface="黑体" pitchFamily="49" charset="-122"/>
              </a:rPr>
              <a:t>闻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黄河流水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鸣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溅溅。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旦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辞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黄河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去，</a:t>
            </a: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暮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至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黑山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头，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CC99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2400" b="1" dirty="0" smtClean="0">
                <a:solidFill>
                  <a:srgbClr val="00CC99"/>
                </a:solidFill>
                <a:latin typeface="黑体" pitchFamily="49" charset="-122"/>
                <a:ea typeface="黑体" pitchFamily="49" charset="-122"/>
              </a:rPr>
              <a:t>闻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爷娘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唤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女声，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CC0099"/>
                </a:solidFill>
                <a:latin typeface="黑体" pitchFamily="49" charset="-122"/>
                <a:ea typeface="黑体" pitchFamily="49" charset="-122"/>
              </a:rPr>
              <a:t>但</a:t>
            </a:r>
            <a:r>
              <a:rPr lang="zh-CN" altLang="en-US" sz="2400" b="1" dirty="0" smtClean="0">
                <a:solidFill>
                  <a:srgbClr val="CC0099"/>
                </a:solidFill>
                <a:latin typeface="黑体" pitchFamily="49" charset="-122"/>
                <a:ea typeface="黑体" pitchFamily="49" charset="-122"/>
              </a:rPr>
              <a:t>闻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燕山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胡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骑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鸣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啾啾。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220072" y="844348"/>
            <a:ext cx="2449513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由轻缓到重急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既紧张又有序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220070" y="1983380"/>
            <a:ext cx="3600401" cy="309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旦、暮”重读，上下句之间要读得似断实连</a:t>
            </a:r>
            <a:r>
              <a:rPr lang="zh-CN" altLang="en-US" sz="2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6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“不闻”</a:t>
            </a: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“但闻”重读，两句要前轻后重，读出对亲人的眷恋之情，和悲壮豪迈的气氛</a:t>
            </a:r>
          </a:p>
        </p:txBody>
      </p:sp>
    </p:spTree>
    <p:extLst>
      <p:ext uri="{BB962C8B-B14F-4D97-AF65-F5344CB8AC3E}">
        <p14:creationId xmlns:p14="http://schemas.microsoft.com/office/powerpoint/2010/main" val="168107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985292"/>
            <a:ext cx="51845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万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里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赴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戎机，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关山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度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若飞。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朔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气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传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金柝，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寒光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照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铁衣。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将军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百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战死，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壮士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十年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归。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归来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见天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子，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天子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明堂。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策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勋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十二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转，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赏赐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百千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强。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可汗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问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所欲，“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木兰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不用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尚书郎；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愿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驰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千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里足，送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儿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还</a:t>
            </a:r>
            <a:r>
              <a:rPr lang="zh-CN" altLang="en-US" sz="2400" b="1" dirty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故乡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。”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300192" y="1177396"/>
            <a:ext cx="1851025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急促高亢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悲凉雄壮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516092" y="2764896"/>
            <a:ext cx="1754187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赞赏功勋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从容辞官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渴望还乡</a:t>
            </a:r>
          </a:p>
        </p:txBody>
      </p:sp>
    </p:spTree>
    <p:extLst>
      <p:ext uri="{BB962C8B-B14F-4D97-AF65-F5344CB8AC3E}">
        <p14:creationId xmlns:p14="http://schemas.microsoft.com/office/powerpoint/2010/main" val="291575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13284"/>
            <a:ext cx="504056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爷娘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闻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女来，出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郭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相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扶将；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阿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姊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闻妹来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，当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户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理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红妆；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小弟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闻姊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来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，磨刀霍霍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向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猪羊。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开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我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东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阁门，</a:t>
            </a: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坐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我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西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阁床，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脱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我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战时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袍，</a:t>
            </a: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著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我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旧时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裳，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当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窗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理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云鬓，</a:t>
            </a: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对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镜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帖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花黄。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出门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火伴，火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伴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皆</a:t>
            </a:r>
            <a:r>
              <a:rPr lang="zh-CN" altLang="en-US" sz="2400" b="1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惊忙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：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同行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十二年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不知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木兰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女郎。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430052" y="921595"/>
            <a:ext cx="1771650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活泼欢快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前高后低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430053" y="2497189"/>
            <a:ext cx="2579687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动词要读得响亮，极力表现轻松欢乐之情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366553" y="4156787"/>
            <a:ext cx="2643187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惊叹与赞美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充满喜剧氛围</a:t>
            </a:r>
          </a:p>
        </p:txBody>
      </p:sp>
    </p:spTree>
    <p:extLst>
      <p:ext uri="{BB962C8B-B14F-4D97-AF65-F5344CB8AC3E}">
        <p14:creationId xmlns:p14="http://schemas.microsoft.com/office/powerpoint/2010/main" val="247050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9512" y="2005542"/>
            <a:ext cx="5668839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雄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兔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脚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扑朔，雌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兔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眼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迷离。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兔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傍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地走，安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能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辨我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雄雌？</a:t>
            </a: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5616576" y="1852083"/>
            <a:ext cx="231775" cy="1333500"/>
          </a:xfrm>
          <a:prstGeom prst="rightBrace">
            <a:avLst>
              <a:gd name="adj1" fmla="val 82658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3D6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916613" y="2032000"/>
            <a:ext cx="1771650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双兔为喻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赞美木兰</a:t>
            </a:r>
          </a:p>
        </p:txBody>
      </p:sp>
    </p:spTree>
    <p:extLst>
      <p:ext uri="{BB962C8B-B14F-4D97-AF65-F5344CB8AC3E}">
        <p14:creationId xmlns:p14="http://schemas.microsoft.com/office/powerpoint/2010/main" val="114665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107504" y="913284"/>
            <a:ext cx="8799061" cy="447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900" b="1" dirty="0">
                <a:latin typeface="楷体_GB2312" pitchFamily="49" charset="-122"/>
                <a:ea typeface="楷体_GB2312" pitchFamily="49" charset="-122"/>
              </a:rPr>
              <a:t>木兰诗</a:t>
            </a:r>
          </a:p>
          <a:p>
            <a:r>
              <a:rPr lang="zh-CN" altLang="en-US" sz="1900" b="1" dirty="0">
                <a:latin typeface="楷体_GB2312" pitchFamily="49" charset="-122"/>
                <a:ea typeface="楷体_GB2312" pitchFamily="49" charset="-122"/>
              </a:rPr>
              <a:t>　　唧唧复唧唧，木兰当户织。不闻机杼声，唯闻女叹息。问女何所思，问女何所忆。女亦无所思，女亦无所忆。昨夜见军帖，可汗大点兵。军书十二卷，卷卷有爷名。阿爷无大儿，木兰无长兄。愿为市鞍马，从此替爷征。 　　</a:t>
            </a:r>
          </a:p>
          <a:p>
            <a:r>
              <a:rPr lang="zh-CN" altLang="en-US" sz="1900" b="1" dirty="0">
                <a:latin typeface="楷体_GB2312" pitchFamily="49" charset="-122"/>
                <a:ea typeface="楷体_GB2312" pitchFamily="49" charset="-122"/>
              </a:rPr>
              <a:t>　　东市买骏马，西市买鞍鞯，南市买辔头，北市买长鞭。旦辞爷娘去，暮宿黄河边。不闻爷娘唤女声，但闻黄河流水鸣溅溅。旦辞黄河去，暮至黑山头。不闻爷娘唤女声，但闻燕山胡骑鸣啾啾。 　　</a:t>
            </a:r>
          </a:p>
          <a:p>
            <a:r>
              <a:rPr lang="zh-CN" altLang="en-US" sz="1900" b="1" dirty="0">
                <a:latin typeface="楷体_GB2312" pitchFamily="49" charset="-122"/>
                <a:ea typeface="楷体_GB2312" pitchFamily="49" charset="-122"/>
              </a:rPr>
              <a:t>　　万里赴戎机，关山度若飞。朔气传金柝，寒光照铁衣。将军百战死，壮士十年归。 　　</a:t>
            </a:r>
          </a:p>
          <a:p>
            <a:r>
              <a:rPr lang="zh-CN" altLang="en-US" sz="1900" b="1" dirty="0">
                <a:latin typeface="楷体_GB2312" pitchFamily="49" charset="-122"/>
                <a:ea typeface="楷体_GB2312" pitchFamily="49" charset="-122"/>
              </a:rPr>
              <a:t>　　归来见天子，天子坐明堂。策勋十二转，赏赐百千强。可汗问所欲，木兰不用尚书郎，愿驰千里足，送儿还故乡。 　　</a:t>
            </a:r>
          </a:p>
          <a:p>
            <a:r>
              <a:rPr lang="zh-CN" altLang="en-US" sz="1900" b="1" dirty="0">
                <a:latin typeface="楷体_GB2312" pitchFamily="49" charset="-122"/>
                <a:ea typeface="楷体_GB2312" pitchFamily="49" charset="-122"/>
              </a:rPr>
              <a:t>　　爷娘闻女来，出郭相扶将；阿姊闻妹来，当户理红妆；小弟闻姊来，磨刀霍霍向猪羊。开我东阁门，坐我西阁床。脱我战时袍，著我旧时裳。当窗理云鬓，对镜帖花黄。出门看火伴，火伴皆惊忙。同行十二年，不知木兰是女郎。　 　　</a:t>
            </a:r>
          </a:p>
          <a:p>
            <a:r>
              <a:rPr lang="zh-CN" altLang="en-US" sz="1900" b="1" dirty="0">
                <a:latin typeface="楷体_GB2312" pitchFamily="49" charset="-122"/>
                <a:ea typeface="楷体_GB2312" pitchFamily="49" charset="-122"/>
              </a:rPr>
              <a:t>　　雄兔脚扑朔，雌兔眼迷离；双兔傍地走，安能辨我是雄雌？</a:t>
            </a:r>
          </a:p>
        </p:txBody>
      </p:sp>
    </p:spTree>
    <p:extLst>
      <p:ext uri="{BB962C8B-B14F-4D97-AF65-F5344CB8AC3E}">
        <p14:creationId xmlns:p14="http://schemas.microsoft.com/office/powerpoint/2010/main" val="471249881"/>
      </p:ext>
    </p:extLst>
  </p:cSld>
  <p:clrMapOvr>
    <a:masterClrMapping/>
  </p:clrMapOvr>
  <p:transition>
    <p:sndAc>
      <p:stSnd>
        <p:snd r:embed="rId2" name="木兰诗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66577" y="913283"/>
            <a:ext cx="1944216" cy="4103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3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6469" y="1633364"/>
            <a:ext cx="80648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1.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反复诵读，感受诗歌的语言特点，并背诵全诗。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2.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复述，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并领会其情节曲折，富于戏剧性，充满传奇色彩的特点。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3.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人物赏析，体会木兰代父从军、保家卫国的爱国主义精神。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4.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体会本文排比、对偶、比喻等修辞手法的表达效果。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5.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学习本文详细得当的叙事方法。</a:t>
            </a:r>
            <a:endParaRPr lang="zh-CN" altLang="en-US" sz="2200" b="1" dirty="0"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0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01"/>
          <p:cNvSpPr txBox="1"/>
          <p:nvPr/>
        </p:nvSpPr>
        <p:spPr>
          <a:xfrm>
            <a:off x="2606872" y="1633364"/>
            <a:ext cx="4176464" cy="923330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疏通课文</a:t>
            </a:r>
            <a:endParaRPr lang="zh-CN" altLang="en-US" sz="54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339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913284"/>
            <a:ext cx="8712968" cy="768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b="1" noProof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    </a:t>
            </a:r>
            <a:r>
              <a:rPr lang="zh-CN" altLang="en-US" sz="20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唧唧 复</a:t>
            </a:r>
            <a:r>
              <a:rPr lang="zh-CN" altLang="en-US" sz="2000" b="1" noProof="1">
                <a:latin typeface="黑体" pitchFamily="49" charset="-122"/>
                <a:ea typeface="黑体" pitchFamily="49" charset="-122"/>
                <a:cs typeface="+mn-ea"/>
              </a:rPr>
              <a:t>唧唧，木兰</a:t>
            </a:r>
            <a:r>
              <a:rPr lang="zh-CN" altLang="en-US" sz="2000" b="1" u="sng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当户织</a:t>
            </a:r>
            <a:r>
              <a:rPr lang="zh-CN" altLang="en-US" sz="2000" b="1" noProof="1" smtClean="0">
                <a:latin typeface="黑体" pitchFamily="49" charset="-122"/>
                <a:ea typeface="黑体" pitchFamily="49" charset="-122"/>
                <a:cs typeface="+mn-ea"/>
              </a:rPr>
              <a:t>。不</a:t>
            </a:r>
            <a:r>
              <a:rPr lang="zh-CN" altLang="en-US" sz="2000" b="1" noProof="1">
                <a:latin typeface="黑体" pitchFamily="49" charset="-122"/>
                <a:ea typeface="黑体" pitchFamily="49" charset="-122"/>
                <a:cs typeface="+mn-ea"/>
              </a:rPr>
              <a:t>闻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  <a:hlinkClick r:id="rId2" action="ppaction://hlinksldjump"/>
              </a:rPr>
              <a:t>机杼</a:t>
            </a:r>
            <a:r>
              <a:rPr lang="zh-CN" altLang="en-US" sz="2000" b="1" noProof="1">
                <a:latin typeface="黑体" pitchFamily="49" charset="-122"/>
                <a:ea typeface="黑体" pitchFamily="49" charset="-122"/>
                <a:cs typeface="+mn-ea"/>
              </a:rPr>
              <a:t>声</a:t>
            </a:r>
            <a:r>
              <a:rPr lang="zh-CN" altLang="en-US" sz="2000" b="1" noProof="1" smtClean="0">
                <a:latin typeface="黑体" pitchFamily="49" charset="-122"/>
                <a:ea typeface="黑体" pitchFamily="49" charset="-122"/>
                <a:cs typeface="+mn-ea"/>
              </a:rPr>
              <a:t>，唯闻</a:t>
            </a:r>
            <a:r>
              <a:rPr lang="zh-CN" altLang="en-US" sz="2000" b="1" noProof="1">
                <a:latin typeface="黑体" pitchFamily="49" charset="-122"/>
                <a:ea typeface="黑体" pitchFamily="49" charset="-122"/>
                <a:cs typeface="+mn-ea"/>
              </a:rPr>
              <a:t>女</a:t>
            </a:r>
            <a:r>
              <a:rPr lang="zh-CN" altLang="en-US" sz="2000" b="1" noProof="1">
                <a:latin typeface="黑体" pitchFamily="49" charset="-122"/>
                <a:ea typeface="黑体" pitchFamily="49" charset="-122"/>
                <a:cs typeface="+mn-ea"/>
              </a:rPr>
              <a:t>叹息</a:t>
            </a:r>
            <a:r>
              <a:rPr lang="zh-CN" altLang="en-US" sz="2000" b="1" noProof="1" smtClean="0">
                <a:latin typeface="黑体" pitchFamily="49" charset="-122"/>
                <a:ea typeface="黑体" pitchFamily="49" charset="-122"/>
                <a:cs typeface="+mn-ea"/>
              </a:rPr>
              <a:t>。问</a:t>
            </a:r>
            <a:r>
              <a:rPr lang="zh-CN" altLang="en-US" sz="2000" b="1" noProof="1">
                <a:latin typeface="黑体" pitchFamily="49" charset="-122"/>
                <a:ea typeface="黑体" pitchFamily="49" charset="-122"/>
                <a:cs typeface="+mn-ea"/>
              </a:rPr>
              <a:t>女</a:t>
            </a:r>
            <a:r>
              <a:rPr lang="zh-CN" altLang="en-US" sz="2000" b="1" u="sng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何所思</a:t>
            </a:r>
            <a:r>
              <a:rPr lang="zh-CN" altLang="en-US" sz="2000" b="1" noProof="1">
                <a:latin typeface="黑体" pitchFamily="49" charset="-122"/>
                <a:ea typeface="黑体" pitchFamily="49" charset="-122"/>
                <a:cs typeface="+mn-ea"/>
              </a:rPr>
              <a:t>？问女何所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忆</a:t>
            </a:r>
            <a:r>
              <a:rPr lang="zh-CN" altLang="en-US" sz="2000" b="1" noProof="1" smtClean="0">
                <a:latin typeface="黑体" pitchFamily="49" charset="-122"/>
                <a:ea typeface="黑体" pitchFamily="49" charset="-122"/>
                <a:cs typeface="+mn-ea"/>
              </a:rPr>
              <a:t>？ 女亦无所思，女亦无所忆。</a:t>
            </a:r>
            <a:endParaRPr lang="zh-CN" altLang="en-US" sz="20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415" y="1633364"/>
            <a:ext cx="820891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唧唧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：叹息声。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复：再、又     </a:t>
            </a: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当户织：对着门织布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。当，面对着。 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机杼：织布机。杼：织布梭子。 </a:t>
            </a:r>
          </a:p>
          <a:p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唯：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只。</a:t>
            </a: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何所思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“所思何”的倒装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想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的是什么。 </a:t>
            </a: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忆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：回想。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7252" y="4106933"/>
            <a:ext cx="86772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叹息声唧唧又唧唧，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木兰正对着门织布。听不到织布机发出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的响声，只听见木兰的叹息声。问木兰想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的是什么，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惦记的是什么？木兰没有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想什么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，也没有惦记什么。</a:t>
            </a:r>
            <a:endParaRPr lang="zh-CN" altLang="en-US" sz="2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8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331888" y="2569468"/>
            <a:ext cx="1800225" cy="480219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</a:pPr>
            <a:r>
              <a:rPr lang="zh-TW" altLang="en-US" sz="2800" b="1" dirty="0" smtClean="0">
                <a:solidFill>
                  <a:srgbClr val="FF0000"/>
                </a:solidFill>
                <a:ea typeface="黑体" pitchFamily="49" charset="-122"/>
              </a:rPr>
              <a:t>织布机</a:t>
            </a:r>
          </a:p>
        </p:txBody>
      </p:sp>
      <p:pic>
        <p:nvPicPr>
          <p:cNvPr id="16386" name="Picture 3" descr="L11-清織機1_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25252"/>
            <a:ext cx="7092280" cy="475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18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841276"/>
            <a:ext cx="87129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noProof="1" smtClean="0">
                <a:latin typeface="黑体" pitchFamily="1" charset="-122"/>
                <a:ea typeface="黑体" pitchFamily="1" charset="-122"/>
                <a:cs typeface="+mn-ea"/>
              </a:rPr>
              <a:t>    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昨夜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见</a:t>
            </a:r>
            <a:r>
              <a:rPr lang="zh-CN" altLang="en-US" sz="2000" b="1" u="sng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军帖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，</a:t>
            </a:r>
            <a:r>
              <a:rPr lang="zh-CN" altLang="en-US" sz="2000" b="1" u="sng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可汗</a:t>
            </a:r>
            <a:r>
              <a:rPr lang="zh-CN" altLang="en-US" sz="20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 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大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点兵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，</a:t>
            </a:r>
            <a:r>
              <a:rPr lang="zh-CN" altLang="en-US" sz="2000" b="1" u="sng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军</a:t>
            </a:r>
            <a:r>
              <a:rPr lang="zh-CN" altLang="en-US" sz="2000" b="1" u="sng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书</a:t>
            </a:r>
            <a:r>
              <a:rPr lang="zh-CN" altLang="en-US" sz="20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 </a:t>
            </a:r>
            <a:r>
              <a:rPr lang="zh-CN" altLang="en-US" sz="2000" b="1" u="sng" noProof="1" smtClean="0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十二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卷，卷卷有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爷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名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。 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阿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爷无大儿，木兰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无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长兄，</a:t>
            </a:r>
            <a:r>
              <a:rPr lang="zh-CN" altLang="en-US" sz="2000" b="1" noProof="1" smtClean="0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愿 为 市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鞍马，从此替爷征。</a:t>
            </a:r>
            <a:endParaRPr lang="zh-CN" altLang="en-US" sz="2000" b="1" noProof="1">
              <a:latin typeface="黑体" pitchFamily="1" charset="-122"/>
              <a:ea typeface="黑体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654512"/>
            <a:ext cx="864096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军帖：军队的文告。 </a:t>
            </a:r>
          </a:p>
          <a:p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可汗：古代北方和西北地区某些民族君主的称号。 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军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书：征兵的名册。 十二：表示数量多，不是确数。</a:t>
            </a: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爷：同下文的“阿爷”同，都指父亲。 </a:t>
            </a:r>
          </a:p>
          <a:p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愿：希望。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为：为此（指替父出征） 市：买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3446489"/>
            <a:ext cx="8640960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昨天晚上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看到军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中文告，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知道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君主在大规模征兵。那么多卷征兵文册，每一卷上都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有父亲的名字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。父亲没有大儿子，木兰没有兄长，希望为了这次征兵去买战马和马鞍，从此代替父亲出征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06361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841276"/>
            <a:ext cx="8677236" cy="4199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叹息声唧唧又唧唧，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木兰正对着门织布。听不到织布机发出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的响声，只听见木兰的叹息声。问木兰想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的是什么，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问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木兰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惦记的是什么？木兰没有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想什么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，也没有惦记什么。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 昨天晚上看到军中文告，知道君主在大规模征兵。那么多卷征兵文册，每一卷上都有父亲的名字。父亲没有大儿子，木兰没有兄长，希望为了这次征兵去买战马和马鞍，从此代替父亲出征。 </a:t>
            </a:r>
            <a:endParaRPr lang="zh-CN" altLang="en-US" sz="26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87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01"/>
          <p:cNvSpPr txBox="1"/>
          <p:nvPr/>
        </p:nvSpPr>
        <p:spPr>
          <a:xfrm>
            <a:off x="274990" y="1635275"/>
            <a:ext cx="6481763" cy="430887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22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22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2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从</a:t>
            </a:r>
            <a:r>
              <a:rPr lang="zh-CN" altLang="en-US" sz="22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什么地方可看出木兰的身份</a:t>
            </a:r>
            <a:r>
              <a:rPr lang="zh-CN" altLang="en-US" sz="22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？</a:t>
            </a:r>
            <a:endParaRPr lang="zh-CN" altLang="en-US" sz="2200" b="1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74990" y="2066162"/>
            <a:ext cx="4608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木兰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当户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织</a:t>
            </a:r>
            <a:endParaRPr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4990" y="2548504"/>
            <a:ext cx="8496944" cy="91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200" b="1" noProof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2.“</a:t>
            </a:r>
            <a:r>
              <a:rPr lang="zh-CN" altLang="en-US" sz="2200" b="1" noProof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不闻机杼声，唯闻女叹息。</a:t>
            </a:r>
            <a:r>
              <a:rPr lang="en-US" altLang="zh-CN" sz="2200" b="1" noProof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200" b="1" noProof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这组对偶句表现了木兰停机不织，只是连声叹息的情态。这样写有两个作用，请你说说看？</a:t>
            </a:r>
          </a:p>
        </p:txBody>
      </p:sp>
      <p:sp>
        <p:nvSpPr>
          <p:cNvPr id="5" name="矩形 4"/>
          <p:cNvSpPr/>
          <p:nvPr/>
        </p:nvSpPr>
        <p:spPr>
          <a:xfrm>
            <a:off x="274990" y="3470004"/>
            <a:ext cx="8149437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en-US" altLang="zh-CN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①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设置悬念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，引起读者的阅读兴趣</a:t>
            </a:r>
            <a:r>
              <a:rPr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木兰为何忧愁？从而引出下文的一问一答。</a:t>
            </a:r>
          </a:p>
          <a:p>
            <a:pPr>
              <a:lnSpc>
                <a:spcPts val="3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②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避免平铺直叙，使文章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情节曲折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多姿、引人入胜。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61211" y="913284"/>
            <a:ext cx="460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木兰决定代父从军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460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build="p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01"/>
          <p:cNvSpPr txBox="1"/>
          <p:nvPr/>
        </p:nvSpPr>
        <p:spPr>
          <a:xfrm>
            <a:off x="236392" y="1806326"/>
            <a:ext cx="5757863" cy="430887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2200" b="1" noProof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4.</a:t>
            </a:r>
            <a:r>
              <a:rPr lang="zh-CN" altLang="en-US" sz="22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从哪些诗句可见军情紧急？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36392" y="2228653"/>
            <a:ext cx="83529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昨夜见军帖，可汗大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点兵，军书十二卷，卷卷有爷名。</a:t>
            </a:r>
            <a:endParaRPr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4101"/>
          <p:cNvSpPr txBox="1"/>
          <p:nvPr/>
        </p:nvSpPr>
        <p:spPr>
          <a:xfrm>
            <a:off x="236392" y="2943337"/>
            <a:ext cx="7918450" cy="430887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2200" b="1" noProof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5.</a:t>
            </a:r>
            <a:r>
              <a:rPr lang="zh-CN" altLang="en-US" sz="22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数量词“大”和“十二”有什么作用？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36392" y="3385622"/>
            <a:ext cx="8639175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en-US" altLang="zh-CN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大”突出征兵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范围广、数量大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“十二”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表示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数量之多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4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这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两个词表示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军情紧急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，渲染战争的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紧张气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氛。</a:t>
            </a:r>
          </a:p>
        </p:txBody>
      </p:sp>
      <p:sp>
        <p:nvSpPr>
          <p:cNvPr id="6" name="矩形 5"/>
          <p:cNvSpPr/>
          <p:nvPr/>
        </p:nvSpPr>
        <p:spPr>
          <a:xfrm>
            <a:off x="236392" y="914376"/>
            <a:ext cx="72728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200" b="1" noProof="1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2200" b="1" noProof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木兰替父从军的原因是什么？（用原文回答）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36392" y="1345263"/>
            <a:ext cx="5040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阿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爷无大儿，木兰无长兄。</a:t>
            </a:r>
          </a:p>
        </p:txBody>
      </p:sp>
    </p:spTree>
    <p:extLst>
      <p:ext uri="{BB962C8B-B14F-4D97-AF65-F5344CB8AC3E}">
        <p14:creationId xmlns:p14="http://schemas.microsoft.com/office/powerpoint/2010/main" val="195487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448" y="841276"/>
            <a:ext cx="885698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东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市买骏马，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西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市买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鞍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鞯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，南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市买</a:t>
            </a:r>
            <a:r>
              <a:rPr lang="zh-CN" altLang="en-US" sz="2000" b="1" u="sng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辔头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，北市买长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鞭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。</a:t>
            </a:r>
            <a:endParaRPr lang="zh-CN" altLang="en-US" sz="2000" b="1" noProof="1">
              <a:latin typeface="黑体" pitchFamily="1" charset="-122"/>
              <a:ea typeface="黑体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448" y="1291989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640"/>
              </a:lnSpc>
              <a:spcBef>
                <a:spcPts val="600"/>
              </a:spcBef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鞯：马鞍下的垫子。 </a:t>
            </a:r>
          </a:p>
          <a:p>
            <a:pPr>
              <a:lnSpc>
                <a:spcPts val="2640"/>
              </a:lnSpc>
              <a:spcBef>
                <a:spcPts val="600"/>
              </a:spcBef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辔头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：驾驭战马用的嚼子和缰绳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8448" y="2136332"/>
            <a:ext cx="84400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到东边集市上买来一匹好马，西边集市上买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来马鞍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和鞍垫，南边集市上买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来马嚼子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和马缰绳，北边集市上买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根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长长的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马鞭。</a:t>
            </a:r>
          </a:p>
        </p:txBody>
      </p:sp>
    </p:spTree>
    <p:extLst>
      <p:ext uri="{BB962C8B-B14F-4D97-AF65-F5344CB8AC3E}">
        <p14:creationId xmlns:p14="http://schemas.microsoft.com/office/powerpoint/2010/main" val="261418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L11-馬籠頭_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1115067"/>
            <a:ext cx="8496944" cy="4326242"/>
          </a:xfrm>
          <a:prstGeom prst="rect">
            <a:avLst/>
          </a:prstGeom>
        </p:spPr>
      </p:pic>
      <p:sp>
        <p:nvSpPr>
          <p:cNvPr id="1945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41425" y="3288771"/>
            <a:ext cx="971550" cy="604573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</a:pPr>
            <a:r>
              <a:rPr lang="zh-TW" altLang="en-US" sz="2800" b="1" smtClean="0">
                <a:solidFill>
                  <a:schemeClr val="tx2"/>
                </a:solidFill>
                <a:ea typeface="黑体" pitchFamily="49" charset="-122"/>
              </a:rPr>
              <a:t>辔头</a:t>
            </a:r>
          </a:p>
        </p:txBody>
      </p:sp>
      <p:sp>
        <p:nvSpPr>
          <p:cNvPr id="19459" name="Rectangle 4"/>
          <p:cNvSpPr>
            <a:spLocks noRot="1" noChangeArrowheads="1"/>
          </p:cNvSpPr>
          <p:nvPr/>
        </p:nvSpPr>
        <p:spPr bwMode="auto">
          <a:xfrm>
            <a:off x="4537355" y="4237303"/>
            <a:ext cx="720725" cy="600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TW" altLang="en-US" sz="2800" b="1">
                <a:solidFill>
                  <a:schemeClr val="tx2"/>
                </a:solidFill>
                <a:ea typeface="黑体" pitchFamily="49" charset="-122"/>
              </a:rPr>
              <a:t>鞯</a:t>
            </a:r>
          </a:p>
        </p:txBody>
      </p:sp>
      <p:sp>
        <p:nvSpPr>
          <p:cNvPr id="19460" name="Rectangle 5"/>
          <p:cNvSpPr>
            <a:spLocks noRot="1" noChangeArrowheads="1"/>
          </p:cNvSpPr>
          <p:nvPr/>
        </p:nvSpPr>
        <p:spPr bwMode="auto">
          <a:xfrm>
            <a:off x="4500564" y="847991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TW" altLang="en-US" sz="2800" b="1" dirty="0">
                <a:solidFill>
                  <a:schemeClr val="tx2"/>
                </a:solidFill>
                <a:ea typeface="黑体" pitchFamily="49" charset="-122"/>
              </a:rPr>
              <a:t>鞍</a:t>
            </a:r>
          </a:p>
        </p:txBody>
      </p:sp>
      <p:sp>
        <p:nvSpPr>
          <p:cNvPr id="19461" name="Line 6"/>
          <p:cNvSpPr>
            <a:spLocks noChangeShapeType="1"/>
          </p:cNvSpPr>
          <p:nvPr/>
        </p:nvSpPr>
        <p:spPr bwMode="auto">
          <a:xfrm>
            <a:off x="4787900" y="1387741"/>
            <a:ext cx="0" cy="420688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Line 7"/>
          <p:cNvSpPr>
            <a:spLocks noChangeShapeType="1"/>
          </p:cNvSpPr>
          <p:nvPr/>
        </p:nvSpPr>
        <p:spPr bwMode="auto">
          <a:xfrm flipV="1">
            <a:off x="4824691" y="3877469"/>
            <a:ext cx="0" cy="359833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Line 8"/>
          <p:cNvSpPr>
            <a:spLocks noChangeShapeType="1"/>
          </p:cNvSpPr>
          <p:nvPr/>
        </p:nvSpPr>
        <p:spPr bwMode="auto">
          <a:xfrm flipV="1">
            <a:off x="1835151" y="2977886"/>
            <a:ext cx="360363" cy="300302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96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841276"/>
            <a:ext cx="88569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000" b="1" noProof="1" smtClean="0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旦 辞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爷娘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去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，暮宿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黄河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边</a:t>
            </a:r>
            <a:r>
              <a:rPr lang="en-US" altLang="zh-CN" sz="2000" b="1" noProof="1" smtClean="0">
                <a:latin typeface="黑体" pitchFamily="1" charset="-122"/>
                <a:ea typeface="黑体" pitchFamily="1" charset="-122"/>
                <a:cs typeface="+mn-ea"/>
              </a:rPr>
              <a:t>,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不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闻爷娘唤女声，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但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闻黄河流水鸣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溅溅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。旦辞黄河去，暮至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黑山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头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。不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闻爷娘唤女声，但闻燕山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胡骑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鸣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啾啾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。</a:t>
            </a:r>
            <a:endParaRPr lang="zh-CN" altLang="en-US" sz="2000" b="1" noProof="1">
              <a:latin typeface="黑体" pitchFamily="1" charset="-122"/>
              <a:ea typeface="黑体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633364"/>
            <a:ext cx="79208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旦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：早晨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辞：辞别，告别</a:t>
            </a:r>
            <a:endParaRPr lang="en-US" altLang="zh-CN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去：离开 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但：只，仅仅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溅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溅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：急速的水流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声。 </a:t>
            </a: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胡骑：胡人的战马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。胡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：古代对北方少数民族的称呼。 </a:t>
            </a:r>
          </a:p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啾啾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：马叫声。 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4009628"/>
            <a:ext cx="87849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buFont typeface="Arial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早晨辞别父母，晚上到黄河边宿营，听不到父母呼唤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女儿的声音，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只能听见黄河“溅溅”流水声。早晨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离开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黄河，晚上到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达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黑山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头，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听不见父母呼唤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女儿的声音，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只能听到燕山下胡人战马“啾啾”的鸣叫声 。</a:t>
            </a:r>
            <a:endParaRPr lang="zh-CN" altLang="en-US" sz="21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92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00878" y="913284"/>
            <a:ext cx="1944216" cy="4103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新课导入</a:t>
            </a:r>
            <a:endParaRPr lang="zh-CN" altLang="en-US" sz="3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2444439"/>
            <a:ext cx="5286099" cy="29342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Users\Administrator\Desktop\图片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8" b="5775"/>
          <a:stretch>
            <a:fillRect/>
          </a:stretch>
        </p:blipFill>
        <p:spPr bwMode="auto">
          <a:xfrm>
            <a:off x="962025" y="1417340"/>
            <a:ext cx="5035550" cy="874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76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85292"/>
            <a:ext cx="8856984" cy="407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    到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东边集市上买来一匹好马，西边集市上买来马鞍和鞍垫，南边集市上买来马嚼子和马缰绳，北边集市上买根长长的马鞭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早晨辞别父母，晚上到黄河边宿营，听不到父母呼唤女儿的声音，只能听见黄河“溅溅”流水声。早晨离开黄河，晚上到达黑山头，听不见父母呼唤女儿的声音，只能听到燕山下胡人战马“啾啾”的鸣叫声 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6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000"/>
              </a:lnSpc>
            </a:pP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54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575" y="1487607"/>
            <a:ext cx="8928992" cy="3349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spcBef>
                <a:spcPts val="1000"/>
              </a:spcBef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准备出征之前她做了哪些准备工作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  <a:spcBef>
                <a:spcPts val="1000"/>
              </a:spcBef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东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市买骏马，西市买鞍鞯，南市买辔头，北市买长鞭。 </a:t>
            </a:r>
            <a:endParaRPr lang="en-US" altLang="zh-CN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  <a:spcBef>
                <a:spcPts val="1000"/>
              </a:spcBef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东西南北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市都写到了，是否啰嗦？</a:t>
            </a:r>
          </a:p>
          <a:p>
            <a:pPr>
              <a:lnSpc>
                <a:spcPts val="3200"/>
              </a:lnSpc>
              <a:spcBef>
                <a:spcPts val="1000"/>
              </a:spcBef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不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啰嗦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。这叫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循序铺排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，是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乐府诗常用的一种手法。“东、西、南、北”都是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虚位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而非实指，形象地写出了木兰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连赴集市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匆忙而有序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地购置战马鞍具的情景，渲染出一种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紧锣密鼓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的气氛，突出了战事的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紧迫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61210" y="841276"/>
            <a:ext cx="74791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木兰准备出征，奔赴前线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58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13284"/>
            <a:ext cx="8856984" cy="961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noProof="1" smtClean="0">
                <a:latin typeface="Arial" charset="0"/>
                <a:ea typeface="黑体" pitchFamily="1" charset="-122"/>
                <a:cs typeface="+mn-ea"/>
              </a:rPr>
              <a:t>      万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里赴</a:t>
            </a:r>
            <a:r>
              <a:rPr lang="zh-CN" altLang="en-US" sz="22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戎机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，关山</a:t>
            </a:r>
            <a:r>
              <a:rPr lang="zh-CN" altLang="en-US" sz="22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度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若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飞</a:t>
            </a:r>
            <a:r>
              <a:rPr lang="zh-CN" altLang="en-US" sz="2200" b="1" noProof="1" smtClean="0">
                <a:latin typeface="Arial" charset="0"/>
                <a:ea typeface="黑体" pitchFamily="1" charset="-122"/>
                <a:cs typeface="+mn-ea"/>
              </a:rPr>
              <a:t>。</a:t>
            </a:r>
            <a:r>
              <a:rPr lang="zh-CN" altLang="en-US" sz="22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朔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气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传</a:t>
            </a:r>
            <a:r>
              <a:rPr lang="zh-CN" altLang="en-US" sz="22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  <a:hlinkClick r:id="rId2" action="ppaction://hlinksldjump"/>
              </a:rPr>
              <a:t>金柝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，寒光照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  <a:hlinkClick r:id="rId3" action="ppaction://hlinksldjump"/>
              </a:rPr>
              <a:t>铁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  <a:hlinkClick r:id="rId3" action="ppaction://hlinksldjump"/>
              </a:rPr>
              <a:t>衣</a:t>
            </a:r>
            <a:r>
              <a:rPr lang="zh-CN" altLang="en-US" sz="2200" b="1" noProof="1" smtClean="0">
                <a:latin typeface="Arial" charset="0"/>
                <a:ea typeface="黑体" pitchFamily="1" charset="-122"/>
                <a:cs typeface="+mn-ea"/>
              </a:rPr>
              <a:t>。将军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百战死，壮士十年归。</a:t>
            </a:r>
            <a:endParaRPr lang="zh-CN" altLang="en-US" sz="2200" b="1" noProof="1">
              <a:latin typeface="Arial" charset="0"/>
              <a:ea typeface="黑体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252" y="1849388"/>
            <a:ext cx="882624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戎机：适于作战的时机。</a:t>
            </a:r>
            <a:endParaRPr lang="zh-CN" altLang="en-US" sz="21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1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度：越过。</a:t>
            </a:r>
            <a:endParaRPr lang="zh-CN" altLang="en-US" sz="21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1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朔</a:t>
            </a:r>
            <a:r>
              <a:rPr lang="zh-CN" altLang="en-US" sz="21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：北方</a:t>
            </a:r>
            <a:r>
              <a:rPr lang="zh-CN" altLang="en-US" sz="21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1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1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cs typeface="+mn-ea"/>
                <a:hlinkClick r:id="rId2" action="ppaction://hlinksldjump"/>
              </a:rPr>
              <a:t>金</a:t>
            </a:r>
            <a:r>
              <a:rPr lang="zh-CN" altLang="en-US" sz="2100" b="1" noProof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cs typeface="+mn-ea"/>
                <a:hlinkClick r:id="rId2" action="ppaction://hlinksldjump"/>
              </a:rPr>
              <a:t>柝</a:t>
            </a:r>
            <a:r>
              <a:rPr lang="zh-CN" altLang="en-US" sz="2100" b="1" noProof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：即刁斗，古代军中一种铜制用具，白天用来烧饭，夜则击以巡更。</a:t>
            </a:r>
            <a:endParaRPr lang="zh-CN" altLang="en-US" sz="21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1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铁衣：铠甲</a:t>
            </a:r>
            <a:r>
              <a:rPr lang="zh-CN" altLang="en-US" sz="21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，军人</a:t>
            </a:r>
            <a:r>
              <a:rPr lang="zh-CN" altLang="en-US" sz="21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穿</a:t>
            </a:r>
            <a:r>
              <a:rPr lang="zh-CN" altLang="en-US" sz="21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的护身服装。</a:t>
            </a:r>
            <a:endParaRPr lang="zh-CN" altLang="en-US" sz="21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006" y="3557548"/>
            <a:ext cx="8677473" cy="1470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疾行万里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，奔赴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战场，像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飞一样越过关隘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山川。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北方的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寒气中传来打更声，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寒冷的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月光映照着战士们的铠甲。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将士们身经百战九死一生，多年后有的回来了有的战死沙场。 </a:t>
            </a:r>
          </a:p>
        </p:txBody>
      </p:sp>
    </p:spTree>
    <p:extLst>
      <p:ext uri="{BB962C8B-B14F-4D97-AF65-F5344CB8AC3E}">
        <p14:creationId xmlns:p14="http://schemas.microsoft.com/office/powerpoint/2010/main" val="18925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L11-金柝_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65412"/>
            <a:ext cx="4464743" cy="3324722"/>
          </a:xfrm>
          <a:prstGeom prst="rect">
            <a:avLst/>
          </a:prstGeom>
        </p:spPr>
      </p:pic>
      <p:sp>
        <p:nvSpPr>
          <p:cNvPr id="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971600" y="1201316"/>
            <a:ext cx="2160588" cy="959115"/>
          </a:xfrm>
          <a:prstGeom prst="rect">
            <a:avLst/>
          </a:prstGeom>
          <a:ln>
            <a:miter/>
          </a:ln>
        </p:spPr>
        <p:txBody>
          <a:bodyPr/>
          <a:lstStyle>
            <a:lvl1pPr lvl="0">
              <a:defRPr sz="2800" kern="1200"/>
            </a:lvl1pPr>
            <a:lvl2pPr lvl="1">
              <a:defRPr sz="2400" kern="1200"/>
            </a:lvl2pPr>
            <a:lvl3pPr lvl="2">
              <a:defRPr sz="2000" kern="1200"/>
            </a:lvl3pPr>
            <a:lvl4pPr lvl="3">
              <a:defRPr sz="1800" kern="1200"/>
            </a:lvl4pPr>
            <a:lvl5pPr lvl="4">
              <a:defRPr sz="1800" kern="1200"/>
            </a:lvl5pPr>
          </a:lstStyle>
          <a:p>
            <a:pPr algn="ctr" eaLnBrk="1" hangingPunct="1">
              <a:buFontTx/>
              <a:buNone/>
            </a:pPr>
            <a:r>
              <a:rPr lang="zh-TW" altLang="en-US" sz="4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itchFamily="1" charset="-122"/>
              </a:rPr>
              <a:t>金柝</a:t>
            </a:r>
          </a:p>
        </p:txBody>
      </p:sp>
      <p:pic>
        <p:nvPicPr>
          <p:cNvPr id="4" name="Picture 3" descr="L11-鐵衣_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2353444"/>
            <a:ext cx="4320480" cy="3145532"/>
          </a:xfrm>
          <a:prstGeom prst="rect">
            <a:avLst/>
          </a:prstGeom>
        </p:spPr>
      </p:pic>
      <p:sp>
        <p:nvSpPr>
          <p:cNvPr id="5" name="Rectangle 2"/>
          <p:cNvSpPr txBox="1">
            <a:spLocks/>
          </p:cNvSpPr>
          <p:nvPr/>
        </p:nvSpPr>
        <p:spPr>
          <a:xfrm>
            <a:off x="5940152" y="1273324"/>
            <a:ext cx="1511300" cy="564886"/>
          </a:xfrm>
          <a:prstGeom prst="rect">
            <a:avLst/>
          </a:prstGeom>
          <a:ln>
            <a:miter/>
          </a:ln>
        </p:spPr>
        <p:txBody>
          <a:bodyPr/>
          <a:lstStyle>
            <a:lvl1pPr marL="387350" lvl="0" indent="-387350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38200" lvl="1" indent="-320675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2225" lvl="2" indent="-257175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8163" lvl="3" indent="-254000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27275" lvl="4" indent="-255588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390" lvl="5" indent="-271780" algn="l" defTabSz="1033780" eaLnBrk="1" fontAlgn="base" latinLnBrk="0" hangingPunct="1">
              <a:spcBef>
                <a:spcPts val="11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60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585" lvl="6" indent="-271780" algn="l" defTabSz="1033780" eaLnBrk="1" fontAlgn="base" latinLnBrk="0" hangingPunct="1">
              <a:spcBef>
                <a:spcPts val="11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60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1780" lvl="7" indent="-271780" algn="l" defTabSz="1033780" eaLnBrk="1" fontAlgn="base" latinLnBrk="0" hangingPunct="1">
              <a:spcBef>
                <a:spcPts val="11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60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5975" lvl="8" indent="-271780" algn="l" defTabSz="1033780" eaLnBrk="1" fontAlgn="base" latinLnBrk="0" hangingPunct="1">
              <a:spcBef>
                <a:spcPts val="11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60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buFontTx/>
              <a:buNone/>
            </a:pPr>
            <a:r>
              <a:rPr lang="zh-CN" altLang="en-US" sz="4400" b="1" noProof="1" smtClean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itchFamily="1" charset="-122"/>
              </a:rPr>
              <a:t>铁</a:t>
            </a:r>
            <a:r>
              <a:rPr lang="zh-TW" altLang="en-US" sz="4400" b="1" noProof="1" smtClean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itchFamily="1" charset="-122"/>
              </a:rPr>
              <a:t>衣</a:t>
            </a:r>
            <a:endParaRPr lang="zh-TW" altLang="en-US" sz="44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296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61210" y="841276"/>
            <a:ext cx="74791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概写木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兰多年来的征战生活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1487607"/>
            <a:ext cx="8784976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ts val="800"/>
              </a:spcBef>
            </a:pP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    万里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赴戎机，关山度若飞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  <a:spcBef>
                <a:spcPts val="800"/>
              </a:spcBef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夸张</a:t>
            </a:r>
            <a:r>
              <a:rPr lang="zh-CN" altLang="en-US" sz="2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比喻</a:t>
            </a:r>
            <a:r>
              <a:rPr lang="zh-CN" altLang="en-US" sz="2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的修辞，写出了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征途的遥远</a:t>
            </a:r>
            <a:r>
              <a:rPr lang="zh-CN" altLang="en-US" sz="2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，表现了木兰的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矫健英姿</a:t>
            </a:r>
            <a:r>
              <a:rPr lang="zh-CN" altLang="en-US" sz="2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200" b="1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000"/>
              </a:lnSpc>
              <a:spcBef>
                <a:spcPts val="800"/>
              </a:spcBef>
            </a:pP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    朔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气传金柝，寒光照铁衣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  <a:spcBef>
                <a:spcPts val="8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对偶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的修辞手法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，描写了边塞军营生活的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艰苦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渲染了战场的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肃杀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气氛，烘托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出木兰的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勇敢坚强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200" b="1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000"/>
              </a:lnSpc>
              <a:spcBef>
                <a:spcPts val="800"/>
              </a:spcBef>
            </a:pP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    将军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百战死，壮士十年归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  <a:spcBef>
                <a:spcPts val="8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对偶、互文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的修辞手法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，概述战争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旷日持久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，战斗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剧烈悲壮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更突出了木兰的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英雄形象</a:t>
            </a:r>
            <a:r>
              <a:rPr lang="zh-CN" altLang="en-US" sz="2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56871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636" y="841276"/>
            <a:ext cx="88569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000" b="1" noProof="1" smtClean="0">
                <a:latin typeface="Arial" charset="0"/>
                <a:ea typeface="黑体" pitchFamily="1" charset="-122"/>
                <a:cs typeface="+mn-ea"/>
              </a:rPr>
              <a:t>       归来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见</a:t>
            </a:r>
            <a:r>
              <a:rPr lang="zh-CN" altLang="en-US" sz="20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天子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，天子坐明堂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。</a:t>
            </a:r>
            <a:r>
              <a:rPr lang="zh-CN" altLang="en-US" sz="2000" b="1" noProof="1" smtClean="0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策   勋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十二</a:t>
            </a:r>
            <a:r>
              <a:rPr lang="zh-CN" altLang="en-US" sz="20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转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，赏赐百千</a:t>
            </a:r>
            <a:r>
              <a:rPr lang="zh-CN" altLang="en-US" sz="20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强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。可汗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问</a:t>
            </a:r>
            <a:r>
              <a:rPr lang="zh-CN" altLang="en-US" sz="20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所欲</a:t>
            </a:r>
            <a:r>
              <a:rPr lang="zh-CN" altLang="en-US" sz="2000" b="1" noProof="1" smtClean="0">
                <a:latin typeface="Arial" charset="0"/>
                <a:ea typeface="黑体" pitchFamily="1" charset="-122"/>
                <a:cs typeface="+mn-ea"/>
              </a:rPr>
              <a:t>，“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木兰</a:t>
            </a:r>
            <a:r>
              <a:rPr lang="zh-CN" altLang="en-US" sz="2000" b="1" u="sng" noProof="1" smtClean="0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不用</a:t>
            </a:r>
            <a:r>
              <a:rPr lang="en-US" altLang="zh-CN" sz="20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 </a:t>
            </a:r>
            <a:r>
              <a:rPr lang="en-US" altLang="zh-CN" sz="2000" b="1" noProof="1" smtClean="0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   </a:t>
            </a:r>
            <a:r>
              <a:rPr lang="zh-CN" altLang="en-US" sz="2000" b="1" u="sng" noProof="1" smtClean="0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尚书</a:t>
            </a:r>
            <a:r>
              <a:rPr lang="zh-CN" altLang="en-US" sz="20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郎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；愿</a:t>
            </a:r>
            <a:r>
              <a:rPr lang="zh-CN" altLang="en-US" sz="20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驰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千里足，送儿还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故乡</a:t>
            </a:r>
            <a:r>
              <a:rPr lang="zh-CN" altLang="en-US" sz="2000" b="1" noProof="1" smtClean="0">
                <a:latin typeface="Arial" charset="0"/>
                <a:ea typeface="黑体" pitchFamily="1" charset="-122"/>
                <a:cs typeface="+mn-ea"/>
              </a:rPr>
              <a:t>。”</a:t>
            </a:r>
            <a:endParaRPr lang="zh-CN" altLang="en-US" sz="2000" b="1" noProof="1">
              <a:latin typeface="Arial" charset="0"/>
              <a:ea typeface="黑体" pitchFamily="1" charset="-122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8652" y="1662345"/>
            <a:ext cx="8568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天子：指上文的“可汗”。 </a:t>
            </a:r>
          </a:p>
          <a:p>
            <a:r>
              <a:rPr lang="zh-CN" altLang="en-US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策：名作动，记载在策上。</a:t>
            </a:r>
            <a:r>
              <a:rPr lang="en-US" altLang="zh-CN" sz="2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勋：功勋，功劳。   转：勋位升一等叫一转。</a:t>
            </a:r>
            <a:endParaRPr lang="en-US" altLang="zh-CN" sz="20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强：有余。 </a:t>
            </a:r>
            <a:endParaRPr lang="zh-CN" altLang="en-US" sz="2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所</a:t>
            </a:r>
            <a:r>
              <a:rPr lang="zh-CN" altLang="en-US" sz="2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欲</a:t>
            </a:r>
            <a:r>
              <a:rPr lang="zh-CN" altLang="en-US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：想</a:t>
            </a:r>
            <a:r>
              <a:rPr lang="zh-CN" altLang="en-US" sz="2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要什么。</a:t>
            </a:r>
          </a:p>
          <a:p>
            <a:r>
              <a:rPr lang="zh-CN" altLang="en-US" sz="2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不用：不当，不做。</a:t>
            </a:r>
          </a:p>
          <a:p>
            <a:r>
              <a:rPr lang="zh-CN" altLang="en-US" sz="2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尚书郎</a:t>
            </a:r>
            <a:r>
              <a:rPr lang="zh-CN" altLang="en-US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：官名。尚书省</a:t>
            </a:r>
            <a:r>
              <a:rPr lang="zh-CN" altLang="en-US" sz="2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是当时管理国家政事的机关。 </a:t>
            </a:r>
          </a:p>
          <a:p>
            <a:r>
              <a:rPr lang="zh-CN" altLang="en-US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驰：赶马快跑</a:t>
            </a:r>
            <a:endParaRPr lang="zh-CN" altLang="en-US" sz="2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397" y="3896677"/>
            <a:ext cx="871296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buFont typeface="Arial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从前线归来朝见天子，天子坐在举行大典的朝堂上。给木兰记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了很多次功，赏赐的财物很多很多。皇上问木兰要什么，木兰不要做尚书郎；希望骑上千里马，送我回到故乡去。 </a:t>
            </a:r>
          </a:p>
        </p:txBody>
      </p:sp>
    </p:spTree>
    <p:extLst>
      <p:ext uri="{BB962C8B-B14F-4D97-AF65-F5344CB8AC3E}">
        <p14:creationId xmlns:p14="http://schemas.microsoft.com/office/powerpoint/2010/main" val="375070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61210" y="841276"/>
            <a:ext cx="74791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木兰还朝辞官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46080" y="1547415"/>
            <a:ext cx="6477000" cy="2764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策勋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十二转</a:t>
            </a: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，赏赐</a:t>
            </a:r>
            <a:r>
              <a:rPr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百千强</a:t>
            </a:r>
            <a:r>
              <a:rPr lang="zh-CN" altLang="en-US" sz="22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spcBef>
                <a:spcPts val="1000"/>
              </a:spcBef>
            </a:pPr>
            <a:endParaRPr lang="zh-CN" altLang="en-US" sz="2200" b="1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1000"/>
              </a:spcBef>
            </a:pPr>
            <a:endParaRPr lang="zh-CN" altLang="en-US" sz="2200" b="1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1000"/>
              </a:spcBef>
            </a:pP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可汗问所欲，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木兰不用尚书郎；</a:t>
            </a:r>
          </a:p>
          <a:p>
            <a:pPr>
              <a:spcBef>
                <a:spcPts val="1000"/>
              </a:spcBef>
            </a:pPr>
            <a:endParaRPr lang="zh-CN" altLang="en-US" sz="2200" b="1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1000"/>
              </a:spcBef>
            </a:pP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愿驰千里足，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送儿还故乡。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4800" y="4302015"/>
            <a:ext cx="839787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表现木兰</a:t>
            </a:r>
            <a:r>
              <a:rPr lang="zh-CN" altLang="en-US" sz="2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对家乡、对亲人、对和平生活的热爱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04800" y="2037292"/>
            <a:ext cx="8397875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600" b="1" u="sng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对偶</a:t>
            </a:r>
            <a:r>
              <a:rPr lang="zh-CN" altLang="en-US" sz="2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、夸张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，写出木兰</a:t>
            </a:r>
            <a:r>
              <a:rPr lang="zh-CN" altLang="en-US" sz="2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功劳之大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，天子</a:t>
            </a:r>
            <a:r>
              <a:rPr lang="zh-CN" altLang="en-US" sz="2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赏赐之多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侧面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表现木兰</a:t>
            </a:r>
            <a:r>
              <a:rPr lang="zh-CN" altLang="en-US" sz="2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英勇善战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，立下了赫赫战功。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04800" y="3361556"/>
            <a:ext cx="839787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表现木兰</a:t>
            </a:r>
            <a:r>
              <a:rPr lang="zh-CN" altLang="en-US" sz="2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不贪图功名利禄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的高尚品格。</a:t>
            </a:r>
          </a:p>
        </p:txBody>
      </p:sp>
    </p:spTree>
    <p:extLst>
      <p:ext uri="{BB962C8B-B14F-4D97-AF65-F5344CB8AC3E}">
        <p14:creationId xmlns:p14="http://schemas.microsoft.com/office/powerpoint/2010/main" val="98187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913284"/>
            <a:ext cx="8712968" cy="821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noProof="1" smtClean="0">
                <a:latin typeface="Arial" charset="0"/>
                <a:ea typeface="黑体" pitchFamily="1" charset="-122"/>
                <a:cs typeface="+mn-ea"/>
              </a:rPr>
              <a:t>      爷娘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闻女来，出</a:t>
            </a:r>
            <a:r>
              <a:rPr lang="zh-CN" altLang="en-US" sz="22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  <a:hlinkClick r:id="rId2" action="ppaction://hlinksldjump"/>
              </a:rPr>
              <a:t>郭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相</a:t>
            </a:r>
            <a:r>
              <a:rPr lang="zh-CN" altLang="en-US" sz="22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扶</a:t>
            </a:r>
            <a:r>
              <a:rPr lang="zh-CN" altLang="en-US" sz="22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将</a:t>
            </a:r>
            <a:r>
              <a:rPr lang="zh-CN" altLang="en-US" sz="2200" b="1" noProof="1" smtClean="0">
                <a:latin typeface="Arial" charset="0"/>
                <a:ea typeface="黑体" pitchFamily="1" charset="-122"/>
                <a:cs typeface="+mn-ea"/>
              </a:rPr>
              <a:t>。阿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姊闻妹来，当户</a:t>
            </a:r>
            <a:r>
              <a:rPr lang="zh-CN" altLang="en-US" sz="22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理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红妆</a:t>
            </a:r>
            <a:r>
              <a:rPr lang="zh-CN" altLang="en-US" sz="2200" b="1" noProof="1" smtClean="0">
                <a:latin typeface="Arial" charset="0"/>
                <a:ea typeface="黑体" pitchFamily="1" charset="-122"/>
                <a:cs typeface="+mn-ea"/>
              </a:rPr>
              <a:t>。小弟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闻姊来，磨刀</a:t>
            </a:r>
            <a:r>
              <a:rPr lang="zh-CN" altLang="en-US" sz="22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霍霍</a:t>
            </a:r>
            <a:r>
              <a:rPr lang="zh-CN" altLang="en-US" sz="2200" b="1" noProof="1">
                <a:latin typeface="Arial" charset="0"/>
                <a:ea typeface="黑体" pitchFamily="1" charset="-122"/>
                <a:cs typeface="+mn-ea"/>
              </a:rPr>
              <a:t>向猪羊。</a:t>
            </a:r>
            <a:endParaRPr lang="zh-CN" altLang="en-US" sz="2200" b="1" noProof="1">
              <a:latin typeface="Arial" charset="0"/>
              <a:ea typeface="黑体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746" y="1662344"/>
            <a:ext cx="8568952" cy="1582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郭：外城，古人在城的外围家住的城墙。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扶将：搀扶。将，也是“扶”的意思。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理：整理。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霍霍：磨刀声。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38" y="3256829"/>
            <a:ext cx="8712968" cy="1372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父母听说女儿回来了，，互相搀扶着到城外迎接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；姐姐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听说妹妹回来了，对着房门梳妆打扮起来；弟弟听说姐姐回来了，把刀磨得霍霍地响，杀猪宰羊。</a:t>
            </a:r>
            <a:endParaRPr lang="zh-CN" altLang="en-US" sz="21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725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body" sz="half" idx="4294967295"/>
          </p:nvPr>
        </p:nvSpPr>
        <p:spPr>
          <a:xfrm>
            <a:off x="6444208" y="2497460"/>
            <a:ext cx="1152525" cy="539750"/>
          </a:xfrm>
          <a:prstGeom prst="rect">
            <a:avLst/>
          </a:prstGeom>
          <a:ln>
            <a:miter/>
          </a:ln>
        </p:spPr>
        <p:txBody>
          <a:bodyPr/>
          <a:lstStyle>
            <a:lvl1pPr lvl="0">
              <a:defRPr sz="2800" kern="1200"/>
            </a:lvl1pPr>
            <a:lvl2pPr lvl="1">
              <a:defRPr sz="2400" kern="1200"/>
            </a:lvl2pPr>
            <a:lvl3pPr lvl="2">
              <a:defRPr sz="2000" kern="1200"/>
            </a:lvl3pPr>
            <a:lvl4pPr lvl="3">
              <a:defRPr sz="1800" kern="1200"/>
            </a:lvl4pPr>
            <a:lvl5pPr lvl="4">
              <a:defRPr sz="1800" kern="1200"/>
            </a:lvl5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zh-TW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itchFamily="1" charset="-122"/>
              </a:rPr>
              <a:t>郭</a:t>
            </a:r>
          </a:p>
        </p:txBody>
      </p:sp>
      <p:pic>
        <p:nvPicPr>
          <p:cNvPr id="26626" name="Picture 3" descr="L11-郭_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13284"/>
            <a:ext cx="6021388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91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13284"/>
            <a:ext cx="87129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开我东阁门，坐我西阁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床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。脱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我战时袍，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著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我旧时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裳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。当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窗理</a:t>
            </a:r>
            <a:r>
              <a:rPr lang="zh-CN" altLang="en-US" sz="2000" b="1" u="sng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云鬓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，对镜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帖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  <a:hlinkClick r:id="rId2" action="ppaction://hlinksldjump"/>
              </a:rPr>
              <a:t>花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  <a:hlinkClick r:id="rId2" action="ppaction://hlinksldjump"/>
              </a:rPr>
              <a:t>黄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。出门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看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火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伴，火伴皆惊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忙</a:t>
            </a:r>
            <a:r>
              <a:rPr lang="zh-CN" altLang="en-US" sz="2000" b="1" noProof="1" smtClean="0">
                <a:latin typeface="黑体" pitchFamily="1" charset="-122"/>
                <a:ea typeface="黑体" pitchFamily="1" charset="-122"/>
                <a:cs typeface="+mn-ea"/>
              </a:rPr>
              <a:t>。同</a:t>
            </a:r>
            <a:r>
              <a:rPr lang="zh-CN" altLang="en-US" sz="2000" b="1" noProof="1">
                <a:solidFill>
                  <a:srgbClr val="FF0000"/>
                </a:solidFill>
                <a:latin typeface="黑体" pitchFamily="1" charset="-122"/>
                <a:ea typeface="黑体" pitchFamily="1" charset="-122"/>
                <a:cs typeface="+mn-ea"/>
              </a:rPr>
              <a:t>行</a:t>
            </a:r>
            <a:r>
              <a:rPr lang="zh-CN" altLang="en-US" sz="2000" b="1" noProof="1">
                <a:latin typeface="黑体" pitchFamily="1" charset="-122"/>
                <a:ea typeface="黑体" pitchFamily="1" charset="-122"/>
                <a:cs typeface="+mn-ea"/>
              </a:rPr>
              <a:t>十二年，不知木兰是女郎。</a:t>
            </a:r>
            <a:endParaRPr lang="zh-CN" altLang="en-US" sz="2000" b="1" noProof="1">
              <a:latin typeface="黑体" pitchFamily="1" charset="-122"/>
              <a:ea typeface="黑体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499" y="1775058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著：同“着”，穿。裳：古代指裙子，也泛指衣服。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云鬓：像云那样的鬓发，形容好看的头发。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帖：同“贴”，贴上。</a:t>
            </a:r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花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黄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：当时女子贴在脸上的一种装饰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物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火：同“伙”，伙伴。   行：行伍，指军队。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491" y="3357735"/>
            <a:ext cx="8712968" cy="1820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打开我东面阁楼的门，坐在我西边阁楼的床上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，脱去打战时穿的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战袍，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穿上以前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的衣裳，对着窗户梳理像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云一样的头发，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对着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镜子在脸上贴上花黄。出门去和战友见面，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他们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都很吃惊着忙：共同生活战斗了几十年，竟然不知道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木兰是个女孩子。 </a:t>
            </a:r>
          </a:p>
        </p:txBody>
      </p:sp>
    </p:spTree>
    <p:extLst>
      <p:ext uri="{BB962C8B-B14F-4D97-AF65-F5344CB8AC3E}">
        <p14:creationId xmlns:p14="http://schemas.microsoft.com/office/powerpoint/2010/main" val="58791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" b="14454"/>
          <a:stretch>
            <a:fillRect/>
          </a:stretch>
        </p:blipFill>
        <p:spPr bwMode="auto">
          <a:xfrm>
            <a:off x="107504" y="913284"/>
            <a:ext cx="4968552" cy="2154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147" name="组合 4"/>
          <p:cNvGrpSpPr>
            <a:grpSpLocks/>
          </p:cNvGrpSpPr>
          <p:nvPr/>
        </p:nvGrpSpPr>
        <p:grpSpPr bwMode="auto">
          <a:xfrm>
            <a:off x="1907704" y="2641476"/>
            <a:ext cx="7091362" cy="2696104"/>
            <a:chOff x="1512768" y="3062038"/>
            <a:chExt cx="7091956" cy="323540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3062038"/>
              <a:ext cx="3888708" cy="323540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9333" name="矩形 1"/>
            <p:cNvSpPr>
              <a:spLocks noChangeArrowheads="1"/>
            </p:cNvSpPr>
            <p:nvPr/>
          </p:nvSpPr>
          <p:spPr bwMode="auto">
            <a:xfrm>
              <a:off x="1512768" y="5517232"/>
              <a:ext cx="3275530" cy="664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3000" b="1" dirty="0">
                  <a:solidFill>
                    <a:srgbClr val="0000CC"/>
                  </a:solidFill>
                  <a:latin typeface="黑体" pitchFamily="49" charset="-122"/>
                  <a:ea typeface="黑体" pitchFamily="49" charset="-122"/>
                </a:rPr>
                <a:t>外交部发言人傅莹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888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L11-花黃-1_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9" y="1846568"/>
            <a:ext cx="3222625" cy="3541672"/>
          </a:xfrm>
          <a:prstGeom prst="rect">
            <a:avLst/>
          </a:prstGeom>
        </p:spPr>
      </p:pic>
      <p:sp>
        <p:nvSpPr>
          <p:cNvPr id="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2699792" y="985292"/>
            <a:ext cx="2305050" cy="564886"/>
          </a:xfrm>
          <a:prstGeom prst="rect">
            <a:avLst/>
          </a:prstGeom>
          <a:ln>
            <a:miter/>
          </a:ln>
        </p:spPr>
        <p:txBody>
          <a:bodyPr/>
          <a:lstStyle>
            <a:lvl1pPr lvl="0">
              <a:defRPr sz="2800" kern="1200"/>
            </a:lvl1pPr>
            <a:lvl2pPr lvl="1">
              <a:defRPr sz="2400" kern="1200"/>
            </a:lvl2pPr>
            <a:lvl3pPr lvl="2">
              <a:defRPr sz="2000" kern="1200"/>
            </a:lvl3pPr>
            <a:lvl4pPr lvl="3">
              <a:defRPr sz="1800" kern="1200"/>
            </a:lvl4pPr>
            <a:lvl5pPr lvl="4">
              <a:defRPr sz="1800" kern="1200"/>
            </a:lvl5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zh-TW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itchFamily="1" charset="-122"/>
              </a:rPr>
              <a:t>花黃 </a:t>
            </a:r>
          </a:p>
        </p:txBody>
      </p:sp>
      <p:pic>
        <p:nvPicPr>
          <p:cNvPr id="28675" name="Picture 4" descr="L11-花黃_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1057300"/>
            <a:ext cx="3806825" cy="426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628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61210" y="841276"/>
            <a:ext cx="74791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木兰还乡与亲人团聚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4101"/>
          <p:cNvSpPr txBox="1"/>
          <p:nvPr/>
        </p:nvSpPr>
        <p:spPr>
          <a:xfrm>
            <a:off x="1259632" y="1504250"/>
            <a:ext cx="6121400" cy="1350306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200" b="1" noProof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爷娘闻女来，出郭相扶将；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200" b="1" noProof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阿姊闻妹来，当户理红妆；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200" b="1" noProof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小弟闻姊来，磨刀霍霍向猪羊</a:t>
            </a:r>
            <a:r>
              <a:rPr lang="zh-CN" altLang="en-US" sz="2200" b="1" noProof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。</a:t>
            </a:r>
            <a:endParaRPr lang="zh-CN" altLang="en-US" sz="2200" b="1" noProof="1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5536" y="2858678"/>
            <a:ext cx="5751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200" b="1" noProof="1">
                <a:solidFill>
                  <a:srgbClr val="00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运用了</a:t>
            </a: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排比</a:t>
            </a:r>
            <a:r>
              <a:rPr lang="zh-CN" altLang="en-US" sz="2200" b="1" noProof="1">
                <a:solidFill>
                  <a:srgbClr val="00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的修辞有何好处？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27584" y="3589073"/>
            <a:ext cx="62648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渲染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了浓浓的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亲情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和欢乐的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家庭气氛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758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5536" y="1417340"/>
            <a:ext cx="5181600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开</a:t>
            </a: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我东阁门，</a:t>
            </a:r>
            <a:r>
              <a:rPr kumimoji="1"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坐</a:t>
            </a: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我西阁床，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脱</a:t>
            </a: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我战时袍，</a:t>
            </a:r>
            <a:r>
              <a:rPr kumimoji="1"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著</a:t>
            </a: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我旧时裳，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窗理云鬓，</a:t>
            </a:r>
            <a:r>
              <a:rPr kumimoji="1"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对</a:t>
            </a: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镜帖花黄。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出门看火伴，火伴皆</a:t>
            </a:r>
            <a:r>
              <a:rPr kumimoji="1" lang="zh-CN" altLang="en-US" sz="2600" b="1" u="sng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惊忙</a:t>
            </a:r>
            <a:r>
              <a:rPr kumimoji="1" lang="zh-CN" altLang="en-US" sz="2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同行十二年，</a:t>
            </a:r>
            <a:r>
              <a:rPr kumimoji="1" lang="zh-CN" altLang="en-US" sz="2600" b="1" u="sng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不知</a:t>
            </a: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木兰是女郎。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541342" y="1485138"/>
            <a:ext cx="4464496" cy="145886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动词</a:t>
            </a:r>
            <a:r>
              <a:rPr kumimoji="1" lang="zh-CN" altLang="en-US" sz="2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，表现对故居的</a:t>
            </a:r>
            <a:r>
              <a:rPr kumimoji="1"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亲切</a:t>
            </a:r>
            <a:r>
              <a:rPr kumimoji="1" lang="zh-CN" altLang="en-US" sz="2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感情和对女儿妆的</a:t>
            </a:r>
            <a:r>
              <a:rPr kumimoji="1"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喜爱</a:t>
            </a:r>
            <a:r>
              <a:rPr kumimoji="1" lang="zh-CN" altLang="en-US" sz="2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，极力</a:t>
            </a:r>
            <a:r>
              <a:rPr kumimoji="1"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表现</a:t>
            </a:r>
            <a:r>
              <a:rPr kumimoji="1"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喜悦</a:t>
            </a:r>
            <a:r>
              <a:rPr kumimoji="1"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之情。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537936" y="3369108"/>
            <a:ext cx="4066512" cy="109260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赞美惊叹</a:t>
            </a:r>
            <a:r>
              <a:rPr kumimoji="1"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反衬</a:t>
            </a:r>
            <a:r>
              <a:rPr kumimoji="1" lang="zh-CN" altLang="en-US" sz="2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木兰从军</a:t>
            </a:r>
            <a:r>
              <a:rPr kumimoji="1"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谨慎</a:t>
            </a:r>
            <a:r>
              <a:rPr kumimoji="1" lang="zh-CN" altLang="en-US" sz="2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kumimoji="1"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机敏</a:t>
            </a:r>
            <a:endParaRPr kumimoji="1" lang="zh-CN" altLang="en-US" sz="2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969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 autoUpdateAnimBg="0"/>
      <p:bldP spid="5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85292"/>
            <a:ext cx="87849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雄兔脚</a:t>
            </a:r>
            <a:r>
              <a:rPr lang="zh-CN" altLang="en-US" sz="22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扑朔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，雌兔眼</a:t>
            </a:r>
            <a:r>
              <a:rPr lang="zh-CN" altLang="en-US" sz="2200" b="1" u="sng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迷离</a:t>
            </a:r>
            <a:r>
              <a:rPr lang="zh-CN" altLang="en-US" sz="2000" b="1" noProof="1" smtClean="0">
                <a:latin typeface="Arial" charset="0"/>
                <a:ea typeface="黑体" pitchFamily="1" charset="-122"/>
                <a:cs typeface="+mn-ea"/>
              </a:rPr>
              <a:t>；双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兔</a:t>
            </a:r>
            <a:r>
              <a:rPr lang="zh-CN" altLang="en-US" sz="22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傍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地</a:t>
            </a:r>
            <a:r>
              <a:rPr lang="zh-CN" altLang="en-US" sz="22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走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，</a:t>
            </a:r>
            <a:r>
              <a:rPr lang="zh-CN" altLang="en-US" sz="2200" b="1" noProof="1">
                <a:solidFill>
                  <a:srgbClr val="FF0000"/>
                </a:solidFill>
                <a:latin typeface="Arial" charset="0"/>
                <a:ea typeface="黑体" pitchFamily="1" charset="-122"/>
                <a:cs typeface="+mn-ea"/>
              </a:rPr>
              <a:t>安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能辨我是</a:t>
            </a:r>
            <a:r>
              <a:rPr lang="zh-CN" altLang="en-US" sz="2000" b="1" noProof="1">
                <a:latin typeface="Arial" charset="0"/>
                <a:ea typeface="黑体" pitchFamily="1" charset="-122"/>
                <a:cs typeface="+mn-ea"/>
              </a:rPr>
              <a:t>雄</a:t>
            </a:r>
            <a:r>
              <a:rPr lang="zh-CN" altLang="en-US" sz="2000" b="1" noProof="1" smtClean="0">
                <a:latin typeface="Arial" charset="0"/>
                <a:ea typeface="黑体" pitchFamily="1" charset="-122"/>
                <a:cs typeface="+mn-ea"/>
              </a:rPr>
              <a:t>雌？</a:t>
            </a:r>
            <a:endParaRPr lang="zh-CN" altLang="en-US" sz="2000" b="1" noProof="1">
              <a:latin typeface="Arial" charset="0"/>
              <a:ea typeface="黑体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951" y="1456705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扑朔：爬搔。迷离：眯着眼。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傍：靠近。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走：跑。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安：怎么。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436" y="3098415"/>
            <a:ext cx="8634051" cy="98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雄兔的脚时常爬搔，雌兔的眼睛时常眯着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，当两只兔子挨着奔跑的时候，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怎么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能分别出谁是雄的谁是雌的呢？ </a:t>
            </a:r>
            <a:endParaRPr lang="zh-CN" altLang="en-US" sz="21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24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611560" y="913284"/>
            <a:ext cx="43211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77933C"/>
                    </a:gs>
                    <a:gs pos="35001">
                      <a:srgbClr val="77933C"/>
                    </a:gs>
                    <a:gs pos="75999">
                      <a:srgbClr val="C3D69B"/>
                    </a:gs>
                    <a:gs pos="88000">
                      <a:srgbClr val="B1C8A0"/>
                    </a:gs>
                    <a:gs pos="94000">
                      <a:srgbClr val="DAE4DF"/>
                    </a:gs>
                    <a:gs pos="97000">
                      <a:srgbClr val="DEE6EA"/>
                    </a:gs>
                    <a:gs pos="100000">
                      <a:srgbClr val="E1E8F5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77933C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比喻作结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57200" y="1633364"/>
            <a:ext cx="529183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200" b="1" dirty="0">
                <a:latin typeface="Times New Roman" pitchFamily="18" charset="0"/>
                <a:ea typeface="黑体" pitchFamily="49" charset="-122"/>
              </a:rPr>
              <a:t>雄兔脚扑朔，雌兔眼迷离之中有一成语：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689813" y="2270901"/>
            <a:ext cx="224292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Times New Roman" pitchFamily="18" charset="0"/>
              </a:rPr>
              <a:t>扑朔迷离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31342" y="3145532"/>
            <a:ext cx="8228013" cy="46166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扑朔迷离：形容事情错综复杂，不易看清真相。（成语）</a:t>
            </a:r>
          </a:p>
        </p:txBody>
      </p:sp>
    </p:spTree>
    <p:extLst>
      <p:ext uri="{BB962C8B-B14F-4D97-AF65-F5344CB8AC3E}">
        <p14:creationId xmlns:p14="http://schemas.microsoft.com/office/powerpoint/2010/main" val="79114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32" y="841276"/>
            <a:ext cx="1944216" cy="4103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细读感悟</a:t>
            </a:r>
            <a:endParaRPr lang="zh-CN" altLang="en-US" sz="3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864" y="1251651"/>
            <a:ext cx="86101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用小标题的形式概括全诗情节，力求文字简洁、工整。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864" y="1582329"/>
            <a:ext cx="519084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本文在</a:t>
            </a: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详略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上是怎样安排的？</a:t>
            </a: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685801" y="1953099"/>
            <a:ext cx="206057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、停机叹息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70826" y="2291560"/>
            <a:ext cx="20574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、替父从军</a:t>
            </a: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5638800" y="1953099"/>
            <a:ext cx="21336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kumimoji="1"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、辞官还乡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623826" y="2291560"/>
            <a:ext cx="20574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kumimoji="1"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、合家欢聚</a:t>
            </a: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221341" y="2775804"/>
            <a:ext cx="1143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（详）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5928627" y="2722447"/>
            <a:ext cx="12366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（详）</a:t>
            </a: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048001" y="1953099"/>
            <a:ext cx="188912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1"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、十年征战</a:t>
            </a:r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auto">
          <a:xfrm flipV="1">
            <a:off x="3663384" y="2513041"/>
            <a:ext cx="990600" cy="635000"/>
          </a:xfrm>
          <a:prstGeom prst="wedgeEllipseCallout">
            <a:avLst>
              <a:gd name="adj1" fmla="val -1444"/>
              <a:gd name="adj2" fmla="val 8520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r>
              <a:rPr kumimoji="1" lang="zh-CN" altLang="en-US" sz="2400" b="1" dirty="0">
                <a:latin typeface="黑体" pitchFamily="49" charset="-122"/>
                <a:ea typeface="黑体" pitchFamily="49" charset="-122"/>
              </a:rPr>
              <a:t>略</a:t>
            </a:r>
          </a:p>
        </p:txBody>
      </p:sp>
      <p:sp>
        <p:nvSpPr>
          <p:cNvPr id="13" name="矩形 12"/>
          <p:cNvSpPr/>
          <p:nvPr/>
        </p:nvSpPr>
        <p:spPr>
          <a:xfrm>
            <a:off x="251520" y="3148041"/>
            <a:ext cx="86255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b="1" dirty="0">
                <a:ea typeface="黑体" pitchFamily="49" charset="-122"/>
              </a:rPr>
              <a:t> </a:t>
            </a:r>
            <a:r>
              <a:rPr kumimoji="1" lang="zh-CN" altLang="en-US" sz="2000" b="1" dirty="0">
                <a:latin typeface="楷体_GB2312" pitchFamily="49" charset="-122"/>
                <a:ea typeface="楷体_GB2312" pitchFamily="49" charset="-122"/>
              </a:rPr>
              <a:t>详写</a:t>
            </a:r>
            <a:r>
              <a:rPr kumimoji="1"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女儿情态</a:t>
            </a:r>
            <a:r>
              <a:rPr kumimoji="1" lang="zh-CN" altLang="en-US" sz="2000" b="1" dirty="0">
                <a:latin typeface="楷体_GB2312" pitchFamily="49" charset="-122"/>
                <a:ea typeface="楷体_GB2312" pitchFamily="49" charset="-122"/>
              </a:rPr>
              <a:t>，略写</a:t>
            </a:r>
            <a:r>
              <a:rPr kumimoji="1"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英雄气慨</a:t>
            </a:r>
            <a:r>
              <a:rPr kumimoji="1" lang="zh-CN" altLang="en-US" sz="20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kumimoji="1" lang="zh-CN" altLang="en-US" sz="2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000" b="1" dirty="0" smtClean="0">
                <a:latin typeface="楷体_GB2312" pitchFamily="49" charset="-122"/>
                <a:ea typeface="楷体_GB2312" pitchFamily="49" charset="-122"/>
              </a:rPr>
              <a:t>因为</a:t>
            </a:r>
            <a:r>
              <a:rPr kumimoji="1" lang="zh-CN" altLang="en-US" sz="2000" b="1" dirty="0">
                <a:latin typeface="楷体_GB2312" pitchFamily="49" charset="-122"/>
                <a:ea typeface="楷体_GB2312" pitchFamily="49" charset="-122"/>
              </a:rPr>
              <a:t>这首诗所要突出的是对木兰</a:t>
            </a:r>
            <a:r>
              <a:rPr kumimoji="1" lang="zh-CN" altLang="en-US" sz="22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孝敬父母、深明大义、勇担重任</a:t>
            </a:r>
            <a:r>
              <a:rPr kumimoji="1" lang="zh-CN" altLang="en-US" sz="2000" b="1" dirty="0">
                <a:latin typeface="楷体_GB2312" pitchFamily="49" charset="-122"/>
                <a:ea typeface="楷体_GB2312" pitchFamily="49" charset="-122"/>
              </a:rPr>
              <a:t>的性格的颂扬。隐含作者对</a:t>
            </a:r>
            <a:r>
              <a:rPr kumimoji="1" lang="zh-CN" altLang="en-US" sz="22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美好生活的向往</a:t>
            </a:r>
            <a:r>
              <a:rPr kumimoji="1" lang="zh-CN" altLang="en-US" sz="20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kumimoji="1" lang="zh-CN" altLang="en-US" sz="22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对战争的</a:t>
            </a:r>
            <a:r>
              <a:rPr kumimoji="1" lang="zh-CN" altLang="en-US" sz="22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冷淡。</a:t>
            </a:r>
            <a:endParaRPr lang="zh-CN" altLang="en-US" sz="2000" u="sng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903466" y="4182906"/>
            <a:ext cx="7993063" cy="83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kumimoji="1"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内容上</a:t>
            </a:r>
            <a:r>
              <a:rPr kumimoji="1" lang="en-US" altLang="zh-CN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kumimoji="1" lang="zh-CN" altLang="en-US" sz="2000" b="1" dirty="0" smtClean="0">
                <a:latin typeface="黑体" pitchFamily="49" charset="-122"/>
                <a:ea typeface="黑体" pitchFamily="49" charset="-122"/>
              </a:rPr>
              <a:t>突出</a:t>
            </a:r>
            <a:r>
              <a:rPr kumimoji="1" lang="zh-CN" altLang="en-US" sz="2000" b="1" dirty="0">
                <a:latin typeface="黑体" pitchFamily="49" charset="-122"/>
                <a:ea typeface="黑体" pitchFamily="49" charset="-122"/>
              </a:rPr>
              <a:t>木兰的儿女情态，丰富了木兰的英雄</a:t>
            </a:r>
            <a:r>
              <a:rPr kumimoji="1" lang="zh-CN" altLang="en-US" sz="2000" b="1" dirty="0" smtClean="0">
                <a:latin typeface="黑体" pitchFamily="49" charset="-122"/>
                <a:ea typeface="黑体" pitchFamily="49" charset="-122"/>
              </a:rPr>
              <a:t>性格</a:t>
            </a:r>
            <a:r>
              <a:rPr kumimoji="1" lang="zh-CN" altLang="en-US" sz="2000" b="1" dirty="0">
                <a:latin typeface="黑体" pitchFamily="49" charset="-122"/>
                <a:ea typeface="黑体" pitchFamily="49" charset="-122"/>
              </a:rPr>
              <a:t>，使得人物形象真实感人。</a:t>
            </a: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940595" y="4933261"/>
            <a:ext cx="799306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结构上</a:t>
            </a:r>
            <a:r>
              <a:rPr kumimoji="1" lang="en-US" altLang="zh-CN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kumimoji="1" lang="zh-CN" altLang="en-US" sz="2000" b="1" dirty="0">
                <a:latin typeface="黑体" pitchFamily="49" charset="-122"/>
                <a:ea typeface="黑体" pitchFamily="49" charset="-122"/>
              </a:rPr>
              <a:t>详略</a:t>
            </a:r>
            <a:r>
              <a:rPr kumimoji="1" lang="zh-CN" altLang="en-US" sz="2000" b="1" dirty="0">
                <a:latin typeface="黑体" pitchFamily="49" charset="-122"/>
                <a:ea typeface="黑体" pitchFamily="49" charset="-122"/>
              </a:rPr>
              <a:t>得当，使全诗显得简洁紧凑。</a:t>
            </a:r>
          </a:p>
        </p:txBody>
      </p:sp>
      <p:sp>
        <p:nvSpPr>
          <p:cNvPr id="16" name="AutoShape 23"/>
          <p:cNvSpPr>
            <a:spLocks/>
          </p:cNvSpPr>
          <p:nvPr/>
        </p:nvSpPr>
        <p:spPr bwMode="auto">
          <a:xfrm>
            <a:off x="695325" y="4324391"/>
            <a:ext cx="215900" cy="960438"/>
          </a:xfrm>
          <a:prstGeom prst="leftBrace">
            <a:avLst>
              <a:gd name="adj1" fmla="val 44485"/>
              <a:gd name="adj2" fmla="val 50000"/>
            </a:avLst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200"/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110691" y="4324391"/>
            <a:ext cx="553998" cy="1166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黑体" pitchFamily="49" charset="-122"/>
              </a:rPr>
              <a:t>好  处</a:t>
            </a:r>
          </a:p>
        </p:txBody>
      </p:sp>
    </p:spTree>
    <p:extLst>
      <p:ext uri="{BB962C8B-B14F-4D97-AF65-F5344CB8AC3E}">
        <p14:creationId xmlns:p14="http://schemas.microsoft.com/office/powerpoint/2010/main" val="35864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build="p"/>
      <p:bldP spid="14" grpId="0"/>
      <p:bldP spid="15" grpId="0"/>
      <p:bldP spid="16" grpId="0" animBg="1"/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13284"/>
            <a:ext cx="38731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木兰的可敬可爱之处在哪里？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73933" y="2205284"/>
            <a:ext cx="160020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木兰</a:t>
            </a:r>
            <a:endParaRPr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Rectangle 5"/>
          <p:cNvSpPr txBox="1">
            <a:spLocks noRot="1" noChangeArrowheads="1"/>
          </p:cNvSpPr>
          <p:nvPr/>
        </p:nvSpPr>
        <p:spPr>
          <a:xfrm>
            <a:off x="2474133" y="1426001"/>
            <a:ext cx="1676400" cy="571500"/>
          </a:xfrm>
          <a:prstGeom prst="rect">
            <a:avLst/>
          </a:prstGeom>
        </p:spPr>
        <p:txBody>
          <a:bodyPr/>
          <a:lstStyle>
            <a:lvl1pPr marL="387350" indent="-387350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38200" lvl="1" indent="-320675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2225" lvl="2" indent="-257175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8163" lvl="3" indent="-254000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27275" lvl="4" indent="-255588" algn="l" defTabSz="1033463" rtl="0" eaLnBrk="1" fontAlgn="base" hangingPunct="1">
              <a:spcBef>
                <a:spcPts val="113"/>
              </a:spcBef>
              <a:spcAft>
                <a:spcPct val="0"/>
              </a:spcAft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390" lvl="5" indent="-271780" algn="l" defTabSz="1033780" eaLnBrk="1" fontAlgn="base" latinLnBrk="0" hangingPunct="1">
              <a:spcBef>
                <a:spcPts val="11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60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585" lvl="6" indent="-271780" algn="l" defTabSz="1033780" eaLnBrk="1" fontAlgn="base" latinLnBrk="0" hangingPunct="1">
              <a:spcBef>
                <a:spcPts val="11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60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1780" lvl="7" indent="-271780" algn="l" defTabSz="1033780" eaLnBrk="1" fontAlgn="base" latinLnBrk="0" hangingPunct="1">
              <a:spcBef>
                <a:spcPts val="11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60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5975" lvl="8" indent="-271780" algn="l" defTabSz="1033780" eaLnBrk="1" fontAlgn="base" latinLnBrk="0" hangingPunct="1">
              <a:spcBef>
                <a:spcPts val="11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60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从军前</a:t>
            </a:r>
            <a:endParaRPr lang="zh-CN" altLang="en-US" sz="24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474133" y="2097399"/>
            <a:ext cx="16764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87350" indent="-387350" defTabSz="1033463" fontAlgn="base">
              <a:spcBef>
                <a:spcPts val="113"/>
              </a:spcBef>
              <a:spcAft>
                <a:spcPct val="0"/>
              </a:spcAft>
            </a:pP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从军时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474133" y="2837208"/>
            <a:ext cx="16764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87350" indent="-387350" defTabSz="1033463" fontAlgn="base">
              <a:spcBef>
                <a:spcPts val="113"/>
              </a:spcBef>
              <a:spcAft>
                <a:spcPct val="0"/>
              </a:spcAft>
            </a:pP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功成后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238448" y="1235501"/>
            <a:ext cx="21336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latin typeface="Times New Roman" pitchFamily="18" charset="0"/>
              </a:rPr>
              <a:t>作出决定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latin typeface="Times New Roman" pitchFamily="18" charset="0"/>
              </a:rPr>
              <a:t>征战准备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238448" y="2016616"/>
            <a:ext cx="25146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latin typeface="Times New Roman" pitchFamily="18" charset="0"/>
              </a:rPr>
              <a:t>征战南北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latin typeface="Times New Roman" pitchFamily="18" charset="0"/>
              </a:rPr>
              <a:t>建立功勋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238448" y="2754657"/>
            <a:ext cx="25146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latin typeface="Times New Roman" pitchFamily="18" charset="0"/>
              </a:rPr>
              <a:t>辞官还乡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latin typeface="Times New Roman" pitchFamily="18" charset="0"/>
              </a:rPr>
              <a:t>回复女儿身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151984" y="1362501"/>
            <a:ext cx="19050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勤劳孝顺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6151984" y="2194481"/>
            <a:ext cx="18288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机智勇敢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151984" y="2713284"/>
            <a:ext cx="19812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朴实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不慕功名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683568" y="3729284"/>
            <a:ext cx="142218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女扮男装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替父从军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2447748" y="3609975"/>
            <a:ext cx="6096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既有女孩的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勤劳善良，美丽可爱。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447748" y="4249164"/>
            <a:ext cx="6324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又有男儿的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勇敢善战，豪迈气概。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505148" y="4630164"/>
            <a:ext cx="4267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巾帼英雄形象</a:t>
            </a:r>
          </a:p>
        </p:txBody>
      </p:sp>
    </p:spTree>
    <p:extLst>
      <p:ext uri="{BB962C8B-B14F-4D97-AF65-F5344CB8AC3E}">
        <p14:creationId xmlns:p14="http://schemas.microsoft.com/office/powerpoint/2010/main" val="141999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utoUpdateAnimBg="0"/>
      <p:bldP spid="16" grpId="0" autoUpdateAnimBg="0"/>
      <p:bldP spid="17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9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833756"/>
              </p:ext>
            </p:extLst>
          </p:nvPr>
        </p:nvGraphicFramePr>
        <p:xfrm>
          <a:off x="611560" y="1057300"/>
          <a:ext cx="6791325" cy="1981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cument" r:id="rId3" imgW="6790566" imgH="2377332" progId="Word.Document.12">
                  <p:embed/>
                </p:oleObj>
              </mc:Choice>
              <mc:Fallback>
                <p:oleObj name="Document" r:id="rId3" imgW="6790566" imgH="237733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057300"/>
                        <a:ext cx="6791325" cy="19817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591587" y="1633364"/>
            <a:ext cx="1582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/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微软雅黑" pitchFamily="34" charset="-122"/>
                <a:cs typeface="Arial" pitchFamily="34" charset="0"/>
              </a:rPr>
              <a:t>女儿情怀</a:t>
            </a:r>
            <a:endParaRPr lang="zh-CN" altLang="zh-CN" sz="1000" b="1" dirty="0">
              <a:solidFill>
                <a:srgbClr val="FF0000"/>
              </a:solidFill>
              <a:latin typeface="Calibri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675070" y="260041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 eaLnBrk="0" hangingPunct="0"/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微软雅黑" pitchFamily="34" charset="-122"/>
                <a:cs typeface="Arial" pitchFamily="34" charset="0"/>
              </a:rPr>
              <a:t>英雄气概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51520" y="3361556"/>
            <a:ext cx="85344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中心思想：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本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诗通过木兰女扮男装代父从军的故事，表现了木兰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勤劳、智慧、勇敢、坚强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不贪图利禄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的高贵品质，以及她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爱国爱家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的崇高品质。</a:t>
            </a:r>
            <a:endParaRPr kumimoji="1" lang="zh-CN" altLang="en-US" sz="2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61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69428" y="841276"/>
            <a:ext cx="1944216" cy="4103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课外延伸</a:t>
            </a:r>
            <a:endParaRPr lang="zh-CN" altLang="en-US" sz="3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288718"/>
            <a:ext cx="5753498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列举我国历史上还有哪些著名的女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英雄？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412" y="1841174"/>
            <a:ext cx="87670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ts val="2400"/>
              </a:lnSpc>
              <a:spcBef>
                <a:spcPts val="600"/>
              </a:spcBef>
            </a:pPr>
            <a:r>
              <a:rPr lang="en-US" altLang="zh-CN" sz="22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   </a:t>
            </a:r>
            <a:r>
              <a:rPr lang="zh-CN" altLang="zh-CN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商</a:t>
            </a:r>
            <a:r>
              <a:rPr lang="zh-CN" altLang="zh-CN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王武丁的妻子</a:t>
            </a:r>
            <a:r>
              <a:rPr lang="zh-CN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妇好</a:t>
            </a:r>
            <a:r>
              <a:rPr lang="zh-CN" altLang="zh-CN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是中国历史上有据可查的军事统帅，她当是</a:t>
            </a:r>
            <a:r>
              <a:rPr lang="zh-CN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第一位</a:t>
            </a:r>
            <a:r>
              <a:rPr lang="zh-CN" altLang="zh-CN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巾帼英雄</a:t>
            </a:r>
            <a:r>
              <a:rPr lang="zh-CN" altLang="zh-CN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。</a:t>
            </a:r>
            <a:endParaRPr lang="en-US" altLang="zh-CN" sz="2000" b="1" dirty="0" smtClean="0">
              <a:latin typeface="楷体_GB2312" pitchFamily="49" charset="-122"/>
              <a:ea typeface="楷体_GB2312" pitchFamily="49" charset="-122"/>
              <a:cs typeface="Arial" pitchFamily="34" charset="0"/>
            </a:endParaRPr>
          </a:p>
          <a:p>
            <a:pPr algn="just" eaLnBrk="0" hangingPunct="0">
              <a:lnSpc>
                <a:spcPts val="2400"/>
              </a:lnSpc>
              <a:spcBef>
                <a:spcPts val="600"/>
              </a:spcBef>
            </a:pP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   </a:t>
            </a:r>
            <a:r>
              <a:rPr lang="zh-CN" altLang="zh-CN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李渊</a:t>
            </a:r>
            <a:r>
              <a:rPr lang="zh-CN" altLang="zh-CN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之女</a:t>
            </a:r>
            <a:r>
              <a:rPr lang="zh-CN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平阳公主</a:t>
            </a:r>
            <a:r>
              <a:rPr lang="zh-CN" altLang="zh-CN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，她统帅“娘子军”，为大唐帝国的建立立下汗马功劳</a:t>
            </a:r>
            <a:r>
              <a:rPr lang="zh-CN" altLang="zh-CN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。</a:t>
            </a:r>
            <a:endParaRPr lang="en-US" altLang="zh-CN" sz="2000" b="1" dirty="0" smtClean="0">
              <a:latin typeface="楷体_GB2312" pitchFamily="49" charset="-122"/>
              <a:ea typeface="楷体_GB2312" pitchFamily="49" charset="-122"/>
              <a:cs typeface="Arial" pitchFamily="34" charset="0"/>
            </a:endParaRPr>
          </a:p>
          <a:p>
            <a:pPr algn="just" eaLnBrk="0" hangingPunct="0">
              <a:lnSpc>
                <a:spcPts val="2400"/>
              </a:lnSpc>
              <a:spcBef>
                <a:spcPts val="600"/>
              </a:spcBef>
            </a:pP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  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梁红玉</a:t>
            </a:r>
            <a:r>
              <a:rPr lang="zh-CN" altLang="zh-CN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，多次随夫出征。在建炎</a:t>
            </a:r>
            <a:r>
              <a:rPr lang="zh-CN" altLang="zh-CN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四年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长江阻击战中亲执桴鼓，和韩世忠共同指挥作战，将入侵的金军阻击在长江南岸达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48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天之久，从此名震天下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。</a:t>
            </a:r>
            <a:endParaRPr lang="en-US" altLang="zh-CN" sz="2000" b="1" dirty="0" smtClean="0">
              <a:latin typeface="楷体_GB2312" pitchFamily="49" charset="-122"/>
              <a:ea typeface="楷体_GB2312" pitchFamily="49" charset="-122"/>
              <a:cs typeface="Arial" pitchFamily="34" charset="0"/>
            </a:endParaRPr>
          </a:p>
          <a:p>
            <a:pPr algn="just" eaLnBrk="0" hangingPunct="0">
              <a:lnSpc>
                <a:spcPts val="2400"/>
              </a:lnSpc>
              <a:spcBef>
                <a:spcPts val="600"/>
              </a:spcBef>
            </a:pP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秋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瑾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，孙中山赞她：“江户矢丹忱，重君首赞同盟会；轩亭洒碧血，愧我今招侠女魂”，宋庆龄对她的评价也很高：“秋瑾攻诗文，有‘秋风秋雨愁煞人’名句，能跨马携枪，曾东渡日本，志在革命，千秋万代传侠名。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”</a:t>
            </a:r>
            <a:endParaRPr lang="en-US" altLang="zh-CN" sz="2000" b="1" dirty="0" smtClean="0">
              <a:latin typeface="楷体_GB2312" pitchFamily="49" charset="-122"/>
              <a:ea typeface="楷体_GB2312" pitchFamily="49" charset="-122"/>
              <a:cs typeface="Arial" pitchFamily="34" charset="0"/>
            </a:endParaRPr>
          </a:p>
          <a:p>
            <a:pPr algn="just" eaLnBrk="0" hangingPunct="0">
              <a:lnSpc>
                <a:spcPts val="2400"/>
              </a:lnSpc>
              <a:spcBef>
                <a:spcPts val="600"/>
              </a:spcBef>
            </a:pP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   还有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武则天、佘太君、杨门诸位女将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等等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3174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033528" y="841276"/>
            <a:ext cx="3338672" cy="57606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掌握文言知识</a:t>
            </a:r>
            <a:endParaRPr lang="zh-CN" altLang="en-US" sz="4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>
          <a:xfrm>
            <a:off x="3385239" y="1602332"/>
            <a:ext cx="2635250" cy="64807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itchFamily="1" charset="-122"/>
              </a:rPr>
              <a:t>通假字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黑体" pitchFamily="1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1586" y="2050348"/>
            <a:ext cx="38877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1、对镜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帖</a:t>
            </a: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花黄         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03915" y="3488442"/>
            <a:ext cx="40206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火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：同“伙”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，伙伴。       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23130" y="2559699"/>
            <a:ext cx="387317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帖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同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“贴”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，粘贴，贴上。</a:t>
            </a:r>
          </a:p>
        </p:txBody>
      </p:sp>
      <p:sp>
        <p:nvSpPr>
          <p:cNvPr id="8" name="Rectangle 6"/>
          <p:cNvSpPr/>
          <p:nvPr/>
        </p:nvSpPr>
        <p:spPr>
          <a:xfrm>
            <a:off x="261586" y="3057555"/>
            <a:ext cx="2029723" cy="43088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sz="22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itchFamily="1" charset="-122"/>
                <a:ea typeface="黑体" pitchFamily="1" charset="-122"/>
                <a:cs typeface="+mn-ea"/>
              </a:rPr>
              <a:t>2、出门看</a:t>
            </a:r>
            <a:r>
              <a:rPr lang="zh-CN" altLang="en-US" sz="2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火</a:t>
            </a:r>
            <a:r>
              <a:rPr lang="zh-CN" altLang="en-US" sz="22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itchFamily="1" charset="-122"/>
                <a:ea typeface="黑体" pitchFamily="1" charset="-122"/>
                <a:cs typeface="+mn-ea"/>
              </a:rPr>
              <a:t>伴</a:t>
            </a:r>
            <a:endParaRPr lang="zh-CN" altLang="en-US" sz="2200" b="1" noProof="1">
              <a:effectLst>
                <a:outerShdw blurRad="38100" dist="38100" dir="2700000">
                  <a:srgbClr val="C0C0C0"/>
                </a:outerShdw>
              </a:effectLst>
              <a:latin typeface="黑体" pitchFamily="1" charset="-122"/>
              <a:ea typeface="黑体" pitchFamily="1" charset="-122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261586" y="4033729"/>
            <a:ext cx="3970338" cy="43088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x-none" sz="22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itchFamily="1" charset="-122"/>
                <a:ea typeface="黑体" pitchFamily="1" charset="-122"/>
                <a:cs typeface="+mn-ea"/>
              </a:rPr>
              <a:t>3</a:t>
            </a:r>
            <a:r>
              <a:rPr lang="zh-CN" altLang="en-US" sz="22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itchFamily="1" charset="-122"/>
                <a:ea typeface="黑体" pitchFamily="1" charset="-122"/>
                <a:cs typeface="+mn-ea"/>
              </a:rPr>
              <a:t>、</a:t>
            </a:r>
            <a:r>
              <a:rPr lang="zh-CN" altLang="en-US" sz="2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著</a:t>
            </a:r>
            <a:r>
              <a:rPr lang="zh-CN" altLang="en-US" sz="22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itchFamily="1" charset="-122"/>
                <a:ea typeface="黑体" pitchFamily="1" charset="-122"/>
                <a:cs typeface="+mn-ea"/>
              </a:rPr>
              <a:t>我旧时裳</a:t>
            </a:r>
            <a:endParaRPr lang="zh-CN" altLang="en-US" sz="2200" b="1" noProof="1">
              <a:effectLst>
                <a:outerShdw blurRad="38100" dist="38100" dir="2700000">
                  <a:srgbClr val="C0C0C0"/>
                </a:outerShdw>
              </a:effectLst>
              <a:latin typeface="黑体" pitchFamily="1" charset="-122"/>
              <a:ea typeface="黑体" pitchFamily="1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422274" y="4436301"/>
            <a:ext cx="373692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著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：同“着”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，穿。       </a:t>
            </a:r>
          </a:p>
        </p:txBody>
      </p:sp>
    </p:spTree>
    <p:extLst>
      <p:ext uri="{BB962C8B-B14F-4D97-AF65-F5344CB8AC3E}">
        <p14:creationId xmlns:p14="http://schemas.microsoft.com/office/powerpoint/2010/main" val="282021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9" descr="C:\Users\Administrator\Desktop\图片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8" b="5775"/>
          <a:stretch>
            <a:fillRect/>
          </a:stretch>
        </p:blipFill>
        <p:spPr bwMode="auto">
          <a:xfrm>
            <a:off x="323528" y="990865"/>
            <a:ext cx="5035550" cy="87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323529" y="2393156"/>
            <a:ext cx="8632825" cy="18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altLang="zh-CN" sz="3000" b="1" dirty="0">
                <a:latin typeface="宋体" pitchFamily="2" charset="-122"/>
              </a:rPr>
              <a:t>    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巾帼一般是指妇女；须眉则是指壮年的男子； </a:t>
            </a:r>
            <a:b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这句话的意思是：女子未必就比男子差</a:t>
            </a:r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或是不比男子差。 </a:t>
            </a:r>
          </a:p>
        </p:txBody>
      </p:sp>
    </p:spTree>
    <p:extLst>
      <p:ext uri="{BB962C8B-B14F-4D97-AF65-F5344CB8AC3E}">
        <p14:creationId xmlns:p14="http://schemas.microsoft.com/office/powerpoint/2010/main" val="123119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0232" y="91328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itchFamily="1" charset="-122"/>
                <a:cs typeface="+mj-cs"/>
              </a:rPr>
              <a:t>古今异义词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黑体" pitchFamily="1" charset="-122"/>
              <a:cs typeface="+mj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825533" y="4321812"/>
            <a:ext cx="4932363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古义：多，有余。</a:t>
            </a:r>
          </a:p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今义：与“差”相对。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4144" y="1429874"/>
            <a:ext cx="33073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1、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但</a:t>
            </a: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闻黄河流水鸣溅溅 </a:t>
            </a:r>
          </a:p>
        </p:txBody>
      </p:sp>
      <p:sp>
        <p:nvSpPr>
          <p:cNvPr id="5" name="Rectangle 5"/>
          <p:cNvSpPr/>
          <p:nvPr/>
        </p:nvSpPr>
        <p:spPr>
          <a:xfrm>
            <a:off x="825533" y="1860761"/>
            <a:ext cx="6840537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古义：</a:t>
            </a:r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noProof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今</a:t>
            </a:r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义：但是。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56251" y="2629758"/>
            <a:ext cx="21723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2、策勋十二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转</a:t>
            </a: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" name="Rectangle 7"/>
          <p:cNvSpPr/>
          <p:nvPr/>
        </p:nvSpPr>
        <p:spPr>
          <a:xfrm>
            <a:off x="825533" y="3071246"/>
            <a:ext cx="7921625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古义：量词，勋级每升一级叫一转。</a:t>
            </a:r>
          </a:p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今义：转过。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61089" y="3878976"/>
            <a:ext cx="202972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3、赏赐百千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强</a:t>
            </a:r>
          </a:p>
        </p:txBody>
      </p:sp>
    </p:spTree>
    <p:extLst>
      <p:ext uri="{BB962C8B-B14F-4D97-AF65-F5344CB8AC3E}">
        <p14:creationId xmlns:p14="http://schemas.microsoft.com/office/powerpoint/2010/main" val="171775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396107" y="1005969"/>
            <a:ext cx="202972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2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、木兰当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户</a:t>
            </a: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织</a:t>
            </a:r>
          </a:p>
        </p:txBody>
      </p:sp>
      <p:sp>
        <p:nvSpPr>
          <p:cNvPr id="3" name="Rectangle 7"/>
          <p:cNvSpPr/>
          <p:nvPr/>
        </p:nvSpPr>
        <p:spPr>
          <a:xfrm>
            <a:off x="611560" y="1561356"/>
            <a:ext cx="7921625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古义：门。　　</a:t>
            </a:r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en-US" altLang="zh-CN" sz="2200" b="1" noProof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今</a:t>
            </a:r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义：窗户。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396107" y="2434719"/>
            <a:ext cx="202972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200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200" b="1" dirty="0">
                <a:latin typeface="黑体" pitchFamily="49" charset="-122"/>
                <a:ea typeface="黑体" pitchFamily="49" charset="-122"/>
              </a:rPr>
              <a:t>、双兔傍地</a:t>
            </a: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走</a:t>
            </a:r>
          </a:p>
        </p:txBody>
      </p:sp>
      <p:sp>
        <p:nvSpPr>
          <p:cNvPr id="5" name="Rectangle 7"/>
          <p:cNvSpPr/>
          <p:nvPr/>
        </p:nvSpPr>
        <p:spPr>
          <a:xfrm>
            <a:off x="611560" y="2929508"/>
            <a:ext cx="7921625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古义：跑。　　</a:t>
            </a:r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en-US" altLang="zh-CN" sz="2200" b="1" noProof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今</a:t>
            </a:r>
            <a:r>
              <a:rPr lang="zh-CN" altLang="en-US" sz="2200" b="1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义：行走。</a:t>
            </a:r>
          </a:p>
        </p:txBody>
      </p:sp>
    </p:spTree>
    <p:extLst>
      <p:ext uri="{BB962C8B-B14F-4D97-AF65-F5344CB8AC3E}">
        <p14:creationId xmlns:p14="http://schemas.microsoft.com/office/powerpoint/2010/main" val="208931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2827529" y="913284"/>
            <a:ext cx="3168650" cy="70908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defTabSz="1033463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itchFamily="1" charset="-122"/>
              </a:rPr>
              <a:t>一词多义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黑体" pitchFamily="1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963803" y="1998352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帖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133792" y="1703342"/>
            <a:ext cx="6758688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昨夜见军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帖 ：</a:t>
            </a:r>
            <a:r>
              <a:rPr lang="en-US" altLang="zh-CN" sz="2400" b="1" dirty="0" err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tiě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：军中的文告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对镜帖花黄：</a:t>
            </a:r>
            <a:r>
              <a:rPr lang="en-US" altLang="zh-CN" sz="2400" b="1" dirty="0" err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tiē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：同“贴” ，贴</a:t>
            </a:r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上</a:t>
            </a:r>
            <a:endParaRPr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33791" y="2857500"/>
            <a:ext cx="3862388" cy="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愿为市鞍马：买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东市买骏马：集市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088146" y="4009628"/>
            <a:ext cx="3863975" cy="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将军百战死：将军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出郭相扶将：扶持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963803" y="3057362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市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995809" y="4209490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将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574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3888" y="724787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itchFamily="1" charset="-122"/>
                <a:cs typeface="+mj-cs"/>
              </a:rPr>
              <a:t>成语</a:t>
            </a:r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250826" y="2353444"/>
            <a:ext cx="8569325" cy="139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出自</a:t>
            </a:r>
            <a:r>
              <a:rPr 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木兰诗</a:t>
            </a:r>
            <a:r>
              <a:rPr 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：“ 雄兔脚扑朔</a:t>
            </a:r>
            <a:r>
              <a:rPr 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雌兔眼迷离。”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解释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：指难辨兔的雌雄。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形容事情错综复杂，难以辨别清楚。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造句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：敌军始终扑朔迷离，不知我军主力所在。 </a:t>
            </a:r>
          </a:p>
        </p:txBody>
      </p:sp>
      <p:sp>
        <p:nvSpPr>
          <p:cNvPr id="5" name="Rectangle 6"/>
          <p:cNvSpPr/>
          <p:nvPr/>
        </p:nvSpPr>
        <p:spPr>
          <a:xfrm>
            <a:off x="3059832" y="1633364"/>
            <a:ext cx="2037737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1" charset="-122"/>
                <a:cs typeface="+mn-ea"/>
              </a:rPr>
              <a:t>扑朔迷离</a:t>
            </a:r>
            <a:endParaRPr lang="zh-CN" altLang="en-US" sz="36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黑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250826" y="2017449"/>
            <a:ext cx="8569325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出自</a:t>
            </a:r>
            <a:r>
              <a:rPr 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木兰诗</a:t>
            </a:r>
            <a:r>
              <a:rPr 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：“ 雄兔脚扑朔</a:t>
            </a:r>
            <a:r>
              <a:rPr 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雌兔眼迷离。”</a:t>
            </a:r>
          </a:p>
          <a:p>
            <a:pPr>
              <a:spcBef>
                <a:spcPts val="12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解释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：指难辨兔的雌雄。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形容事情错综复杂，难以辨别清楚。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造句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：敌军始终扑朔迷离，不知我军主力所在。 </a:t>
            </a:r>
          </a:p>
        </p:txBody>
      </p:sp>
      <p:sp>
        <p:nvSpPr>
          <p:cNvPr id="4" name="Rectangle 6"/>
          <p:cNvSpPr/>
          <p:nvPr/>
        </p:nvSpPr>
        <p:spPr>
          <a:xfrm>
            <a:off x="3368981" y="1057011"/>
            <a:ext cx="2037737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1" charset="-122"/>
                <a:cs typeface="+mn-ea"/>
              </a:rPr>
              <a:t>扑朔迷离</a:t>
            </a:r>
          </a:p>
        </p:txBody>
      </p:sp>
    </p:spTree>
    <p:extLst>
      <p:ext uri="{BB962C8B-B14F-4D97-AF65-F5344CB8AC3E}">
        <p14:creationId xmlns:p14="http://schemas.microsoft.com/office/powerpoint/2010/main" val="410646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01"/>
          <p:cNvSpPr txBox="1"/>
          <p:nvPr/>
        </p:nvSpPr>
        <p:spPr>
          <a:xfrm>
            <a:off x="2843808" y="985292"/>
            <a:ext cx="3600400" cy="707886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itchFamily="1" charset="-122"/>
                <a:cs typeface="+mj-cs"/>
                <a:sym typeface="宋体" panose="02010600030101010101" pitchFamily="2" charset="-122"/>
              </a:rPr>
              <a:t>特殊句式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61790" y="1849388"/>
            <a:ext cx="862806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省略句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：愿为市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鞍马   应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为“原为（此）市鞍马”。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倒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装句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：问女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何所思   宾语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前置，应为“所思何”。</a:t>
            </a:r>
          </a:p>
        </p:txBody>
      </p:sp>
    </p:spTree>
    <p:extLst>
      <p:ext uri="{BB962C8B-B14F-4D97-AF65-F5344CB8AC3E}">
        <p14:creationId xmlns:p14="http://schemas.microsoft.com/office/powerpoint/2010/main" val="295361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84127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请说说下列句子在句式上的特点。</a:t>
            </a:r>
            <a:endParaRPr lang="zh-CN" altLang="en-US" sz="24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7061" y="1274485"/>
            <a:ext cx="429957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）问女何所思，问女何所忆。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973" y="1489928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复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沓</a:t>
            </a:r>
            <a:r>
              <a:rPr lang="zh-CN" altLang="en-US" sz="2000" b="1" dirty="0" smtClean="0"/>
              <a:t>（</a:t>
            </a:r>
            <a:r>
              <a:rPr lang="zh-CN" altLang="en-US" sz="2000" b="1" dirty="0"/>
              <a:t>复沓句与叠句的区别是：复沓句可以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更换</a:t>
            </a:r>
            <a:r>
              <a:rPr lang="zh-CN" altLang="en-US" sz="2000" b="1" dirty="0"/>
              <a:t>少量词语，而叠句的词语完全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相同</a:t>
            </a:r>
            <a:r>
              <a:rPr lang="zh-CN" altLang="en-US" sz="2000" b="1" dirty="0"/>
              <a:t>。）</a:t>
            </a:r>
            <a:endParaRPr lang="zh-CN" altLang="en-US" sz="2000" b="1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55003" y="2785492"/>
            <a:ext cx="7200900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女亦无所思，女亦无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所忆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旦辞爷娘去，暮宿黄河边，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不闻爷娘唤女声，但闻黄河流水鸣溅溅。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旦辞黄河去，暮宿黑山头，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不闻爷娘唤女声，但闻燕山胡骑鸣啾啾。</a:t>
            </a:r>
          </a:p>
        </p:txBody>
      </p:sp>
    </p:spTree>
    <p:extLst>
      <p:ext uri="{BB962C8B-B14F-4D97-AF65-F5344CB8AC3E}">
        <p14:creationId xmlns:p14="http://schemas.microsoft.com/office/powerpoint/2010/main" val="177443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84127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请说说下列句子在句式上的特点。</a:t>
            </a:r>
            <a:endParaRPr lang="zh-CN" altLang="en-US" sz="24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7061" y="1274485"/>
            <a:ext cx="429957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）军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书十二卷，卷卷有爷名。</a:t>
            </a:r>
          </a:p>
        </p:txBody>
      </p:sp>
      <p:sp>
        <p:nvSpPr>
          <p:cNvPr id="4" name="矩形 3"/>
          <p:cNvSpPr/>
          <p:nvPr/>
        </p:nvSpPr>
        <p:spPr>
          <a:xfrm>
            <a:off x="233306" y="1633364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顶针</a:t>
            </a:r>
            <a:r>
              <a:rPr lang="zh-CN" altLang="en-US" sz="2000" b="1" dirty="0" smtClean="0"/>
              <a:t>（</a:t>
            </a:r>
            <a:r>
              <a:rPr lang="zh-CN" altLang="en-US" sz="2000" b="1" dirty="0"/>
              <a:t>顶针也叫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顶真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它是用上文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结尾</a:t>
            </a:r>
            <a:r>
              <a:rPr lang="zh-CN" altLang="en-US" sz="2000" b="1" dirty="0"/>
              <a:t>的词语作下文的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开头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使语句递接紧凑而生动畅达的一种修辞</a:t>
            </a:r>
            <a:r>
              <a:rPr lang="zh-CN" altLang="en-US" sz="2000" b="1" dirty="0" smtClean="0"/>
              <a:t>方法</a:t>
            </a:r>
            <a:r>
              <a:rPr lang="zh-CN" altLang="en-US" sz="2000" b="1" dirty="0"/>
              <a:t>。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83518" y="2929508"/>
            <a:ext cx="7200900" cy="1324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壮士十年归，归来见天子，天子坐明堂。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出门看火伴，火伴皆惊忙。</a:t>
            </a:r>
          </a:p>
        </p:txBody>
      </p:sp>
    </p:spTree>
    <p:extLst>
      <p:ext uri="{BB962C8B-B14F-4D97-AF65-F5344CB8AC3E}">
        <p14:creationId xmlns:p14="http://schemas.microsoft.com/office/powerpoint/2010/main" val="288643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84127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请说说下列句子在句式上的特点。</a:t>
            </a:r>
            <a:endParaRPr lang="zh-CN" altLang="en-US" sz="24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7061" y="1274485"/>
            <a:ext cx="429957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）万里赴戎机，关山度若飞。</a:t>
            </a:r>
          </a:p>
        </p:txBody>
      </p:sp>
      <p:sp>
        <p:nvSpPr>
          <p:cNvPr id="4" name="矩形 3"/>
          <p:cNvSpPr/>
          <p:nvPr/>
        </p:nvSpPr>
        <p:spPr>
          <a:xfrm>
            <a:off x="2051720" y="2281436"/>
            <a:ext cx="4572000" cy="3060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朔气传金柝，寒光照铁衣。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阿爷无大儿，木兰无长兄。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开我东阁门，坐我西阁床。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脱我战时袍，著我旧时裳。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当窗理云鬓，对镜帖花黄。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雄兔脚扑朔，雌兔眼迷离。</a:t>
            </a:r>
          </a:p>
        </p:txBody>
      </p:sp>
      <p:sp>
        <p:nvSpPr>
          <p:cNvPr id="5" name="矩形 4"/>
          <p:cNvSpPr/>
          <p:nvPr/>
        </p:nvSpPr>
        <p:spPr>
          <a:xfrm>
            <a:off x="395536" y="174930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对偶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337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84127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请说说下列句子在句式上的特点。</a:t>
            </a:r>
            <a:endParaRPr lang="zh-CN" altLang="en-US" sz="24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285778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）爷娘闻女来，出郭相扶将；阿姊闻妹来，当户理红妆；小弟闻姊来，磨刀霍霍向猪羊。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63525" y="2029354"/>
            <a:ext cx="287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排比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55776" y="2137420"/>
            <a:ext cx="3438128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东市买骏马，西市买鞍鞯，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南市买辔头，北市买长鞭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开我东阁门，坐我西阁床，脱我战时袍，著我旧时裳，当窗理云鬓，对镜帖花黄。</a:t>
            </a:r>
          </a:p>
        </p:txBody>
      </p:sp>
    </p:spTree>
    <p:extLst>
      <p:ext uri="{BB962C8B-B14F-4D97-AF65-F5344CB8AC3E}">
        <p14:creationId xmlns:p14="http://schemas.microsoft.com/office/powerpoint/2010/main" val="258918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00878" y="913284"/>
            <a:ext cx="1944216" cy="4103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人物介绍</a:t>
            </a:r>
            <a:endParaRPr lang="zh-CN" altLang="en-US" sz="3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561356"/>
            <a:ext cx="8208912" cy="285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北朝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时人。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女扮男装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代父从军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，屡立战功。凯旋而归，帝封官嘉奖，木兰不受，欲纳宫中，以死拒之。唐初，追封为孝烈将军。人们为纪念她，于唐代修建木兰祠，祠内现存元代立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孝烈将军祠像辨正记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和清立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孝烈将军祠辨误正名记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石碑，详细记载了木兰的身世、籍贯、业绩及历代修祠情况。近年来，又修复了木兰祠大殿等一大批景点。</a:t>
            </a:r>
            <a:endParaRPr lang="zh-CN" altLang="en-US" sz="2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364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84127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请说说下列句子在句式上的特点。</a:t>
            </a:r>
            <a:endParaRPr lang="zh-CN" altLang="en-US" sz="24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7061" y="1274485"/>
            <a:ext cx="444224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）将军百战死，壮士十年归 。</a:t>
            </a:r>
          </a:p>
        </p:txBody>
      </p:sp>
      <p:sp>
        <p:nvSpPr>
          <p:cNvPr id="5" name="矩形 4"/>
          <p:cNvSpPr/>
          <p:nvPr/>
        </p:nvSpPr>
        <p:spPr>
          <a:xfrm>
            <a:off x="395536" y="174930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互文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95736" y="2137420"/>
            <a:ext cx="3438128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重岩叠嶂，隐天蔽日。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林寒涧肃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烟笼寒水月笼沙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2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13284"/>
            <a:ext cx="8640960" cy="431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  <a:spcBef>
                <a:spcPts val="600"/>
              </a:spcBef>
            </a:pPr>
            <a:r>
              <a:rPr lang="zh-CN" altLang="en-US" dirty="0" smtClean="0"/>
              <a:t> 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孔雀东南飞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 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2800"/>
              </a:lnSpc>
              <a:spcBef>
                <a:spcPts val="600"/>
              </a:spcBef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 序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曰：汉末建安中，庐江府小吏焦仲卿妻刘氏，为仲卿母所遣，自誓不嫁。其家逼之，乃投水而死。仲卿闻之，亦自缢于庭树。时人伤之，为诗云尔。</a:t>
            </a:r>
          </a:p>
          <a:p>
            <a:pPr>
              <a:lnSpc>
                <a:spcPts val="2800"/>
              </a:lnSpc>
              <a:spcBef>
                <a:spcPts val="6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　　“孔雀东南飞，五里一徘徊。十三能织素，十四学裁衣，十五弹箜篌，十六诵诗书。十七为君妇，心中常苦悲。君既为府吏，守节情不移，贱妾留空房，相见常日稀。鸡鸣入机织，夜夜不得息。三日断五匹，大人故嫌迟。非为织作迟，君家妇难为！妾不堪驱使，徒留无所施，便可白公姥，及时相遣归。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2800"/>
              </a:lnSpc>
              <a:spcBef>
                <a:spcPts val="600"/>
              </a:spcBef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……</a:t>
            </a:r>
          </a:p>
          <a:p>
            <a:pPr>
              <a:lnSpc>
                <a:spcPts val="2800"/>
              </a:lnSpc>
              <a:spcBef>
                <a:spcPts val="600"/>
              </a:spcBef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 两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家求合葬，合葬华山傍。东西植松柏，左右种梧桐。枝枝相覆盖，叶叶相交通。中有双飞鸟，自名为鸳鸯。仰头相向鸣，夜夜达五更。行人驻足听，寡妇起彷徨。多谢后世人，戒之慎勿忘。</a:t>
            </a:r>
          </a:p>
        </p:txBody>
      </p:sp>
    </p:spTree>
    <p:extLst>
      <p:ext uri="{BB962C8B-B14F-4D97-AF65-F5344CB8AC3E}">
        <p14:creationId xmlns:p14="http://schemas.microsoft.com/office/powerpoint/2010/main" val="294202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00878" y="917396"/>
            <a:ext cx="1944216" cy="4103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相关介绍</a:t>
            </a:r>
            <a:endParaRPr lang="zh-CN" altLang="en-US" sz="3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633364"/>
            <a:ext cx="8496944" cy="321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    脍炙人口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木兰诗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是一部流传了千百年的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北朝民歌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，历史学家范文澜在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中国通史简编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中早已肯定，这首诗内容是“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真实的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”。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1982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年曹熙先生发表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木兰辞新考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，明确木兰确有其人，“花”是后人加的姓，木兰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本名穆兰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，穆是鲜卑人的姓，约出生在河南地，属今日的伊盟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包头人习称“河西”，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1926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年曾隶属包头县）。木兰替父从军是参加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对阴山之北柔然的战争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68676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07504" y="913284"/>
            <a:ext cx="8784085" cy="383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32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由此可知：</a:t>
            </a:r>
          </a:p>
          <a:p>
            <a:pPr eaLnBrk="0" hangingPunct="0">
              <a:lnSpc>
                <a:spcPts val="32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   （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木兰诗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是以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391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北魏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征调大军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出征柔然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的史实为背景而作的。 </a:t>
            </a:r>
            <a:b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   （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）当时北魏的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拓跋珪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，是皇帝也称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可汗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。 </a:t>
            </a:r>
            <a:b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   （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）当时北魏的都城是盛乐（和林格尔），离黄河很近。当时调来的军队就集结在黄河边上。 </a:t>
            </a:r>
          </a:p>
          <a:p>
            <a:pPr eaLnBrk="0" hangingPunct="0">
              <a:lnSpc>
                <a:spcPts val="32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   （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黑山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是现在内蒙古四子王旗的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喀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喇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200" b="1" dirty="0" err="1">
                <a:latin typeface="楷体_GB2312" pitchFamily="49" charset="-122"/>
                <a:ea typeface="楷体_GB2312" pitchFamily="49" charset="-122"/>
              </a:rPr>
              <a:t>kā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200" b="1" dirty="0" err="1">
                <a:latin typeface="楷体_GB2312" pitchFamily="49" charset="-122"/>
                <a:ea typeface="楷体_GB2312" pitchFamily="49" charset="-122"/>
              </a:rPr>
              <a:t>lā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）和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硕山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。 </a:t>
            </a:r>
          </a:p>
          <a:p>
            <a:pPr eaLnBrk="0" hangingPunct="0">
              <a:lnSpc>
                <a:spcPts val="32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   （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燕山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即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燕然山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，是杭爱山的一支。</a:t>
            </a:r>
          </a:p>
        </p:txBody>
      </p:sp>
    </p:spTree>
    <p:extLst>
      <p:ext uri="{BB962C8B-B14F-4D97-AF65-F5344CB8AC3E}">
        <p14:creationId xmlns:p14="http://schemas.microsoft.com/office/powerpoint/2010/main" val="160256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00878" y="917396"/>
            <a:ext cx="1944216" cy="4103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作品介绍</a:t>
            </a:r>
            <a:endParaRPr lang="zh-CN" altLang="en-US" sz="30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66592" y="1417340"/>
            <a:ext cx="8640763" cy="165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 typeface="Arial" pitchFamily="34" charset="0"/>
              <a:buNone/>
            </a:pPr>
            <a:r>
              <a:rPr lang="en-US" altLang="zh-CN" sz="2800" b="1" dirty="0">
                <a:latin typeface="宋体" pitchFamily="2" charset="-122"/>
              </a:rPr>
              <a:t>    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木兰的故事源于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木兰诗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木兰诗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选自宋朝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郭茂倩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编的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乐府诗集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，这是南北朝时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北朝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的一首民歌。叙述了古代英雄木兰代父从军、建功立业的传奇故事。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66377" y="3723436"/>
            <a:ext cx="17716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乐府双璧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533441" y="3268352"/>
            <a:ext cx="29098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木兰诗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孔雀东南飞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117958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主题3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FFFFFF"/>
      </a:accent3>
      <a:accent4>
        <a:srgbClr val="000000"/>
      </a:accent4>
      <a:accent5>
        <a:srgbClr val="E3D8B9"/>
      </a:accent5>
      <a:accent6>
        <a:srgbClr val="8B9D76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9CB084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8D9F77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FFFFFF"/>
    </a:accent3>
    <a:accent4>
      <a:srgbClr val="000000"/>
    </a:accent4>
    <a:accent5>
      <a:srgbClr val="E3D8B9"/>
    </a:accent5>
    <a:accent6>
      <a:srgbClr val="8B9D76"/>
    </a:accent6>
    <a:hlink>
      <a:srgbClr val="410082"/>
    </a:hlink>
    <a:folHlink>
      <a:srgbClr val="9329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1445</TotalTime>
  <Words>4559</Words>
  <Paragraphs>367</Paragraphs>
  <Slides>61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4" baseType="lpstr">
      <vt:lpstr>主题3</vt:lpstr>
      <vt:lpstr>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dcterms:created xsi:type="dcterms:W3CDTF">2017-09-18T06:48:02Z</dcterms:created>
  <dcterms:modified xsi:type="dcterms:W3CDTF">2018-11-10T20:39:59Z</dcterms:modified>
</cp:coreProperties>
</file>