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26" r:id="rId3"/>
    <p:sldId id="320" r:id="rId4"/>
    <p:sldId id="330" r:id="rId5"/>
    <p:sldId id="329" r:id="rId6"/>
    <p:sldId id="328" r:id="rId7"/>
    <p:sldId id="331" r:id="rId8"/>
    <p:sldId id="327" r:id="rId9"/>
    <p:sldId id="333" r:id="rId10"/>
    <p:sldId id="338" r:id="rId11"/>
    <p:sldId id="340" r:id="rId12"/>
    <p:sldId id="339" r:id="rId13"/>
    <p:sldId id="343" r:id="rId14"/>
    <p:sldId id="342" r:id="rId15"/>
    <p:sldId id="341" r:id="rId16"/>
    <p:sldId id="347" r:id="rId17"/>
    <p:sldId id="348" r:id="rId18"/>
    <p:sldId id="346" r:id="rId19"/>
    <p:sldId id="345" r:id="rId20"/>
    <p:sldId id="354" r:id="rId21"/>
    <p:sldId id="353" r:id="rId22"/>
    <p:sldId id="352" r:id="rId23"/>
    <p:sldId id="351" r:id="rId24"/>
    <p:sldId id="350" r:id="rId25"/>
    <p:sldId id="356" r:id="rId26"/>
    <p:sldId id="355" r:id="rId27"/>
    <p:sldId id="349" r:id="rId28"/>
    <p:sldId id="344" r:id="rId29"/>
    <p:sldId id="337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 noChangeArrowheads="1"/>
          </p:cNvSpPr>
          <p:nvPr>
            <p:ph type="ctrTitle" idx="4294967295"/>
          </p:nvPr>
        </p:nvSpPr>
        <p:spPr>
          <a:xfrm>
            <a:off x="395288" y="1773238"/>
            <a:ext cx="8458200" cy="2232025"/>
          </a:xfrm>
          <a:prstGeom prst="rect">
            <a:avLst/>
          </a:prstGeom>
        </p:spPr>
        <p:txBody>
          <a:bodyPr/>
          <a:lstStyle/>
          <a:p>
            <a:pPr eaLnBrk="1" hangingPunct="1"/>
            <a:br>
              <a:rPr lang="zh-CN" altLang="en-US" sz="3300" dirty="0" smtClean="0">
                <a:solidFill>
                  <a:srgbClr val="6861EB"/>
                </a:solidFill>
                <a:latin typeface="华文隶书" pitchFamily="2" charset="-122"/>
                <a:ea typeface="华文隶书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endParaRPr lang="zh-CN" altLang="en-US" sz="3300" dirty="0" smtClean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115616" y="908140"/>
            <a:ext cx="7272808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我的语文生活</a:t>
            </a:r>
            <a:endParaRPr lang="zh-CN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8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----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单元综合性学习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0241" name="Picture 1" descr="C:\Users\Administrator\Desktop\QQ截图20161211080537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55777" y="2636912"/>
            <a:ext cx="4896544" cy="2806799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活动过程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755576" y="908720"/>
            <a:ext cx="6984776" cy="50167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偷梁换柱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款款绅情”“碟碟不休”“天涯鞋角”“巴精火锅”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作家“巴金”的谐音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寓意为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火锅是“巴渝”饮食文化的“精华”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平淡无味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夜稀饭”“黄毛烧烤”“綦城理发店”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俗气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财富大厦”“大富豪”迪吧、“辣得翻”火锅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书写错误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常见的牌匾广告中的错别字问题主要分为下面几类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繁体字和简体字混杂使用。牌匾广告的不规范用字中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许多都是繁体字、简化字混写。有些商铺在使用繁体字时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也会写出错字、别字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如混淆“發”和“髮”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把化妆的“妝”写成“粧”等。第二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使用别字和第二批汉语简化字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简称“二简字”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。“二简字”已经被国家明令禁止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但使用“二简字”的问题在一些私人摊点和商品标签上仍比较普遍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如“副食”写成“付食”、“大饼”写成“大并”、“盒饭”写成“合饭”等。第三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外文使用不规范。中外文字混杂似乎成为门头店招牌的一种时尚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如“魅平淡の族”、“一飞の那里”等。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11560" y="908720"/>
            <a:ext cx="7776864" cy="511256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活动过程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11560" y="836712"/>
            <a:ext cx="7920880" cy="55779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回归生活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延伸招牌文化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设计一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若干年后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你长大了。假如你成了一名创业者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你准备开一家什么样的店铺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饭店、旅馆、服装店、文具店、理发店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请你为自己的店铺设计一块有创意的招牌吧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通过招牌“拍卖”活动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让学生展示、解读自己创编的招牌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奔向未来”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汽车加油站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颈上添花”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项链专卖店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一枝独秀”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饰品店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诚心诚意超市”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诚心”为该生姓名“程欣”的谐音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岁月无痕”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化妆品专卖店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设计二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留意大街上的招牌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看看哪些店铺的招牌还不抢眼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请你为  它重新设计一个新颖独特的名字。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67544" y="908720"/>
            <a:ext cx="8064896" cy="554461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25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237626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我来写广告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6"/>
            <a:ext cx="8352928" cy="48965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619672" y="1484784"/>
            <a:ext cx="6660232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情境过渡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今天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我们这节课的另一个内容是学写广告语。广告就是向公众告知某一件事或劝告大众遵守某一规定。它与我们的生活紧密相连。但大家也许对广告的有关知识还不够了解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比如广告的独特之处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怎么写广告语等等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下面大家打开你收集的广告。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237626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我来写广告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 descr="C:\Users\Administrator\Desktop\课件图12\写做\u=209447155,1201483995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584" y="1124744"/>
            <a:ext cx="7848871" cy="4896544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115616" y="1340768"/>
            <a:ext cx="3456384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了解广告的类型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出示两则广告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明天见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大宝呀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天天见。同升一面旗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共爱一个家。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广告分营利性广告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推销商品或劳务获取利益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、非营利性广告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达到某种宣传目的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5076056" y="1412776"/>
            <a:ext cx="3312368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明白广告语的要求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语言简明精练。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内容关注主题。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形式新颖别致。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给人深刻印象。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易读易记。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做到以上要求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才能使人一见心为之动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再见情为之夺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三见志为之移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四见产生购买欲望。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908720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237626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我来写广告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1" descr="C:\Users\Administrator\Desktop\课件图12\u=927143133,2882030021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052736"/>
            <a:ext cx="8424936" cy="4968552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971600" y="1544414"/>
            <a:ext cx="9144000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体会广告语的写作技巧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天天保龄参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越来越精神。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效用命名法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好空调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格力造。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产地命名法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我的眼中只有你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娃哈哈纯净水。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歌名点化法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更多选择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更多欢笑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就在麦当劳。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好兆命名法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你好吗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谐音命名法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车到山前必有路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有路必有丰田车。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俗语点化法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治中风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华佗再造显神功。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人物命名法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8.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美加净生发灵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聪明不必绝顶。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词语活用法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256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56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237626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我来写广告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1" descr="C:\Users\Administrator\Desktop\课件图12\u=4127896679,1037023353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980728"/>
            <a:ext cx="8280920" cy="4968552"/>
          </a:xfrm>
          <a:prstGeom prst="rect">
            <a:avLst/>
          </a:prstGeom>
          <a:noFill/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827584" y="1340768"/>
            <a:ext cx="7272808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9.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白沙集团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鹤舞白沙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我心飞翔。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内涵法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孔府家酒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孔府家酒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叫人想家。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攻心法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脑白金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今年过年不收礼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收礼还收脑白金。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矛盾法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杉杉西服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不要太潇洒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效果法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农夫山泉有点甜。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实在法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联想电脑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没有联想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世界将会怎样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结合法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237626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我来写广告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 descr="C:\Users\Administrator\Desktop\课件图12\图片1_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908720"/>
            <a:ext cx="8640960" cy="5328592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043608" y="1628800"/>
            <a:ext cx="6912768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问题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有没有你认为拟得不好的广告语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1】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钻石恒久远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一颗永流传。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戴比尔斯钻石广告语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赏析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这句广告语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不仅道出了钻石的真正价值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而且也从另一个层面把爱情的价值提升到足够的高度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使人们很容易把钻石与爱情联系起来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这的确是最美妙的感觉。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2】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一臭万年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香飘万家。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王致和臭豆腐的广告语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赏析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一臭万年”化用成语“遗臭万年”。“一”与“遗”谐音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前者是数词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后者是动词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遗臭”是动宾结构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意为留下恶名。而“一臭”结构为数词“一”加形容词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一”表示变化的出现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起加强语气的作用。“一臭万年”强调产品历史悠久。运用这种方法文字活泼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富于变化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产品信息的表达灵活自如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别具一格。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237626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我来写广告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8673" name="Picture 1" descr="C:\Users\Administrator\Desktop\课件图12\写做\u=820221440,3170464868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908720"/>
            <a:ext cx="9144000" cy="5400600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1686000"/>
            <a:ext cx="7056784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学写广告语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给“英雄”墨水拟一条广告语。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给校门外“阳光书屋”拟一条广告语。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作为五中的一名学生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你将用怎样的话语展示五中师生的风采呢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给家乡特产拟写广告语。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参考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英雄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不如用“英雄”。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走进“阳光”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心中一片“阳光”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书山有路勤为径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购书请进阳光书屋。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我为五中骄傲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五中为我自豪。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、常宁蜜橘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甜甜蜜蜜就是我。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331236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260648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寻找“最美对联”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697" name="Picture 1" descr="C:\Users\Administrator\Desktop\课件图12\写做\u=355161395,4024918560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1600" y="1268760"/>
            <a:ext cx="7272808" cy="4392488"/>
          </a:xfrm>
          <a:prstGeom prst="rect">
            <a:avLst/>
          </a:prstGeom>
          <a:noFill/>
        </p:spPr>
      </p:pic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403648" y="1268760"/>
            <a:ext cx="5976664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引入。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泱泱中华大地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孕育了多少灵秀人物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滔滔历史长河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流淌着多少文化特产。这些文化传统以其形式之奇和意趣之美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如同奇花异草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装饰着千姿百态、美不胜收的人类文化大观园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对联就是其中的一种。古人学语文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很重要的内容就是学对联。古往今来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许许多多文人墨客、才子佳人以对对子来展现自己的才华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为后人留下了宝贵的遗产和丰富的轶闻趣事。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331236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寻找“最美对联”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1745" name="Picture 1" descr="C:\Users\Administrator\Desktop\课件图12\写做\QQ截图2016092215391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1196752"/>
            <a:ext cx="7848872" cy="4896544"/>
          </a:xfrm>
          <a:prstGeom prst="rect">
            <a:avLst/>
          </a:prstGeom>
          <a:noFill/>
        </p:spPr>
      </p:pic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2339752" y="2276872"/>
            <a:ext cx="4608512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对联特点展示。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要字数相等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断句一致。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要平仄相合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音调和谐。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要词性相对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位置相同。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要内容相关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上下衔接。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导入新课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95536" y="1124744"/>
            <a:ext cx="8136904" cy="4752528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568" y="1196752"/>
            <a:ext cx="7632848" cy="4459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冰心奶奶曾说过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语文是科目之中最重要的一门学科。生活处处有语文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不信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街道上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随便都能看见语文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能听见语文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能感受语文。她能纳百川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化作空气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一点点地渗入我们的生活。书本上、电视上、报纸上满是汉字。街上的广告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寓居的门对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全都充斥着乡土气息、语文气息。土生土长的中国人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我们生活中每时每刻都在提高我们的语文素质。今天。通过这节课的学习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我们能对此有更深的体悟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生活处处皆语文。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217" name="Picture 1" descr="C:\Users\Administrator\Desktop\t01d6e56f5f2f94ef0d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64088" y="5157192"/>
            <a:ext cx="2016224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331236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寻找“最美对联”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769" name="Picture 1" descr="C:\Users\Administrator\Desktop\课件图12\654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1052736"/>
            <a:ext cx="8712968" cy="4968552"/>
          </a:xfrm>
          <a:prstGeom prst="rect">
            <a:avLst/>
          </a:prstGeom>
          <a:noFill/>
        </p:spPr>
      </p:pic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1115616" y="1268760"/>
            <a:ext cx="7668344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怎样辨别对联的平仄字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平声哀而安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上声厉而举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去声清而远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入声直而促。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歌诀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平声平道莫低昂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上声高呼猛烈强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去声分明哀远道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入声短促急收藏。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掌握要点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平声声有尾音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上入声无尾音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平声和平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尾音长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去声哀远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尾音短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上入二声虽无尾音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但上声响亮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入声急促沉实。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小组间按照不同的类别交流搜集的对联。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331236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寻找“最美对联”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611560" y="1571600"/>
            <a:ext cx="8136904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练习写对联。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欣赏了这么多有趣的故事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大家想不想也来写写对联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那就让我们一起来试试。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老师这儿有几副上联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请大家对对下联。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蚕吐丝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蜂酿蜜　辞旧岁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迎新年　识时务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顾大局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画饼充饥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望梅止渴　行千里路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读万卷书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福如东海阔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寿比南山高　处处春光好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家家气象新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家中世界小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网上天地宽　冬去山清水秀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春来鸟语花香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9552" y="1484784"/>
            <a:ext cx="8136904" cy="403244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37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7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37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7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7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37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331236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寻找“最美对联”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39552" y="836712"/>
            <a:ext cx="8208912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我这里还有几副不完整的对联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请大家帮忙对一对。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填写缺字联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活到老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学到老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老不服老。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画亦精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字亦精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猜数字联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快过年了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家家户户都忙着贴对联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一个穷得快揭不开锅的老秀才为自己写了副对联。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横批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南北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没有东西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上联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二三四五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缺一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下联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六七八九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少十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67544" y="836712"/>
            <a:ext cx="8136904" cy="547260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48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4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48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331236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寻找“最美对联”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79512" y="764704"/>
            <a:ext cx="8748464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你知道这副对联的含义吗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东晋书法家王羲之书法盖世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为世人所景仰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他写的对联刚一贴出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即被人趁夜揭走。这天已是除夕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第二天就是大年初一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眼看左邻右舍家家户户门前都挂上了春联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唯独自己家门前空空落落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急得王夫人直催丈夫想个办法。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王羲之想了又想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微微一笑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又提笔写了一副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写完后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让家人先将对联剪去一截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把上半截先张贴在门前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福无双至　祸不单行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夜间果然又有人前去偷揭。可在月光下一看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见这副对联写得太不吉利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尽管王羲之是书法家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可也不能将这副充满凶险预言的对联取走张挂啊。来人只好溜走了。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初一早晨天刚亮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王羲之即亲自出门将昨日剪下的下半截分别贴好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此时已有不少围观人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大家一看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对联变成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福无双至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今朝至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祸不单行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昨夜行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众人一看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齐声喝彩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拍掌称妙。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79512" y="836712"/>
            <a:ext cx="8784976" cy="547260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331236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寻找“最美对联”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7889" name="Picture 1" descr="C:\Users\Administrator\Desktop\课件图12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052736"/>
            <a:ext cx="8568952" cy="4824536"/>
          </a:xfrm>
          <a:prstGeom prst="rect">
            <a:avLst/>
          </a:prstGeom>
          <a:noFill/>
        </p:spPr>
      </p:pic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827584" y="1541984"/>
            <a:ext cx="7272808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欣赏对联。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对联有着广泛的用途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你在哪些地方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哪些场合看到过对联呢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从一个个有趣的故事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从一副副精妙的对联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我们不难发现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对联确实是中华文化的奇葩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它能表达种种复杂深刻的思想感情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它能把名胜古迹装点得更加奇丽高雅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它能增强喜庆气氛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给人一种喜气洋洋之感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具有很高的欣赏价值和艺术价值。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331236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寻找“最美对联”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8913" name="Picture 1" descr="C:\Users\Administrator\Desktop\课件图12\QQ截图2016091116474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7504" y="1052736"/>
            <a:ext cx="8856984" cy="4896543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475656" y="1854115"/>
            <a:ext cx="914400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让我们再来欣赏几副对联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五代后蜀皇帝孟昶书写我国第一副对联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新年纳余庆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佳节号长春。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玩具厂对联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多亏工匠巧　玩具藏智慧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博得小儿欢　娱乐长精神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北京潭柘寺的一副对联流传甚广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大肚能容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容天下难容之事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开口便笑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笑世间可笑之人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8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331236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寻找“最美对联”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6865" name="Picture 1" descr="C:\Users\Administrator\Desktop\课件图12\QQ截图2016091116490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052736"/>
            <a:ext cx="8568952" cy="4968552"/>
          </a:xfrm>
          <a:prstGeom prst="rect">
            <a:avLst/>
          </a:prstGeom>
          <a:noFill/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827584" y="1124744"/>
            <a:ext cx="6912768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[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]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顾宪成写的一副对联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风声、雨声、读书声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声声入耳　家事、国事、天下事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事事关心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杭州岳王坟对联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青山有幸埋忠骨　白铁无辜铸佞臣。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孤山是杭州西湖的著名风景区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此间有一石亭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称“西湖天下景”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上面镌刻着一副对联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句为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水水山山处处明明秀秀　晴晴雨雨时时好好奇奇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31683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寻找“最美对联”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21" name="Picture 1" descr="C:\Users\Administrator\Desktop\课件图12\QQ截图2016091117082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124744"/>
            <a:ext cx="8496943" cy="4438650"/>
          </a:xfrm>
          <a:prstGeom prst="rect">
            <a:avLst/>
          </a:prstGeom>
          <a:noFill/>
        </p:spPr>
      </p:pic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971600" y="1175148"/>
            <a:ext cx="720080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下面是郭亮所写的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贴于反动自治局门口的对联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鱼所、肉所、麻将所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所内者甜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所外者苦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猪公、狗公、乌龟公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公道何在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公理何存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这副对联的上下联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不仅句数相等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而且字数也相等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读起来令人觉得嬉笑怒骂皆可为联之外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还使人感到有一种音节和谐的美。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237626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赠言结课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49" name="Picture 1" descr="C:\Users\Administrator\Desktop\课件图12\u=154872789,1327676781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1052736"/>
            <a:ext cx="8712968" cy="5040560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683568" y="1628800"/>
            <a:ext cx="7524328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招牌、广告、对联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都是华夏民族文墨精华的象征。通过这一堂课的学习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我们对生活中的语文有了进一步的认识。让我们在日常的学习和生活中多多注意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留心、用心去感受这一文化精髓所蕴含的丰富的精神营养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不断提高我们的语文素养。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27584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活动过程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505" name="Picture 1" descr="C:\Users\Administrator\课件图12\u=1759968671,2721266647&amp;fm=21&amp;gp=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196752"/>
            <a:ext cx="8640960" cy="5661248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979712" y="1525434"/>
            <a:ext cx="6048672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解读名字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走近招牌文化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同学们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从大家呱呱坠地起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父母就为我们取了一个响亮的名字。谁知道自己的名字是什么意思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学生交流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说得真好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其实每一个简简单单的名字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都凝聚了父母的一番心血和殷切希望。同样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招牌也跟人名一样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也凝聚了店主的几多智慧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老师在街上看到一家羽绒服专卖店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名为“千仞冈”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出示“千仞冈”羽绒服店的招牌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猜猜看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是什么用意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学生小组交流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活动过程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611560" y="908720"/>
            <a:ext cx="8208912" cy="45365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27584" y="891416"/>
            <a:ext cx="7848872" cy="44590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学生交流后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老师可以适时补充自己对“千仞冈”招牌的理解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仞”是高度单位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陆游有诗句曰“三万里河东入海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五千仞岳上摩天”。我们不是学过“海纳百川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有容乃大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壁立千仞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无欲则刚”这样的对偶句吗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取名为“千仞冈”的用意大概是在非常高的山冈之上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穿上这样的羽绒服也丝毫不感觉到冷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我们对“我的语文生活”已经准备一周了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大家准备好了吗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要求小组把整理好的素材拿出来展示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活动过程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3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412776"/>
            <a:ext cx="8424936" cy="3744416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971600" y="1988840"/>
            <a:ext cx="7164288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9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从哪些方面来品味招牌文化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可以从招牌的语言魅力、美学价值、灯光文化、营造的商业氛围等方面品味招牌文化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但要明确这次活动的重点是品味招牌的语言艺术。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活动过程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 rot="21346829">
            <a:off x="621588" y="1335388"/>
            <a:ext cx="7848001" cy="4476366"/>
          </a:xfrm>
          <a:prstGeom prst="round2DiagRect">
            <a:avLst>
              <a:gd name="adj1" fmla="val 12682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汉仪大宋简" pitchFamily="49" charset="-122"/>
              <a:ea typeface="汉仪大宋简" pitchFamily="49" charset="-122"/>
            </a:endParaRPr>
          </a:p>
        </p:txBody>
      </p:sp>
      <p:pic>
        <p:nvPicPr>
          <p:cNvPr id="10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94156" flipV="1">
            <a:off x="315946" y="901139"/>
            <a:ext cx="969286" cy="969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419872" y="260648"/>
            <a:ext cx="384913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交流收获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解读招牌文化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 rot="21374937">
            <a:off x="685323" y="1749313"/>
            <a:ext cx="7713515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以学生搜集的招牌作载体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上一节品味招牌语言特色的汇报课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充分展示学生对招牌的诠释。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这是开发区的一家花店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名叫“花花世界”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店主借用成语“花花世界”暗示店里的花不但鲜艳夺目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而且品种很多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是花的世界。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我搜集到一个名叫“碟碟不休”的餐馆。店主巧妙地将成语“喋喋不休”中的“喋”偷梁换柱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换成了“碟子”的“碟”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意思是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这家餐馆的菜肴味道很美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顾客吃完一碟又要一碟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一碟一碟不停地端上来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这就叫“碟碟不休”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活动过程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 descr="D:\Teliss_Tong\Copy\定期备份\工作备份\！PPT图片及版面资源\06-PPT精选插图\12-标签\绿叶边框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861036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39552" y="1154757"/>
            <a:ext cx="6912768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这是河东的一家服装店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叫“紫迈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裤业”。开始我觉得这个招牌取得莫明其妙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仔细琢磨还是百思不得其解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我走进店里一问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店家告诉我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店里的裤子一律只卖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元。“紫迈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66”,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不就是“只卖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66”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的谐音吗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为什么只卖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因为六六大顺嘛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既暗示店里的生意欣欣向荣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又暗示穿上这里的裤子会一路顺风。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这是我在我家小区发现的一家店铺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叫“正南齐北”烟行。“正南齐北”是我们綦江的方言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意思是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这家烟行卖的烟是从正规厂家进的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是货真价实的。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活动过程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289" name="Picture 1" descr="C:\Users\Administrator\课件图12\2.3023.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1052736"/>
            <a:ext cx="8352928" cy="4950693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39552" y="1052736"/>
            <a:ext cx="7992888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这是我们学校对面的“五斗米”酒楼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店门上有一副对联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中华五斗米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陶令也折腰。“陶令”指的是东晋时期的大文学家陶渊明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我国最早的田园诗人。关于“五斗米”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我还上网查阅了相关资料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取自于陶渊明“不为五斗米折腰”的故事。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大家对搜集的招牌品味得真好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老师知道每个小组对招牌都进行了分类整理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下面我们分组交流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看看招牌取名有些什么规律。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活动过程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67544" y="908720"/>
            <a:ext cx="8676456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妙用典故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如“五斗米”“水帘洞茶楼”“景阳冈风味食府”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巧用成语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有的借用整个成语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有的则只借用一半。如“余味无穷”餐馆、“千娇百媚”饰品店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万代商城”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千秋万代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、“五洲宾馆”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五洲四海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正话反说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如“怪难吃”包子店、“狗不理”包子、“歪鱼庄”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地名人名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如“郑胖子”萝卜干、“中山路花店”“霍仁林酒楼”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名人效应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如“乔丹体育用品”“施特劳斯音乐艺术学校”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俗语妙用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如“正南齐北烟行”“夜游神夜宵”“掌上感觉”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专营鹅掌的火锅店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影视歌曲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再回首酒楼”“发如雪”理发店、“大长今”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自我夸耀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名扬广告”“久久鞋业”“千娇百媚”饰品屋、“王者陶瓷”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95536" y="836712"/>
            <a:ext cx="8496944" cy="54006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2000"/>
                                        <p:tgtEl>
                                          <p:spTgt spid="204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5444</Words>
  <Application>Kingsoft Office WPP</Application>
  <PresentationFormat>全屏显示(4:3)</PresentationFormat>
  <Paragraphs>211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默认设计模板</vt:lpstr>
      <vt:lpstr>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129</cp:revision>
  <dcterms:created xsi:type="dcterms:W3CDTF">2015-11-21T07:20:00Z</dcterms:created>
  <dcterms:modified xsi:type="dcterms:W3CDTF">2017-02-07T02:46:56Z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