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0" y="1948872"/>
            <a:ext cx="4734560" cy="1660842"/>
          </a:xfrm>
        </p:spPr>
        <p:txBody>
          <a:bodyPr anchor="b">
            <a:normAutofit/>
          </a:bodyPr>
          <a:lstStyle>
            <a:lvl1pPr algn="ctr">
              <a:defRPr sz="4400" b="1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671236"/>
            <a:ext cx="4734560" cy="69571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1268361"/>
            <a:ext cx="10516800" cy="49507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42507" y="2535526"/>
            <a:ext cx="5853545" cy="1123661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42507" y="3707001"/>
            <a:ext cx="5843837" cy="61576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231" y="2631136"/>
            <a:ext cx="1678859" cy="1691627"/>
          </a:xfrm>
          <a:prstGeom prst="rect">
            <a:avLst/>
          </a:prstGeom>
          <a:effectLst>
            <a:outerShdw dist="38100" dir="2700000" algn="tl" rotWithShape="0">
              <a:prstClr val="black">
                <a:alpha val="14000"/>
              </a:prstClr>
            </a:outerShdw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76400"/>
            <a:ext cx="5181600" cy="45005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76400"/>
            <a:ext cx="5181600" cy="450056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8920" y="365125"/>
            <a:ext cx="8566467" cy="1149351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999CAF-BD35-4293-85FE-05859FC004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AA123-D312-4FFD-A84E-C76A7DCDBA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-33867" y="1449747"/>
            <a:ext cx="12225867" cy="4784420"/>
            <a:chOff x="-33867" y="1866900"/>
            <a:chExt cx="12225867" cy="3181350"/>
          </a:xfrm>
        </p:grpSpPr>
        <p:sp>
          <p:nvSpPr>
            <p:cNvPr id="6" name="任意多边形 5"/>
            <p:cNvSpPr/>
            <p:nvPr>
              <p:custDataLst>
                <p:tags r:id="rId2"/>
              </p:custDataLst>
            </p:nvPr>
          </p:nvSpPr>
          <p:spPr>
            <a:xfrm>
              <a:off x="8178800" y="2019300"/>
              <a:ext cx="4013200" cy="3028950"/>
            </a:xfrm>
            <a:custGeom>
              <a:avLst/>
              <a:gdLst>
                <a:gd name="connsiteX0" fmla="*/ 2997200 w 2997200"/>
                <a:gd name="connsiteY0" fmla="*/ 0 h 3028950"/>
                <a:gd name="connsiteX1" fmla="*/ 2997200 w 2997200"/>
                <a:gd name="connsiteY1" fmla="*/ 2540000 h 3028950"/>
                <a:gd name="connsiteX2" fmla="*/ 0 w 2997200"/>
                <a:gd name="connsiteY2" fmla="*/ 3028950 h 3028950"/>
                <a:gd name="connsiteX3" fmla="*/ 1676400 w 2997200"/>
                <a:gd name="connsiteY3" fmla="*/ 2362200 h 3028950"/>
                <a:gd name="connsiteX4" fmla="*/ 1536700 w 2997200"/>
                <a:gd name="connsiteY4" fmla="*/ 1460500 h 3028950"/>
                <a:gd name="connsiteX5" fmla="*/ 2997200 w 2997200"/>
                <a:gd name="connsiteY5" fmla="*/ 0 h 3028950"/>
                <a:gd name="connsiteX0-1" fmla="*/ 2997200 w 2997200"/>
                <a:gd name="connsiteY0-2" fmla="*/ 0 h 3028950"/>
                <a:gd name="connsiteX1-3" fmla="*/ 2997200 w 2997200"/>
                <a:gd name="connsiteY1-4" fmla="*/ 2540000 h 3028950"/>
                <a:gd name="connsiteX2-5" fmla="*/ 0 w 2997200"/>
                <a:gd name="connsiteY2-6" fmla="*/ 3028950 h 3028950"/>
                <a:gd name="connsiteX3-7" fmla="*/ 1644650 w 2997200"/>
                <a:gd name="connsiteY3-8" fmla="*/ 2362200 h 3028950"/>
                <a:gd name="connsiteX4-9" fmla="*/ 1536700 w 2997200"/>
                <a:gd name="connsiteY4-10" fmla="*/ 1460500 h 3028950"/>
                <a:gd name="connsiteX5-11" fmla="*/ 2997200 w 2997200"/>
                <a:gd name="connsiteY5-12" fmla="*/ 0 h 3028950"/>
                <a:gd name="connsiteX0-13" fmla="*/ 3009900 w 3009900"/>
                <a:gd name="connsiteY0-14" fmla="*/ 0 h 3028950"/>
                <a:gd name="connsiteX1-15" fmla="*/ 3009900 w 3009900"/>
                <a:gd name="connsiteY1-16" fmla="*/ 2540000 h 3028950"/>
                <a:gd name="connsiteX2-17" fmla="*/ 0 w 3009900"/>
                <a:gd name="connsiteY2-18" fmla="*/ 3028950 h 3028950"/>
                <a:gd name="connsiteX3-19" fmla="*/ 1657350 w 3009900"/>
                <a:gd name="connsiteY3-20" fmla="*/ 2362200 h 3028950"/>
                <a:gd name="connsiteX4-21" fmla="*/ 1549400 w 3009900"/>
                <a:gd name="connsiteY4-22" fmla="*/ 1460500 h 3028950"/>
                <a:gd name="connsiteX5-23" fmla="*/ 3009900 w 3009900"/>
                <a:gd name="connsiteY5-24" fmla="*/ 0 h 3028950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</a:cxnLst>
              <a:rect l="l" t="t" r="r" b="b"/>
              <a:pathLst>
                <a:path w="3009900" h="3028950">
                  <a:moveTo>
                    <a:pt x="3009900" y="0"/>
                  </a:moveTo>
                  <a:lnTo>
                    <a:pt x="3009900" y="2540000"/>
                  </a:lnTo>
                  <a:lnTo>
                    <a:pt x="0" y="3028950"/>
                  </a:lnTo>
                  <a:lnTo>
                    <a:pt x="1657350" y="2362200"/>
                  </a:lnTo>
                  <a:lnTo>
                    <a:pt x="1549400" y="1460500"/>
                  </a:lnTo>
                  <a:lnTo>
                    <a:pt x="30099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" name="任意多边形 6"/>
            <p:cNvSpPr/>
            <p:nvPr>
              <p:custDataLst>
                <p:tags r:id="rId3"/>
              </p:custDataLst>
            </p:nvPr>
          </p:nvSpPr>
          <p:spPr>
            <a:xfrm>
              <a:off x="8187268" y="4381500"/>
              <a:ext cx="2224617" cy="666750"/>
            </a:xfrm>
            <a:custGeom>
              <a:avLst/>
              <a:gdLst>
                <a:gd name="connsiteX0" fmla="*/ 0 w 1670050"/>
                <a:gd name="connsiteY0" fmla="*/ 666750 h 666750"/>
                <a:gd name="connsiteX1" fmla="*/ 139700 w 1670050"/>
                <a:gd name="connsiteY1" fmla="*/ 0 h 666750"/>
                <a:gd name="connsiteX2" fmla="*/ 1670050 w 1670050"/>
                <a:gd name="connsiteY2" fmla="*/ 12700 h 666750"/>
                <a:gd name="connsiteX3" fmla="*/ 0 w 1670050"/>
                <a:gd name="connsiteY3" fmla="*/ 666750 h 666750"/>
                <a:gd name="connsiteX0-1" fmla="*/ 0 w 1676400"/>
                <a:gd name="connsiteY0-2" fmla="*/ 666750 h 666750"/>
                <a:gd name="connsiteX1-3" fmla="*/ 139700 w 1676400"/>
                <a:gd name="connsiteY1-4" fmla="*/ 0 h 666750"/>
                <a:gd name="connsiteX2-5" fmla="*/ 1676400 w 1676400"/>
                <a:gd name="connsiteY2-6" fmla="*/ 38100 h 666750"/>
                <a:gd name="connsiteX3-7" fmla="*/ 0 w 1676400"/>
                <a:gd name="connsiteY3-8" fmla="*/ 666750 h 666750"/>
                <a:gd name="connsiteX0-9" fmla="*/ 0 w 1668780"/>
                <a:gd name="connsiteY0-10" fmla="*/ 666750 h 666750"/>
                <a:gd name="connsiteX1-11" fmla="*/ 139700 w 1668780"/>
                <a:gd name="connsiteY1-12" fmla="*/ 0 h 666750"/>
                <a:gd name="connsiteX2-13" fmla="*/ 1668780 w 1668780"/>
                <a:gd name="connsiteY2-14" fmla="*/ 22860 h 666750"/>
                <a:gd name="connsiteX3-15" fmla="*/ 0 w 1668780"/>
                <a:gd name="connsiteY3-16" fmla="*/ 666750 h 666750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1668780" h="666750">
                  <a:moveTo>
                    <a:pt x="0" y="666750"/>
                  </a:moveTo>
                  <a:lnTo>
                    <a:pt x="139700" y="0"/>
                  </a:lnTo>
                  <a:lnTo>
                    <a:pt x="1668780" y="22860"/>
                  </a:lnTo>
                  <a:lnTo>
                    <a:pt x="0" y="6667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8" name="任意多边形 7"/>
            <p:cNvSpPr/>
            <p:nvPr>
              <p:custDataLst>
                <p:tags r:id="rId4"/>
              </p:custDataLst>
            </p:nvPr>
          </p:nvSpPr>
          <p:spPr>
            <a:xfrm>
              <a:off x="1877485" y="2171701"/>
              <a:ext cx="8536516" cy="2239963"/>
            </a:xfrm>
            <a:custGeom>
              <a:avLst/>
              <a:gdLst>
                <a:gd name="connsiteX0" fmla="*/ 899160 w 6408420"/>
                <a:gd name="connsiteY0" fmla="*/ 0 h 2240280"/>
                <a:gd name="connsiteX1" fmla="*/ 6134100 w 6408420"/>
                <a:gd name="connsiteY1" fmla="*/ 15240 h 2240280"/>
                <a:gd name="connsiteX2" fmla="*/ 6408420 w 6408420"/>
                <a:gd name="connsiteY2" fmla="*/ 2240280 h 2240280"/>
                <a:gd name="connsiteX3" fmla="*/ 0 w 6408420"/>
                <a:gd name="connsiteY3" fmla="*/ 2240280 h 2240280"/>
                <a:gd name="connsiteX4" fmla="*/ 1013460 w 6408420"/>
                <a:gd name="connsiteY4" fmla="*/ 2095500 h 2240280"/>
                <a:gd name="connsiteX5" fmla="*/ 899160 w 6408420"/>
                <a:gd name="connsiteY5" fmla="*/ 0 h 2240280"/>
                <a:gd name="connsiteX0-1" fmla="*/ 892810 w 6402070"/>
                <a:gd name="connsiteY0-2" fmla="*/ 0 h 2240280"/>
                <a:gd name="connsiteX1-3" fmla="*/ 6127750 w 6402070"/>
                <a:gd name="connsiteY1-4" fmla="*/ 15240 h 2240280"/>
                <a:gd name="connsiteX2-5" fmla="*/ 6402070 w 6402070"/>
                <a:gd name="connsiteY2-6" fmla="*/ 2240280 h 2240280"/>
                <a:gd name="connsiteX3-7" fmla="*/ 0 w 6402070"/>
                <a:gd name="connsiteY3-8" fmla="*/ 2227580 h 2240280"/>
                <a:gd name="connsiteX4-9" fmla="*/ 1007110 w 6402070"/>
                <a:gd name="connsiteY4-10" fmla="*/ 2095500 h 2240280"/>
                <a:gd name="connsiteX5-11" fmla="*/ 892810 w 6402070"/>
                <a:gd name="connsiteY5-12" fmla="*/ 0 h 2240280"/>
                <a:gd name="connsiteX0-13" fmla="*/ 892810 w 6402070"/>
                <a:gd name="connsiteY0-14" fmla="*/ 0 h 2240280"/>
                <a:gd name="connsiteX1-15" fmla="*/ 6127750 w 6402070"/>
                <a:gd name="connsiteY1-16" fmla="*/ 15240 h 2240280"/>
                <a:gd name="connsiteX2-17" fmla="*/ 6402070 w 6402070"/>
                <a:gd name="connsiteY2-18" fmla="*/ 2240280 h 2240280"/>
                <a:gd name="connsiteX3-19" fmla="*/ 0 w 6402070"/>
                <a:gd name="connsiteY3-20" fmla="*/ 2227580 h 2240280"/>
                <a:gd name="connsiteX4-21" fmla="*/ 988060 w 6402070"/>
                <a:gd name="connsiteY4-22" fmla="*/ 2051050 h 2240280"/>
                <a:gd name="connsiteX5-23" fmla="*/ 892810 w 6402070"/>
                <a:gd name="connsiteY5-24" fmla="*/ 0 h 2240280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  <a:cxn ang="0">
                  <a:pos x="connsiteX5-23" y="connsiteY5-24"/>
                </a:cxn>
              </a:cxnLst>
              <a:rect l="l" t="t" r="r" b="b"/>
              <a:pathLst>
                <a:path w="6402070" h="2240280">
                  <a:moveTo>
                    <a:pt x="892810" y="0"/>
                  </a:moveTo>
                  <a:lnTo>
                    <a:pt x="6127750" y="15240"/>
                  </a:lnTo>
                  <a:lnTo>
                    <a:pt x="6402070" y="2240280"/>
                  </a:lnTo>
                  <a:lnTo>
                    <a:pt x="0" y="2227580"/>
                  </a:lnTo>
                  <a:lnTo>
                    <a:pt x="988060" y="2051050"/>
                  </a:lnTo>
                  <a:lnTo>
                    <a:pt x="89281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" dist="254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9" name="任意多边形 8"/>
            <p:cNvSpPr/>
            <p:nvPr>
              <p:custDataLst>
                <p:tags r:id="rId5"/>
              </p:custDataLst>
            </p:nvPr>
          </p:nvSpPr>
          <p:spPr>
            <a:xfrm>
              <a:off x="1858433" y="4179889"/>
              <a:ext cx="1356784" cy="217487"/>
            </a:xfrm>
            <a:custGeom>
              <a:avLst/>
              <a:gdLst>
                <a:gd name="connsiteX0" fmla="*/ 0 w 1010195"/>
                <a:gd name="connsiteY0" fmla="*/ 0 h 217714"/>
                <a:gd name="connsiteX1" fmla="*/ 8709 w 1010195"/>
                <a:gd name="connsiteY1" fmla="*/ 217714 h 217714"/>
                <a:gd name="connsiteX2" fmla="*/ 1010195 w 1010195"/>
                <a:gd name="connsiteY2" fmla="*/ 87086 h 217714"/>
                <a:gd name="connsiteX3" fmla="*/ 0 w 1010195"/>
                <a:gd name="connsiteY3" fmla="*/ 0 h 217714"/>
                <a:gd name="connsiteX0-1" fmla="*/ 0 w 1017338"/>
                <a:gd name="connsiteY0-2" fmla="*/ 0 h 217714"/>
                <a:gd name="connsiteX1-3" fmla="*/ 8709 w 1017338"/>
                <a:gd name="connsiteY1-4" fmla="*/ 217714 h 217714"/>
                <a:gd name="connsiteX2-5" fmla="*/ 1017338 w 1017338"/>
                <a:gd name="connsiteY2-6" fmla="*/ 87086 h 217714"/>
                <a:gd name="connsiteX3-7" fmla="*/ 0 w 1017338"/>
                <a:gd name="connsiteY3-8" fmla="*/ 0 h 2177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17338" h="217714">
                  <a:moveTo>
                    <a:pt x="0" y="0"/>
                  </a:moveTo>
                  <a:lnTo>
                    <a:pt x="8709" y="217714"/>
                  </a:lnTo>
                  <a:lnTo>
                    <a:pt x="1017338" y="87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6"/>
              </p:custDataLst>
            </p:nvPr>
          </p:nvSpPr>
          <p:spPr>
            <a:xfrm>
              <a:off x="-33867" y="1866900"/>
              <a:ext cx="3251200" cy="2400300"/>
            </a:xfrm>
            <a:custGeom>
              <a:avLst/>
              <a:gdLst>
                <a:gd name="connsiteX0" fmla="*/ 0 w 2438400"/>
                <a:gd name="connsiteY0" fmla="*/ 0 h 2400300"/>
                <a:gd name="connsiteX1" fmla="*/ 2413000 w 2438400"/>
                <a:gd name="connsiteY1" fmla="*/ 139700 h 2400300"/>
                <a:gd name="connsiteX2" fmla="*/ 2438400 w 2438400"/>
                <a:gd name="connsiteY2" fmla="*/ 2400300 h 2400300"/>
                <a:gd name="connsiteX3" fmla="*/ 12700 w 2438400"/>
                <a:gd name="connsiteY3" fmla="*/ 2222500 h 2400300"/>
                <a:gd name="connsiteX4" fmla="*/ 0 w 2438400"/>
                <a:gd name="connsiteY4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00300">
                  <a:moveTo>
                    <a:pt x="0" y="0"/>
                  </a:moveTo>
                  <a:lnTo>
                    <a:pt x="2413000" y="139700"/>
                  </a:lnTo>
                  <a:lnTo>
                    <a:pt x="2438400" y="2400300"/>
                  </a:lnTo>
                  <a:lnTo>
                    <a:pt x="12700" y="2222500"/>
                  </a:lnTo>
                  <a:cubicBezTo>
                    <a:pt x="8467" y="1485900"/>
                    <a:pt x="4233" y="74930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5400" dist="127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5217" y="2123770"/>
            <a:ext cx="6784189" cy="2935779"/>
          </a:xfrm>
        </p:spPr>
        <p:txBody>
          <a:bodyPr>
            <a:normAutofit/>
          </a:bodyPr>
          <a:lstStyle>
            <a:lvl1pPr algn="ctr">
              <a:defRPr sz="8800" b="1">
                <a:solidFill>
                  <a:schemeClr val="bg1"/>
                </a:solidFill>
                <a:effectLst>
                  <a:outerShdw blurRad="25400" dist="38100" dir="5400000" algn="ctr" rotWithShape="0">
                    <a:schemeClr val="tx1">
                      <a:alpha val="30000"/>
                    </a:schemeClr>
                  </a:outerShdw>
                </a:effectLst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94682" y="1309255"/>
            <a:ext cx="4165200" cy="137850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777646" y="1309255"/>
            <a:ext cx="5576753" cy="488372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91251" y="2687761"/>
            <a:ext cx="4165200" cy="350522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6D5D78-0A6C-4B21-8854-5ED5A2501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574E65-1148-40A4-BDAF-04AAE88EDE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8.xml"/><Relationship Id="rId13" Type="http://schemas.openxmlformats.org/officeDocument/2006/relationships/tags" Target="../tags/tag7.xml"/><Relationship Id="rId12" Type="http://schemas.openxmlformats.org/officeDocument/2006/relationships/tags" Target="../tags/tag6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2773680" y="365125"/>
            <a:ext cx="8580120" cy="938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83360"/>
            <a:ext cx="10515600" cy="469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0" scaled="1"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Wingdings" panose="05000000000000000000" pitchFamily="2" charset="2"/>
        <a:buChar char="l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 rtlCol="0">
            <a:normAutofit/>
          </a:bodyPr>
          <a:p>
            <a:pPr>
              <a:defRPr/>
            </a:pPr>
            <a:r>
              <a:rPr lang="zh-CN" altLang="zh-CN" sz="8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丰收的画</a:t>
            </a:r>
            <a:endParaRPr lang="zh-CN" altLang="zh-CN" sz="80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085" y="-40005"/>
            <a:ext cx="4038600" cy="690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7055" y="137795"/>
            <a:ext cx="3894455" cy="6567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7280" y="-40005"/>
            <a:ext cx="3459480" cy="4448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4380" y="13779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高粱</a:t>
            </a:r>
            <a:endParaRPr lang="zh-CN" altLang="en-US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780" y="566356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稻穗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14315" y="130429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棉花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24060" y="177355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葡萄</a:t>
            </a:r>
            <a:endParaRPr lang="zh-CN" altLang="en-US" sz="7200" b="1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24060" y="446468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/>
                <a:solidFill>
                  <a:schemeClr val="accent3">
                    <a:lumMod val="75000"/>
                  </a:schemeClr>
                </a:solidFill>
                <a:effectLst/>
              </a:rPr>
              <a:t>紫色</a:t>
            </a:r>
            <a:endParaRPr lang="zh-CN" altLang="en-US" sz="7200" b="1">
              <a:ln/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24060" y="550608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玛瑙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31620" y="2674620"/>
            <a:ext cx="93649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在田野上你看到了什么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读课文思考问题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4400"/>
              <a:t>1</a:t>
            </a:r>
            <a:r>
              <a:rPr lang="zh-CN" altLang="en-US" sz="4400"/>
              <a:t>、田野上这幅五彩的图画是谁画的？</a:t>
            </a:r>
            <a:endParaRPr lang="zh-CN" altLang="en-US" sz="4400"/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4400"/>
              <a:t>2</a:t>
            </a:r>
            <a:r>
              <a:rPr lang="zh-CN" altLang="en-US" sz="4400"/>
              <a:t>、农民伯伯做了些什么？</a:t>
            </a:r>
            <a:endParaRPr lang="zh-CN" altLang="en-US" sz="4400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8260" y="44450"/>
            <a:ext cx="6130290" cy="6630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055" y="213360"/>
            <a:ext cx="3437890" cy="228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955" y="2956560"/>
            <a:ext cx="4276090" cy="37179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810" y="10160"/>
            <a:ext cx="12214860" cy="68516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255" y="48895"/>
            <a:ext cx="12129770" cy="68014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955" y="-36195"/>
            <a:ext cx="12195175" cy="69145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480" y="-6350"/>
            <a:ext cx="12145645" cy="68840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认一认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3360"/>
            <a:ext cx="11200765" cy="4693920"/>
          </a:xfrm>
        </p:spPr>
        <p:txBody>
          <a:bodyPr/>
          <a:p>
            <a:pPr marL="0" indent="0">
              <a:buNone/>
            </a:pPr>
            <a:r>
              <a:rPr lang="zh-CN" altLang="en-US" sz="7200"/>
              <a:t>shào  nǚ   tú  liáng</a:t>
            </a:r>
            <a:r>
              <a:rPr lang="zh-CN" altLang="en-US" sz="7200"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en-US" sz="7200">
                <a:latin typeface="楷体" panose="02010609060101010101" charset="-122"/>
                <a:ea typeface="楷体" panose="02010609060101010101" charset="-122"/>
                <a:sym typeface="+mn-ea"/>
              </a:rPr>
              <a:t>哨    女 图  梁</a:t>
            </a:r>
            <a:endParaRPr lang="zh-CN" altLang="en-US" sz="72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7200"/>
              <a:t>dào   suì   fàn  mián </a:t>
            </a:r>
            <a:endParaRPr lang="zh-CN" altLang="en-US" sz="72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7200">
                <a:latin typeface="楷体" panose="02010609060101010101" charset="-122"/>
                <a:ea typeface="楷体" panose="02010609060101010101" charset="-122"/>
                <a:sym typeface="+mn-ea"/>
              </a:rPr>
              <a:t>稻   穗   泛  棉</a:t>
            </a:r>
            <a:endParaRPr lang="zh-CN" altLang="en-US" sz="7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认一认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5840" y="1304290"/>
            <a:ext cx="11200765" cy="530352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sz="7200">
                <a:sym typeface="+mn-ea"/>
              </a:rPr>
              <a:t>pú   táo   zǐ   mǎ  nǎo   xiá</a:t>
            </a:r>
            <a:endParaRPr lang="zh-CN" altLang="en-US" sz="7200">
              <a:sym typeface="+mn-ea"/>
            </a:endParaRPr>
          </a:p>
          <a:p>
            <a:pPr marL="0" indent="0">
              <a:buNone/>
            </a:pPr>
            <a:r>
              <a:rPr lang="zh-CN" altLang="en-US" sz="7200">
                <a:latin typeface="楷体" panose="02010609060101010101" charset="-122"/>
                <a:ea typeface="楷体" panose="02010609060101010101" charset="-122"/>
                <a:sym typeface="+mn-ea"/>
              </a:rPr>
              <a:t>葡  萄  紫  玛  瑙   霞</a:t>
            </a:r>
            <a:endParaRPr lang="zh-CN" altLang="en-US" sz="7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7200"/>
              <a:t>mín  bó  guàn  cháng </a:t>
            </a:r>
            <a:r>
              <a:rPr lang="zh-CN" altLang="en-US" sz="7200">
                <a:sym typeface="+mn-ea"/>
              </a:rPr>
              <a:t>yuàn </a:t>
            </a:r>
            <a:endParaRPr lang="zh-CN" altLang="en-US" sz="7200"/>
          </a:p>
          <a:p>
            <a:pPr marL="0" indent="0">
              <a:buNone/>
            </a:pPr>
            <a:r>
              <a:rPr lang="zh-CN" altLang="en-US" sz="7200"/>
              <a:t> 民   伯    灌       场       院</a:t>
            </a:r>
            <a:endParaRPr lang="zh-CN" altLang="en-US" sz="72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7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zh-CN" sz="6600">
                <a:sym typeface="+mn-ea"/>
              </a:rPr>
              <a:t>哨  女  图  梁  稻  穗</a:t>
            </a:r>
            <a:endParaRPr lang="zh-CN" altLang="zh-CN" sz="6600">
              <a:sym typeface="+mn-ea"/>
            </a:endParaRPr>
          </a:p>
          <a:p>
            <a:pPr marL="0" indent="0">
              <a:buNone/>
            </a:pPr>
            <a:r>
              <a:rPr lang="zh-CN" altLang="zh-CN" sz="6600">
                <a:sym typeface="+mn-ea"/>
              </a:rPr>
              <a:t>泛  棉  葡  萄  紫  玛</a:t>
            </a:r>
            <a:endParaRPr lang="zh-CN" altLang="zh-CN" sz="6600">
              <a:sym typeface="+mn-ea"/>
            </a:endParaRPr>
          </a:p>
          <a:p>
            <a:pPr marL="0" indent="0">
              <a:buNone/>
            </a:pPr>
            <a:r>
              <a:rPr lang="zh-CN" altLang="zh-CN" sz="6600">
                <a:sym typeface="+mn-ea"/>
              </a:rPr>
              <a:t>瑙  霞  民  伯  灌  </a:t>
            </a:r>
            <a:r>
              <a:rPr lang="zh-CN" altLang="zh-CN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场</a:t>
            </a:r>
            <a:endParaRPr lang="zh-CN" altLang="zh-CN" sz="6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marL="0" indent="0">
              <a:buNone/>
            </a:pPr>
            <a:r>
              <a:rPr lang="zh-CN" altLang="zh-CN" sz="7200">
                <a:sym typeface="+mn-ea"/>
              </a:rPr>
              <a:t>院</a:t>
            </a:r>
            <a:endParaRPr lang="zh-CN" altLang="zh-CN" sz="7200">
              <a:sym typeface="+mn-ea"/>
            </a:endParaRPr>
          </a:p>
          <a:p>
            <a:pPr marL="0" indent="0">
              <a:buNone/>
            </a:pPr>
            <a:endParaRPr lang="zh-CN" altLang="zh-CN" sz="72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读</a:t>
            </a:r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en-US" altLang="zh-CN"/>
              <a:t>2</a:t>
            </a:r>
            <a:r>
              <a:rPr lang="zh-CN" altLang="en-US"/>
              <a:t>、</a:t>
            </a:r>
            <a:r>
              <a:rPr lang="en-US" altLang="zh-CN"/>
              <a:t>3</a:t>
            </a:r>
            <a:r>
              <a:rPr lang="zh-CN" altLang="en-US"/>
              <a:t>自然段</a:t>
            </a:r>
            <a:r>
              <a:rPr lang="zh-CN" altLang="en-US"/>
              <a:t>思考问题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4400"/>
              <a:t>1</a:t>
            </a:r>
            <a:r>
              <a:rPr lang="zh-CN" altLang="en-US" sz="4400"/>
              <a:t>、秋风来干什么？它是怎样把好消息告诉小朋友的？</a:t>
            </a:r>
            <a:endParaRPr lang="zh-CN" altLang="en-US" sz="4400"/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4400"/>
              <a:t>2</a:t>
            </a:r>
            <a:r>
              <a:rPr lang="zh-CN" altLang="en-US" sz="4400"/>
              <a:t>、听到这个喜讯，小朋友的心情怎样？</a:t>
            </a:r>
            <a:endParaRPr lang="zh-CN" altLang="en-US" sz="440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0"/>
  <p:tag name="KSO_WM_TEMPLATE_CATEGORY" val="custom"/>
  <p:tag name="KSO_WM_TEMPLATE_INDEX" val="155"/>
</p:tagLst>
</file>

<file path=ppt/tags/tag10.xml><?xml version="1.0" encoding="utf-8"?>
<p:tagLst xmlns:p="http://schemas.openxmlformats.org/presentationml/2006/main">
  <p:tag name="KSO_WM_TEMPLATE_THUMBS_INDEX" val="1、9、12、16、21、22、26、32、35"/>
  <p:tag name="KSO_WM_TEMPLATE_CATEGORY" val="custom"/>
  <p:tag name="KSO_WM_TEMPLATE_INDEX" val="160439"/>
  <p:tag name="KSO_WM_SLIDE_ID" val="custom160439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AG_VERSION" val="1.0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160439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160439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439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160439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160439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160439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160439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160439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160439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1"/>
  <p:tag name="KSO_WM_TEMPLATE_CATEGORY" val="custom"/>
  <p:tag name="KSO_WM_TEMPLATE_INDEX" val="155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160439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160439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2"/>
  <p:tag name="KSO_WM_TEMPLATE_CATEGORY" val="custom"/>
  <p:tag name="KSO_WM_TEMPLATE_INDEX" val="155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3"/>
  <p:tag name="KSO_WM_TEMPLATE_CATEGORY" val="custom"/>
  <p:tag name="KSO_WM_TEMPLATE_INDEX" val="155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4"/>
  <p:tag name="KSO_WM_TEMPLATE_CATEGORY" val="custom"/>
  <p:tag name="KSO_WM_TEMPLATE_INDEX" val="155"/>
</p:tagLst>
</file>

<file path=ppt/tags/tag6.xml><?xml version="1.0" encoding="utf-8"?>
<p:tagLst xmlns:p="http://schemas.openxmlformats.org/presentationml/2006/main">
  <p:tag name="KSO_WM_TAG_VERSION" val="1.0"/>
  <p:tag name="KSO_WM_TEMPLATE_CATEGORY" val="custom"/>
  <p:tag name="KSO_WM_TEMPLATE_INDEX" val="160439"/>
</p:tagLst>
</file>

<file path=ppt/tags/tag7.xml><?xml version="1.0" encoding="utf-8"?>
<p:tagLst xmlns:p="http://schemas.openxmlformats.org/presentationml/2006/main">
  <p:tag name="KSO_WM_TAG_VERSION" val="1.0"/>
  <p:tag name="KSO_WM_TEMPLATE_CATEGORY" val="custom"/>
  <p:tag name="KSO_WM_TEMPLATE_INDEX" val="160439"/>
</p:tagLst>
</file>

<file path=ppt/tags/tag8.xml><?xml version="1.0" encoding="utf-8"?>
<p:tagLst xmlns:p="http://schemas.openxmlformats.org/presentationml/2006/main">
  <p:tag name="KSO_WM_TEMPLATE_THUMBS_INDEX" val="1、9、12、16、21、22、26、32、35"/>
  <p:tag name="KSO_WM_TEMPLATE_CATEGORY" val="custom"/>
  <p:tag name="KSO_WM_TEMPLATE_INDEX" val="160439"/>
  <p:tag name="KSO_WM_BEAUTIFY_FLAG" val="#wm#"/>
  <p:tag name="KSO_WM_TAG_VERSION" val="1.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a"/>
  <p:tag name="KSO_WM_UNIT_INDEX" val="1"/>
  <p:tag name="KSO_WM_UNIT_ID" val="custom160439_1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heme/theme1.xml><?xml version="1.0" encoding="utf-8"?>
<a:theme xmlns:a="http://schemas.openxmlformats.org/drawingml/2006/main" name="1_A000120140530A66PPBG">
  <a:themeElements>
    <a:clrScheme name="160155.155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E65383"/>
      </a:accent1>
      <a:accent2>
        <a:srgbClr val="B75783"/>
      </a:accent2>
      <a:accent3>
        <a:srgbClr val="D982D1"/>
      </a:accent3>
      <a:accent4>
        <a:srgbClr val="BEABFD"/>
      </a:accent4>
      <a:accent5>
        <a:srgbClr val="84ADE4"/>
      </a:accent5>
      <a:accent6>
        <a:srgbClr val="FFC00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WPS 演示</Application>
  <PresentationFormat>宽屏</PresentationFormat>
  <Paragraphs>46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黑体</vt:lpstr>
      <vt:lpstr>楷体</vt:lpstr>
      <vt:lpstr>1_A000120140530A66PPBG</vt:lpstr>
      <vt:lpstr>LOREM IPSUM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读课文思考问题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pc</cp:lastModifiedBy>
  <cp:revision>语文备课大师【全免费】</cp:revision>
  <dcterms:created xsi:type="dcterms:W3CDTF">2015-05-05T08:02:00Z</dcterms:created>
  <dcterms:modified xsi:type="dcterms:W3CDTF">2017-09-02T05:02:05Z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