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5" r:id="rId1"/>
  </p:sldMasterIdLst>
  <p:notesMasterIdLst>
    <p:notesMasterId r:id="rId31"/>
  </p:notesMasterIdLst>
  <p:sldIdLst>
    <p:sldId id="256" r:id="rId2"/>
    <p:sldId id="303" r:id="rId3"/>
    <p:sldId id="11088565" r:id="rId4"/>
    <p:sldId id="11088538" r:id="rId5"/>
    <p:sldId id="11088609" r:id="rId6"/>
    <p:sldId id="11088561" r:id="rId7"/>
    <p:sldId id="307" r:id="rId8"/>
    <p:sldId id="11088562" r:id="rId9"/>
    <p:sldId id="11088566" r:id="rId10"/>
    <p:sldId id="11088571" r:id="rId11"/>
    <p:sldId id="11088612" r:id="rId12"/>
    <p:sldId id="11088585" r:id="rId13"/>
    <p:sldId id="11088568" r:id="rId14"/>
    <p:sldId id="11088577" r:id="rId15"/>
    <p:sldId id="11088530" r:id="rId16"/>
    <p:sldId id="11088564" r:id="rId17"/>
    <p:sldId id="11088572" r:id="rId18"/>
    <p:sldId id="11088614" r:id="rId19"/>
    <p:sldId id="11088613" r:id="rId20"/>
    <p:sldId id="11088610" r:id="rId21"/>
    <p:sldId id="11088611" r:id="rId22"/>
    <p:sldId id="11088532" r:id="rId23"/>
    <p:sldId id="11088580" r:id="rId24"/>
    <p:sldId id="11088615" r:id="rId25"/>
    <p:sldId id="11088578" r:id="rId26"/>
    <p:sldId id="11088616" r:id="rId27"/>
    <p:sldId id="11088581" r:id="rId28"/>
    <p:sldId id="11088535" r:id="rId29"/>
    <p:sldId id="1108854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890" autoAdjust="0"/>
    <p:restoredTop sz="80708" autoAdjust="0"/>
  </p:normalViewPr>
  <p:slideViewPr>
    <p:cSldViewPr snapToGrid="0">
      <p:cViewPr varScale="1">
        <p:scale>
          <a:sx n="112" d="100"/>
          <a:sy n="112" d="100"/>
        </p:scale>
        <p:origin x="-5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67F35-8EDB-40AE-87E0-2F46FE76F01C}" type="datetimeFigureOut">
              <a:rPr lang="zh-CN" altLang="en-US" smtClean="0"/>
              <a:pPr/>
              <a:t>2023/7/25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78697-CDD5-46E9-9BA9-DB8BF38A4A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99401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音乐：</a:t>
            </a:r>
            <a:r>
              <a:rPr lang="en-US" altLang="zh-CN"/>
              <a:t>https://ibaotu.com/sucai/18209194.html</a:t>
            </a:r>
            <a:endParaRPr lang="zh-CN" altLang="en-US"/>
          </a:p>
          <a:p>
            <a:r>
              <a:rPr lang="zh-CN" altLang="en-US"/>
              <a:t>素材：</a:t>
            </a:r>
            <a:r>
              <a:rPr lang="en-US" altLang="zh-CN"/>
              <a:t>https://ibaotu.com/sucai/18448051.html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字体：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https://ibaotu.com/Font/quanbu-0/fd3ec5bed9eb4d4c1c47a4d692aba263.html</a:t>
            </a:r>
            <a:endParaRPr lang="zh-CN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990225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821654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982444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640850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961999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709309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521853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2010745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6689026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794423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4055277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11151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42752286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997913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269645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755703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1129798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029778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7044266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2597445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6719736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284498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4182716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045247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724284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3421744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877196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453641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78697-CDD5-46E9-9BA9-DB8BF38A4A9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val="1438374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中国教育出版网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 descr="中国教育出版网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 descr="中国教育出版网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 descr="中国教育出版网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73" r:id="rId12"/>
    <p:sldLayoutId id="2147483674" r:id="rId13"/>
    <p:sldLayoutId id="2147483660" r:id="rId14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image18.wdp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8.png"/><Relationship Id="rId4" Type="http://schemas.openxmlformats.org/officeDocument/2006/relationships/image" Target="../media/image6.png"/><Relationship Id="rId9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image1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microsoft.com/office/2007/relationships/hdphoto" Target="../media/image18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image18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中国教育出版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6366" y="-2677632"/>
            <a:ext cx="6858000" cy="12191998"/>
          </a:xfrm>
          <a:prstGeom prst="rect">
            <a:avLst/>
          </a:prstGeom>
        </p:spPr>
      </p:pic>
      <p:pic>
        <p:nvPicPr>
          <p:cNvPr id="55" name="图片 54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14" y="-594269"/>
            <a:ext cx="5689531" cy="5171571"/>
          </a:xfrm>
          <a:prstGeom prst="rect">
            <a:avLst/>
          </a:prstGeom>
        </p:spPr>
      </p:pic>
      <p:pic>
        <p:nvPicPr>
          <p:cNvPr id="12" name="图片 11" descr="中国教育出版网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199" y="4194023"/>
            <a:ext cx="1906793" cy="1856942"/>
          </a:xfrm>
          <a:prstGeom prst="rect">
            <a:avLst/>
          </a:prstGeom>
        </p:spPr>
      </p:pic>
      <p:pic>
        <p:nvPicPr>
          <p:cNvPr id="10" name="图片 9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731" y="-10633"/>
            <a:ext cx="2955851" cy="2432491"/>
          </a:xfrm>
          <a:prstGeom prst="rect">
            <a:avLst/>
          </a:prstGeom>
        </p:spPr>
      </p:pic>
      <p:pic>
        <p:nvPicPr>
          <p:cNvPr id="25" name="图片 24" descr="中国教育出版网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5463527"/>
            <a:ext cx="12190992" cy="1383678"/>
          </a:xfrm>
          <a:prstGeom prst="rect">
            <a:avLst/>
          </a:prstGeom>
        </p:spPr>
      </p:pic>
      <p:sp>
        <p:nvSpPr>
          <p:cNvPr id="48" name="标题 1" descr="中国教育出版网"/>
          <p:cNvSpPr txBox="1"/>
          <p:nvPr/>
        </p:nvSpPr>
        <p:spPr>
          <a:xfrm>
            <a:off x="1578516" y="2421787"/>
            <a:ext cx="1002081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《咏雪》</a:t>
            </a:r>
          </a:p>
          <a:p>
            <a:r>
              <a:rPr lang="en-US" altLang="zh-CN" sz="80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—</a:t>
            </a:r>
            <a:r>
              <a:rPr lang="zh-CN" altLang="en-US" sz="8000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小荷尖角，谢家玉树</a:t>
            </a:r>
          </a:p>
        </p:txBody>
      </p:sp>
      <p:pic>
        <p:nvPicPr>
          <p:cNvPr id="40" name="5cd9fccee5134" descr="中国教育出版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5="http://schemas.microsoft.com/office/powerpoint/2012/main" xmlns:p159="http://schemas.microsoft.com/office/powerpoint/2015/09/main"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13735050" y="170338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advClick="0" p14:dur="1750">
        <p14:conveyor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3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</p:childTnLst>
        </p:cTn>
      </p:par>
    </p:tnLst>
    <p:bldLst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115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sp>
        <p:nvSpPr>
          <p:cNvPr id="18" name="文本框 17" descr="中国教育出版网"/>
          <p:cNvSpPr txBox="1"/>
          <p:nvPr/>
        </p:nvSpPr>
        <p:spPr>
          <a:xfrm>
            <a:off x="4383541" y="4272795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+mn-ea"/>
              </a:rPr>
              <a:t>单击此处添加标题</a:t>
            </a:r>
          </a:p>
        </p:txBody>
      </p:sp>
      <p:sp>
        <p:nvSpPr>
          <p:cNvPr id="19" name="文本框 18" descr="中国教育出版网"/>
          <p:cNvSpPr txBox="1"/>
          <p:nvPr/>
        </p:nvSpPr>
        <p:spPr>
          <a:xfrm>
            <a:off x="2044700" y="4791092"/>
            <a:ext cx="8102600" cy="6996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请在此处添加具体内容，文字尽量言简意赅，简单描述即可，不必过于繁琐，注意版面美观度。请在此处添加具体内容，文字尽量言简意赅。请在此处添加具体内容。</a:t>
            </a:r>
            <a:endParaRPr kumimoji="0" lang="en-US" altLang="zh-CN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sp>
        <p:nvSpPr>
          <p:cNvPr id="17411" name="文本框 1" descr="中国教育出版网"/>
          <p:cNvSpPr txBox="1"/>
          <p:nvPr/>
        </p:nvSpPr>
        <p:spPr>
          <a:xfrm>
            <a:off x="2058670" y="1653858"/>
            <a:ext cx="6923405" cy="428783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4400">
                <a:latin typeface="草檀斋毛泽东字体" charset="-122"/>
                <a:ea typeface="草檀斋毛泽东字体" charset="-122"/>
                <a:sym typeface="+mn-ea"/>
              </a:rPr>
              <a:t>未若柳絮因风起</a:t>
            </a:r>
            <a:endParaRPr lang="zh-CN" altLang="en-US" sz="44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4400">
                <a:latin typeface="草檀斋毛泽东字体" charset="-122"/>
                <a:ea typeface="草檀斋毛泽东字体" charset="-122"/>
                <a:sym typeface="+mn-ea"/>
              </a:rPr>
              <a:t>撒盐空中差可拟</a:t>
            </a:r>
            <a:endParaRPr lang="zh-CN" altLang="en-US" sz="4400">
              <a:latin typeface="草檀斋毛泽东字体" charset="-122"/>
              <a:ea typeface="草檀斋毛泽东字体" charset="-122"/>
            </a:endParaRPr>
          </a:p>
          <a:p>
            <a:endParaRPr lang="zh-CN" altLang="en-US" sz="4400">
              <a:latin typeface="草檀斋毛泽东字体" charset="-122"/>
              <a:ea typeface="草檀斋毛泽东字体" charset="-122"/>
            </a:endParaRPr>
          </a:p>
        </p:txBody>
      </p:sp>
      <p:pic>
        <p:nvPicPr>
          <p:cNvPr id="6" name="图片 5" descr="中国教育出版网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3970" y="1783715"/>
            <a:ext cx="3793490" cy="3793490"/>
          </a:xfrm>
          <a:custGeom>
            <a:avLst/>
            <a:gdLst>
              <a:gd name="connsiteX0" fmla="*/ 2055644 w 4111288"/>
              <a:gd name="connsiteY0" fmla="*/ 0 h 4111288"/>
              <a:gd name="connsiteX1" fmla="*/ 4111288 w 4111288"/>
              <a:gd name="connsiteY1" fmla="*/ 2055644 h 4111288"/>
              <a:gd name="connsiteX2" fmla="*/ 2055644 w 4111288"/>
              <a:gd name="connsiteY2" fmla="*/ 4111288 h 4111288"/>
              <a:gd name="connsiteX3" fmla="*/ 0 w 4111288"/>
              <a:gd name="connsiteY3" fmla="*/ 2055644 h 4111288"/>
              <a:gd name="connsiteX4" fmla="*/ 2055644 w 4111288"/>
              <a:gd name="connsiteY4" fmla="*/ 0 h 41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288" h="4111288">
                <a:moveTo>
                  <a:pt x="2055644" y="0"/>
                </a:moveTo>
                <a:cubicBezTo>
                  <a:pt x="3190945" y="0"/>
                  <a:pt x="4111288" y="920343"/>
                  <a:pt x="4111288" y="2055644"/>
                </a:cubicBezTo>
                <a:cubicBezTo>
                  <a:pt x="4111288" y="3190945"/>
                  <a:pt x="3190945" y="4111288"/>
                  <a:pt x="2055644" y="4111288"/>
                </a:cubicBezTo>
                <a:cubicBezTo>
                  <a:pt x="920343" y="4111288"/>
                  <a:pt x="0" y="3190945"/>
                  <a:pt x="0" y="2055644"/>
                </a:cubicBezTo>
                <a:cubicBezTo>
                  <a:pt x="0" y="920343"/>
                  <a:pt x="920343" y="0"/>
                  <a:pt x="2055644" y="0"/>
                </a:cubicBezTo>
                <a:close/>
              </a:path>
            </a:pathLst>
          </a:custGeom>
          <a:effectLst>
            <a:softEdge rad="279400"/>
          </a:effectLst>
        </p:spPr>
      </p:pic>
      <p:sp>
        <p:nvSpPr>
          <p:cNvPr id="2" name="文本框 1" descr="中国教育出版网"/>
          <p:cNvSpPr txBox="1"/>
          <p:nvPr/>
        </p:nvSpPr>
        <p:spPr>
          <a:xfrm>
            <a:off x="4074160" y="939165"/>
            <a:ext cx="3543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白雪纷纷何所似？</a:t>
            </a:r>
          </a:p>
        </p:txBody>
      </p:sp>
      <p:sp>
        <p:nvSpPr>
          <p:cNvPr id="3" name="文本框 2" descr="中国教育出版网"/>
          <p:cNvSpPr txBox="1"/>
          <p:nvPr/>
        </p:nvSpPr>
        <p:spPr>
          <a:xfrm>
            <a:off x="1230630" y="429895"/>
            <a:ext cx="4056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文中哪几句紧扣文题？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365" y="354330"/>
            <a:ext cx="35737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提示思考角度：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518" y="354363"/>
            <a:ext cx="595973" cy="408440"/>
          </a:xfrm>
          <a:prstGeom prst="rect">
            <a:avLst/>
          </a:prstGeom>
        </p:spPr>
      </p:pic>
      <p:sp>
        <p:nvSpPr>
          <p:cNvPr id="18" name="文本框 17" descr="中国教育出版网"/>
          <p:cNvSpPr txBox="1"/>
          <p:nvPr/>
        </p:nvSpPr>
        <p:spPr>
          <a:xfrm>
            <a:off x="4383541" y="4272795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+mn-ea"/>
              </a:rPr>
              <a:t>单击此处添加标题</a:t>
            </a:r>
          </a:p>
        </p:txBody>
      </p:sp>
      <p:sp>
        <p:nvSpPr>
          <p:cNvPr id="19" name="文本框 18" descr="中国教育出版网"/>
          <p:cNvSpPr txBox="1"/>
          <p:nvPr/>
        </p:nvSpPr>
        <p:spPr>
          <a:xfrm>
            <a:off x="2044700" y="4791092"/>
            <a:ext cx="8102600" cy="6996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请在此处添加具体内容，文字尽量言简意赅，简单描述即可，不必过于繁琐，注意版面美观度。请在此处添加具体内容，文字尽量言简意赅。请在此处添加具体内容。</a:t>
            </a:r>
            <a:endParaRPr kumimoji="0" lang="en-US" altLang="zh-CN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pic>
        <p:nvPicPr>
          <p:cNvPr id="633" name="图片 632" descr="中国教育出版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2990" y="1834515"/>
            <a:ext cx="3093720" cy="3524885"/>
          </a:xfrm>
          <a:prstGeom prst="rect">
            <a:avLst/>
          </a:prstGeom>
        </p:spPr>
      </p:pic>
      <p:sp>
        <p:nvSpPr>
          <p:cNvPr id="18628" name="文本框 1" descr="中国教育出版网"/>
          <p:cNvSpPr txBox="1"/>
          <p:nvPr/>
        </p:nvSpPr>
        <p:spPr>
          <a:xfrm>
            <a:off x="3010218" y="1735138"/>
            <a:ext cx="7678737" cy="3723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修辞手法             </a:t>
            </a: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颜色    </a:t>
            </a: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形态</a:t>
            </a: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方式</a:t>
            </a: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意蕴</a:t>
            </a:r>
          </a:p>
          <a:p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……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07407E-06 L 0.65795 0.00138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633" y="548038"/>
            <a:ext cx="595973" cy="408440"/>
          </a:xfrm>
          <a:prstGeom prst="rect">
            <a:avLst/>
          </a:prstGeom>
        </p:spPr>
      </p:pic>
      <p:sp>
        <p:nvSpPr>
          <p:cNvPr id="18" name="文本框 17" descr="中国教育出版网"/>
          <p:cNvSpPr txBox="1"/>
          <p:nvPr/>
        </p:nvSpPr>
        <p:spPr>
          <a:xfrm>
            <a:off x="4383541" y="4272795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+mn-ea"/>
              </a:rPr>
              <a:t>单击此处添加标题</a:t>
            </a:r>
          </a:p>
        </p:txBody>
      </p:sp>
      <p:sp>
        <p:nvSpPr>
          <p:cNvPr id="19" name="文本框 18" descr="中国教育出版网"/>
          <p:cNvSpPr txBox="1"/>
          <p:nvPr/>
        </p:nvSpPr>
        <p:spPr>
          <a:xfrm>
            <a:off x="2044700" y="4791092"/>
            <a:ext cx="8102600" cy="6996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请在此处添加具体内容，文字尽量言简意赅，简单描述即可，不必过于繁琐，注意版面美观度。请在此处添加具体内容，文字尽量言简意赅。请在此处添加具体内容。</a:t>
            </a:r>
            <a:endParaRPr kumimoji="0" lang="en-US" altLang="zh-CN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pic>
        <p:nvPicPr>
          <p:cNvPr id="633" name="图片 632" descr="中国教育出版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2990" y="1834515"/>
            <a:ext cx="3093720" cy="3524885"/>
          </a:xfrm>
          <a:prstGeom prst="rect">
            <a:avLst/>
          </a:prstGeom>
        </p:spPr>
      </p:pic>
      <p:sp>
        <p:nvSpPr>
          <p:cNvPr id="18628" name="文本框 1" descr="中国教育出版网"/>
          <p:cNvSpPr txBox="1"/>
          <p:nvPr/>
        </p:nvSpPr>
        <p:spPr>
          <a:xfrm>
            <a:off x="524828" y="1931353"/>
            <a:ext cx="7678737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盐        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雪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    柳絮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颜色：白色 泛光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白色，银光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灰白无光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形态：结晶状颗粒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冰晶和雪团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蓬松棉状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方式：撒   下落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飘落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风起  上扬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意蕴： 无              瑞雪丰年         暮春        </a:t>
            </a: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 descr="中国教育出版网"/>
          <p:cNvSpPr txBox="1"/>
          <p:nvPr/>
        </p:nvSpPr>
        <p:spPr>
          <a:xfrm>
            <a:off x="2184400" y="321945"/>
            <a:ext cx="2644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比喻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07407E-06 L 0.65795 0.00138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203" y="410878"/>
            <a:ext cx="595973" cy="408440"/>
          </a:xfrm>
          <a:prstGeom prst="rect">
            <a:avLst/>
          </a:prstGeom>
        </p:spPr>
      </p:pic>
      <p:sp>
        <p:nvSpPr>
          <p:cNvPr id="18" name="文本框 17" descr="中国教育出版网"/>
          <p:cNvSpPr txBox="1"/>
          <p:nvPr/>
        </p:nvSpPr>
        <p:spPr>
          <a:xfrm>
            <a:off x="4383541" y="4272795"/>
            <a:ext cx="342390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+mn-ea"/>
              </a:rPr>
              <a:t>单击此处添加标题</a:t>
            </a:r>
          </a:p>
        </p:txBody>
      </p:sp>
      <p:sp>
        <p:nvSpPr>
          <p:cNvPr id="19" name="文本框 18" descr="中国教育出版网"/>
          <p:cNvSpPr txBox="1"/>
          <p:nvPr/>
        </p:nvSpPr>
        <p:spPr>
          <a:xfrm>
            <a:off x="2044700" y="4791092"/>
            <a:ext cx="8102600" cy="6996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请在此处添加具体内容，文字尽量言简意赅，简单描述即可，不必过于繁琐，注意版面美观度。请在此处添加具体内容，文字尽量言简意赅。请在此处添加具体内容。</a:t>
            </a:r>
            <a:endParaRPr kumimoji="0" lang="en-US" altLang="zh-CN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sp>
        <p:nvSpPr>
          <p:cNvPr id="19460" name="文本框 4" descr="中国教育出版网"/>
          <p:cNvSpPr txBox="1"/>
          <p:nvPr/>
        </p:nvSpPr>
        <p:spPr>
          <a:xfrm>
            <a:off x="2798445" y="1244600"/>
            <a:ext cx="734885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1）用“撒盐空中”一喻好。雪的颜色和下落之态都跟盐比较接近；而柳絮呈灰白色，在风中往往上扬，甚至飞得很高很远，跟雪的飘舞方式不同，写物必须首先求得形似而后达于神似，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形似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是基础，因而用“撒盐”喻好。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（2）用“柳絮因风起”一喻好。它给人以春天即将到来的感觉，有深刻的意蕴，更得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神似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。而“撒盐”一喻，人工所作，缺乏自然意蕴。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07407E-06 L 0.65795 0.00138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4946"/>
            <a:ext cx="5438864" cy="3304083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贰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043" y="442628"/>
            <a:ext cx="595973" cy="408440"/>
          </a:xfrm>
          <a:prstGeom prst="rect">
            <a:avLst/>
          </a:prstGeom>
        </p:spPr>
      </p:pic>
      <p:sp>
        <p:nvSpPr>
          <p:cNvPr id="18" name="矩形 17" descr="中国教育出版网"/>
          <p:cNvSpPr/>
          <p:nvPr/>
        </p:nvSpPr>
        <p:spPr>
          <a:xfrm>
            <a:off x="10147902" y="1949406"/>
            <a:ext cx="658322" cy="666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输入标题</a:t>
            </a:r>
          </a:p>
        </p:txBody>
      </p:sp>
      <p:sp>
        <p:nvSpPr>
          <p:cNvPr id="19" name="TextBox 28" descr="中国教育出版网"/>
          <p:cNvSpPr txBox="1"/>
          <p:nvPr/>
        </p:nvSpPr>
        <p:spPr>
          <a:xfrm>
            <a:off x="8565328" y="2245095"/>
            <a:ext cx="1477328" cy="271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200" kern="0">
                <a:solidFill>
                  <a:schemeClr val="tx1">
                    <a:lumMod val="85000"/>
                    <a:lumOff val="15000"/>
                  </a:schemeClr>
                </a:solidFill>
                <a:latin typeface="义启小魏楷" panose="02010601030101010101" pitchFamily="2" charset="-122"/>
                <a:ea typeface="义启小魏楷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请在此处添加具体内容，文字尽量言简意赅，不必过于繁琐，注意版面美观度。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cxnSp>
        <p:nvCxnSpPr>
          <p:cNvPr id="20" name="直接连接符 19" descr="中国教育出版网"/>
          <p:cNvCxnSpPr/>
          <p:nvPr/>
        </p:nvCxnSpPr>
        <p:spPr>
          <a:xfrm flipH="1">
            <a:off x="10042643" y="2079749"/>
            <a:ext cx="0" cy="2700399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 descr="中国教育出版网"/>
          <p:cNvSpPr/>
          <p:nvPr/>
        </p:nvSpPr>
        <p:spPr>
          <a:xfrm>
            <a:off x="7482904" y="1933764"/>
            <a:ext cx="658322" cy="666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输入标题</a:t>
            </a:r>
          </a:p>
        </p:txBody>
      </p:sp>
      <p:sp>
        <p:nvSpPr>
          <p:cNvPr id="25" name="TextBox 28" descr="中国教育出版网"/>
          <p:cNvSpPr txBox="1"/>
          <p:nvPr/>
        </p:nvSpPr>
        <p:spPr>
          <a:xfrm>
            <a:off x="5954192" y="2229453"/>
            <a:ext cx="1423467" cy="271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</a:rPr>
              <a:t>请在此处添加具体内容，文字尽量言简意赅，不必过于繁琐，注意版面美观度。</a:t>
            </a:r>
            <a:endParaRPr kumimoji="0" lang="zh-CN" altLang="en-US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cxnSp>
        <p:nvCxnSpPr>
          <p:cNvPr id="26" name="直接连接符 25" descr="中国教育出版网"/>
          <p:cNvCxnSpPr/>
          <p:nvPr/>
        </p:nvCxnSpPr>
        <p:spPr>
          <a:xfrm flipH="1">
            <a:off x="7377646" y="2064107"/>
            <a:ext cx="0" cy="2700399"/>
          </a:xfrm>
          <a:prstGeom prst="line">
            <a:avLst/>
          </a:prstGeom>
          <a:ln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 descr="中国教育出版网"/>
          <p:cNvSpPr txBox="1"/>
          <p:nvPr/>
        </p:nvSpPr>
        <p:spPr>
          <a:xfrm>
            <a:off x="5003800" y="598805"/>
            <a:ext cx="69018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“忽如一夜春风来，千树万树梨开。”</a:t>
            </a: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———岑参《白雪歌送武判官归京》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“白雪却嫌春色晚，故穿庭树作花。”</a:t>
            </a: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———韩愈《春雪》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“初疑天女下散花，复恐麻姑行掷米。”</a:t>
            </a: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———陆游《夜大雪歌》</a:t>
            </a:r>
            <a:endParaRPr lang="zh-CN" altLang="en-US" sz="2800" dirty="0"/>
          </a:p>
        </p:txBody>
      </p:sp>
      <p:sp>
        <p:nvSpPr>
          <p:cNvPr id="4" name="文本框 3" descr="中国教育出版网"/>
          <p:cNvSpPr txBox="1"/>
          <p:nvPr/>
        </p:nvSpPr>
        <p:spPr>
          <a:xfrm>
            <a:off x="1208405" y="328930"/>
            <a:ext cx="2721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积累雪景诗句</a:t>
            </a:r>
          </a:p>
        </p:txBody>
      </p:sp>
      <p:sp>
        <p:nvSpPr>
          <p:cNvPr id="5" name="文本框 4" descr="中国教育出版网"/>
          <p:cNvSpPr txBox="1"/>
          <p:nvPr/>
        </p:nvSpPr>
        <p:spPr>
          <a:xfrm>
            <a:off x="5062220" y="3621405"/>
            <a:ext cx="67849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总结：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生动形象觉得有画面感，主要是运用了“比喻”的修辞手法，用跟甲事物有相似之点的乙事物来描写或说明甲事物。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一个好的比喻，不仅要形似更要神似，能传达出丰富的韵味。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叁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38" y="442628"/>
            <a:ext cx="595973" cy="408440"/>
          </a:xfrm>
          <a:prstGeom prst="rect">
            <a:avLst/>
          </a:prstGeom>
        </p:spPr>
      </p:pic>
      <p:sp>
        <p:nvSpPr>
          <p:cNvPr id="18" name="矩形 17" descr="中国教育出版网"/>
          <p:cNvSpPr>
            <a:spLocks noChangeArrowheads="1"/>
          </p:cNvSpPr>
          <p:nvPr/>
        </p:nvSpPr>
        <p:spPr bwMode="auto">
          <a:xfrm>
            <a:off x="1873894" y="2404832"/>
            <a:ext cx="1659429" cy="297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l" defTabSz="1218565" fontAlgn="auto">
              <a:lnSpc>
                <a:spcPts val="2000"/>
              </a:lnSpc>
              <a:spcBef>
                <a:spcPct val="0"/>
              </a:spcBef>
              <a:buNone/>
            </a:pPr>
            <a:r>
              <a:rPr lang="zh-CN" altLang="en-US" sz="2400" spc="300">
                <a:solidFill>
                  <a:schemeClr val="bg1"/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添加标题</a:t>
            </a:r>
          </a:p>
          <a:p>
            <a:pPr marL="0" lvl="0" indent="0" algn="l" defTabSz="1218565" fontAlgn="auto">
              <a:lnSpc>
                <a:spcPts val="2000"/>
              </a:lnSpc>
              <a:spcBef>
                <a:spcPct val="0"/>
              </a:spcBef>
              <a:buNone/>
            </a:pPr>
            <a:endParaRPr lang="zh-CN" altLang="en-US" sz="1400">
              <a:solidFill>
                <a:schemeClr val="bg1"/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  <a:sym typeface="FZHei-B01S" panose="02010601030101010101" pitchFamily="2" charset="-122"/>
            </a:endParaRPr>
          </a:p>
          <a:p>
            <a:pPr defTabSz="1218565">
              <a:lnSpc>
                <a:spcPts val="2500"/>
              </a:lnSpc>
            </a:pPr>
            <a:r>
              <a:rPr lang="zh-CN" altLang="en-US" sz="1400">
                <a:solidFill>
                  <a:schemeClr val="bg1"/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400">
              <a:solidFill>
                <a:schemeClr val="bg1"/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  <a:sym typeface="宋体" panose="02010600030101010101" pitchFamily="2" charset="-122"/>
            </a:endParaRPr>
          </a:p>
        </p:txBody>
      </p:sp>
      <p:sp>
        <p:nvSpPr>
          <p:cNvPr id="20" name="矩形 19" descr="中国教育出版网"/>
          <p:cNvSpPr>
            <a:spLocks noChangeArrowheads="1"/>
          </p:cNvSpPr>
          <p:nvPr/>
        </p:nvSpPr>
        <p:spPr bwMode="auto">
          <a:xfrm>
            <a:off x="8128460" y="2371150"/>
            <a:ext cx="1210588" cy="297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l" defTabSz="1218565" fontAlgn="auto">
              <a:lnSpc>
                <a:spcPts val="2000"/>
              </a:lnSpc>
              <a:spcBef>
                <a:spcPct val="0"/>
              </a:spcBef>
              <a:buNone/>
            </a:pPr>
            <a:r>
              <a:rPr lang="zh-CN" altLang="en-US" sz="2400" spc="300">
                <a:solidFill>
                  <a:schemeClr val="bg1"/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添加标题</a:t>
            </a:r>
          </a:p>
          <a:p>
            <a:pPr marL="0" lvl="0" indent="0" algn="l" defTabSz="1218565" fontAlgn="auto">
              <a:lnSpc>
                <a:spcPts val="1000"/>
              </a:lnSpc>
              <a:spcBef>
                <a:spcPct val="0"/>
              </a:spcBef>
              <a:buNone/>
            </a:pPr>
            <a:endParaRPr lang="zh-CN" altLang="en-US" sz="1400">
              <a:solidFill>
                <a:schemeClr val="bg1"/>
              </a:solidFill>
              <a:latin typeface="仓耳羽辰体-谷力 W04" panose="02020400000000000000" pitchFamily="18" charset="-122"/>
              <a:ea typeface="仓耳羽辰体-谷力 W04" panose="02020400000000000000" pitchFamily="18" charset="-122"/>
              <a:sym typeface="FZHei-B01S" panose="02010601030101010101" pitchFamily="2" charset="-122"/>
            </a:endParaRPr>
          </a:p>
          <a:p>
            <a:pPr marL="0" lvl="0" indent="0" algn="l" defTabSz="1218565" fontAlgn="auto">
              <a:lnSpc>
                <a:spcPts val="2500"/>
              </a:lnSpc>
              <a:spcBef>
                <a:spcPct val="0"/>
              </a:spcBef>
              <a:buNone/>
            </a:pPr>
            <a:r>
              <a:rPr lang="zh-CN" altLang="en-US" sz="1400">
                <a:solidFill>
                  <a:schemeClr val="bg1"/>
                </a:solidFill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  <a:sym typeface="宋体" panose="02010600030101010101" pitchFamily="2" charset="-122"/>
            </a:endParaRPr>
          </a:p>
        </p:txBody>
      </p:sp>
      <p:sp>
        <p:nvSpPr>
          <p:cNvPr id="2" name="文本框 1" descr="中国教育出版网"/>
          <p:cNvSpPr txBox="1"/>
          <p:nvPr/>
        </p:nvSpPr>
        <p:spPr>
          <a:xfrm>
            <a:off x="2714625" y="1844675"/>
            <a:ext cx="795782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/>
              <a:t>“</a:t>
            </a:r>
            <a:r>
              <a:rPr lang="zh-CN" altLang="en-US" sz="4400"/>
              <a:t>读其语言,晋人面目气韵,恍然生动,而简约玄澹,真致不穷。</a:t>
            </a:r>
            <a:r>
              <a:rPr lang="en-US" altLang="zh-CN" sz="4400"/>
              <a:t>”</a:t>
            </a:r>
          </a:p>
          <a:p>
            <a:r>
              <a:rPr lang="en-US" altLang="zh-CN" sz="4400"/>
              <a:t>                    </a:t>
            </a:r>
          </a:p>
          <a:p>
            <a:r>
              <a:rPr lang="en-US" altLang="zh-CN" sz="4400"/>
              <a:t>                   ——</a:t>
            </a:r>
            <a:r>
              <a:rPr lang="zh-CN" altLang="en-US" sz="4400"/>
              <a:t>明</a:t>
            </a:r>
            <a:r>
              <a:rPr lang="zh-CN" altLang="en-US" sz="4400">
                <a:latin typeface="宋体" panose="02010600030101010101" pitchFamily="2" charset="-122"/>
                <a:ea typeface="宋体" panose="02010600030101010101" pitchFamily="2" charset="-122"/>
              </a:rPr>
              <a:t>·胡应麟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window dir="ver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-262" y="6292525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叁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158" y="598838"/>
            <a:ext cx="595973" cy="408440"/>
          </a:xfrm>
          <a:prstGeom prst="rect">
            <a:avLst/>
          </a:prstGeom>
        </p:spPr>
      </p:pic>
      <p:sp>
        <p:nvSpPr>
          <p:cNvPr id="4" name="文本框 3" descr="中国教育出版网"/>
          <p:cNvSpPr txBox="1"/>
          <p:nvPr/>
        </p:nvSpPr>
        <p:spPr>
          <a:xfrm>
            <a:off x="351790" y="1597025"/>
            <a:ext cx="3853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 descr="中国教育出版网"/>
          <p:cNvSpPr txBox="1"/>
          <p:nvPr/>
        </p:nvSpPr>
        <p:spPr>
          <a:xfrm>
            <a:off x="949960" y="460375"/>
            <a:ext cx="720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eaLnBrk="1" hangingPunct="1"/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读破言语，体悟性情</a:t>
            </a:r>
          </a:p>
        </p:txBody>
      </p:sp>
      <p:sp>
        <p:nvSpPr>
          <p:cNvPr id="5" name="文本框 4" descr="中国教育出版网"/>
          <p:cNvSpPr txBox="1"/>
          <p:nvPr/>
        </p:nvSpPr>
        <p:spPr>
          <a:xfrm>
            <a:off x="492760" y="1228725"/>
            <a:ext cx="48228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</a:t>
            </a:r>
          </a:p>
          <a:p>
            <a:endParaRPr lang="zh-CN" altLang="en-US"/>
          </a:p>
        </p:txBody>
      </p:sp>
      <p:sp>
        <p:nvSpPr>
          <p:cNvPr id="10" name="文本框 9" descr="中国教育出版网"/>
          <p:cNvSpPr txBox="1"/>
          <p:nvPr/>
        </p:nvSpPr>
        <p:spPr>
          <a:xfrm>
            <a:off x="567690" y="1318895"/>
            <a:ext cx="10981690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）撒盐空中</a:t>
            </a:r>
            <a:r>
              <a:rPr lang="zh-CN" altLang="en-US" sz="2800">
                <a:solidFill>
                  <a:srgbClr val="FF0000"/>
                </a:solidFill>
              </a:rPr>
              <a:t>差可拟</a:t>
            </a:r>
            <a:r>
              <a:rPr lang="zh-CN" altLang="en-US" sz="2800"/>
              <a:t>        撒盐空中</a:t>
            </a:r>
            <a:r>
              <a:rPr lang="zh-CN" altLang="en-US" sz="2800">
                <a:solidFill>
                  <a:srgbClr val="FF0000"/>
                </a:solidFill>
              </a:rPr>
              <a:t>当可拟 </a:t>
            </a:r>
            <a:r>
              <a:rPr lang="zh-CN" altLang="en-US"/>
              <a:t> </a:t>
            </a:r>
          </a:p>
          <a:p>
            <a:r>
              <a:rPr lang="zh-CN" altLang="en-US"/>
              <a:t>    </a:t>
            </a:r>
          </a:p>
          <a:p>
            <a:endParaRPr lang="zh-CN" altLang="en-US"/>
          </a:p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）公欣然曰：“白雪纷纷何所似？”兄子胡儿曰：“撒盐空中差可拟。”</a:t>
            </a:r>
            <a:r>
              <a:rPr lang="zh-CN" altLang="en-US" sz="2800">
                <a:sym typeface="+mn-ea"/>
              </a:rPr>
              <a:t>请大家再读一读，读出胡儿的说话的语气，体现胡儿的性格？</a:t>
            </a:r>
            <a:endParaRPr lang="zh-CN" altLang="en-US" sz="2800"/>
          </a:p>
          <a:p>
            <a:endParaRPr lang="zh-CN" altLang="en-US" sz="2800"/>
          </a:p>
        </p:txBody>
      </p:sp>
      <p:sp>
        <p:nvSpPr>
          <p:cNvPr id="11" name="文本框 10" descr="中国教育出版网"/>
          <p:cNvSpPr txBox="1"/>
          <p:nvPr/>
        </p:nvSpPr>
        <p:spPr>
          <a:xfrm>
            <a:off x="1477010" y="3343910"/>
            <a:ext cx="6139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反应迅速   才思敏捷    率真 淘气</a:t>
            </a:r>
          </a:p>
        </p:txBody>
      </p:sp>
      <p:sp>
        <p:nvSpPr>
          <p:cNvPr id="12" name="文本框 11" descr="中国教育出版网"/>
          <p:cNvSpPr txBox="1"/>
          <p:nvPr/>
        </p:nvSpPr>
        <p:spPr>
          <a:xfrm>
            <a:off x="567690" y="4061460"/>
            <a:ext cx="7583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3</a:t>
            </a:r>
            <a:r>
              <a:rPr lang="zh-CN" altLang="en-US" sz="2800"/>
              <a:t>）</a:t>
            </a:r>
            <a:r>
              <a:rPr lang="zh-CN" altLang="en-US" sz="2800">
                <a:solidFill>
                  <a:srgbClr val="FF0000"/>
                </a:solidFill>
              </a:rPr>
              <a:t>还若</a:t>
            </a:r>
            <a:r>
              <a:rPr lang="zh-CN" altLang="en-US" sz="2800"/>
              <a:t>柳絮因风起       </a:t>
            </a:r>
            <a:r>
              <a:rPr lang="zh-CN" altLang="en-US" sz="2800">
                <a:solidFill>
                  <a:srgbClr val="FF0000"/>
                </a:solidFill>
              </a:rPr>
              <a:t>未若</a:t>
            </a:r>
            <a:r>
              <a:rPr lang="zh-CN" altLang="en-US" sz="2800"/>
              <a:t>柳絮因风起</a:t>
            </a:r>
          </a:p>
        </p:txBody>
      </p:sp>
      <p:sp>
        <p:nvSpPr>
          <p:cNvPr id="19" name="文本框 18" descr="中国教育出版网"/>
          <p:cNvSpPr txBox="1"/>
          <p:nvPr/>
        </p:nvSpPr>
        <p:spPr>
          <a:xfrm>
            <a:off x="8436610" y="4903470"/>
            <a:ext cx="3885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冰雪聪明   自信大方</a:t>
            </a:r>
          </a:p>
        </p:txBody>
      </p:sp>
      <p:sp>
        <p:nvSpPr>
          <p:cNvPr id="20" name="文本框 19" descr="中国教育出版网"/>
          <p:cNvSpPr txBox="1"/>
          <p:nvPr/>
        </p:nvSpPr>
        <p:spPr>
          <a:xfrm>
            <a:off x="786765" y="4723765"/>
            <a:ext cx="75196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“未若”的意思是不如，是一种转折关系，“还若”的意思是还像，是一种并列关系，用“未若”语气加重同时，谢道韫信心十足，对堂兄谢朗答案毫不留情给予否定，这勇于表现，洋洋神气迎面扑来，十分鲜活。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068" y="410878"/>
            <a:ext cx="595973" cy="408440"/>
          </a:xfrm>
          <a:prstGeom prst="rect">
            <a:avLst/>
          </a:prstGeom>
        </p:spPr>
      </p:pic>
      <p:sp>
        <p:nvSpPr>
          <p:cNvPr id="4" name="文本框 3" descr="中国教育出版网"/>
          <p:cNvSpPr txBox="1"/>
          <p:nvPr/>
        </p:nvSpPr>
        <p:spPr>
          <a:xfrm>
            <a:off x="351790" y="1597025"/>
            <a:ext cx="3853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文本框 4" descr="中国教育出版网"/>
          <p:cNvSpPr txBox="1"/>
          <p:nvPr/>
        </p:nvSpPr>
        <p:spPr>
          <a:xfrm>
            <a:off x="492760" y="1228725"/>
            <a:ext cx="48228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/>
              <a:t>   </a:t>
            </a:r>
          </a:p>
          <a:p>
            <a:endParaRPr lang="zh-CN" altLang="en-US"/>
          </a:p>
        </p:txBody>
      </p:sp>
      <p:sp>
        <p:nvSpPr>
          <p:cNvPr id="10" name="文本框 9" descr="中国教育出版网"/>
          <p:cNvSpPr txBox="1"/>
          <p:nvPr/>
        </p:nvSpPr>
        <p:spPr>
          <a:xfrm>
            <a:off x="492760" y="1318895"/>
            <a:ext cx="65798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lang="zh-CN" altLang="en-US" sz="2800"/>
              <a:t>）</a:t>
            </a:r>
            <a:r>
              <a:rPr lang="en-US" altLang="zh-CN" sz="2800"/>
              <a:t> </a:t>
            </a:r>
          </a:p>
        </p:txBody>
      </p:sp>
      <p:sp>
        <p:nvSpPr>
          <p:cNvPr id="2" name="文本框 1" descr="中国教育出版网"/>
          <p:cNvSpPr txBox="1"/>
          <p:nvPr/>
        </p:nvSpPr>
        <p:spPr>
          <a:xfrm>
            <a:off x="1350010" y="1335405"/>
            <a:ext cx="884237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请同学们再次理解“公大笑乐”，并在后面补上一句言语。</a:t>
            </a:r>
          </a:p>
          <a:p>
            <a:r>
              <a:rPr lang="zh-CN" altLang="en-US"/>
              <a:t> 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                     公大笑乐: “ </a:t>
            </a:r>
            <a:r>
              <a:rPr lang="en-US" altLang="zh-CN" sz="2800" b="1">
                <a:solidFill>
                  <a:srgbClr val="FF0000"/>
                </a:solidFill>
              </a:rPr>
              <a:t>_____________</a:t>
            </a:r>
            <a:r>
              <a:rPr lang="zh-CN" altLang="en-US" sz="2800" b="1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6" name="文本框 5" descr="中国教育出版网"/>
          <p:cNvSpPr txBox="1"/>
          <p:nvPr/>
        </p:nvSpPr>
        <p:spPr>
          <a:xfrm>
            <a:off x="1203960" y="2816225"/>
            <a:ext cx="88423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“公大笑乐”不仅是对谢朗和谢道韫答句孰优孰劣的评价，更是谢太傅对谢朗的迫不及待及谦逊，对谢道韫的才思和自信满满洞察于心之后的心领神会和欣赏赞叹。</a:t>
            </a: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谢氏一族本是诗书簪缨之家，向来重视诗书教育，在这次文学沙龙里子侄们的表现深得太傅心，不觉要大笑乐，慨叹</a:t>
            </a:r>
            <a:r>
              <a:rPr lang="zh-CN" altLang="en-US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“我谢氏一族人才辈出/人才济济”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</a:p>
          <a:p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2" name="文本框 11" descr="中国教育出版网"/>
          <p:cNvSpPr txBox="1"/>
          <p:nvPr/>
        </p:nvSpPr>
        <p:spPr>
          <a:xfrm>
            <a:off x="1014730" y="5492750"/>
            <a:ext cx="8537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ym typeface="+mn-ea"/>
              </a:rPr>
              <a:t>这一场“咏雪”的沙龙生动地展现出三人的</a:t>
            </a:r>
            <a:r>
              <a:rPr lang="en-US" altLang="zh-CN" sz="2800">
                <a:sym typeface="+mn-ea"/>
              </a:rPr>
              <a:t>“     ”</a:t>
            </a:r>
          </a:p>
        </p:txBody>
      </p:sp>
      <p:sp>
        <p:nvSpPr>
          <p:cNvPr id="18" name="文本框 17" descr="中国教育出版网"/>
          <p:cNvSpPr txBox="1"/>
          <p:nvPr/>
        </p:nvSpPr>
        <p:spPr>
          <a:xfrm>
            <a:off x="8594725" y="5431155"/>
            <a:ext cx="2296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“率真性情”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2275205" y="2016760"/>
            <a:ext cx="578485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kumimoji="0" lang="en-US" altLang="zh-CN" sz="44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kumimoji="0" lang="zh-CN" altLang="en-US" sz="44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后世唐人如此评价：</a:t>
            </a:r>
            <a:r>
              <a:rPr kumimoji="0" lang="en-US" altLang="zh-CN" sz="44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“</a:t>
            </a:r>
            <a:r>
              <a:rPr kumimoji="0" lang="zh-CN" altLang="en-US" sz="44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山阴道上桂花初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  王谢风流满晋书</a:t>
            </a:r>
            <a:r>
              <a:rPr kumimoji="0" lang="en-US" altLang="zh-CN" sz="44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”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肆</a:t>
              </a:r>
            </a:p>
          </p:txBody>
        </p:sp>
      </p:grpSp>
      <p:pic>
        <p:nvPicPr>
          <p:cNvPr id="5" name="图片 4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5056">
            <a:off x="8329073" y="1344233"/>
            <a:ext cx="4954954" cy="5567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365" y="354330"/>
            <a:ext cx="405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“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王谢风流满晋书</a:t>
            </a: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”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肆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043" y="410243"/>
            <a:ext cx="595973" cy="408440"/>
          </a:xfrm>
          <a:prstGeom prst="rect">
            <a:avLst/>
          </a:prstGeom>
        </p:spPr>
      </p:pic>
      <p:sp>
        <p:nvSpPr>
          <p:cNvPr id="4" name="文本框 3" descr="中国教育出版网"/>
          <p:cNvSpPr txBox="1"/>
          <p:nvPr/>
        </p:nvSpPr>
        <p:spPr>
          <a:xfrm>
            <a:off x="1270" y="3939540"/>
            <a:ext cx="38538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谢太傅：谢安</a:t>
            </a:r>
            <a:endParaRPr lang="zh-CN" altLang="en-US"/>
          </a:p>
          <a:p>
            <a:pPr algn="l">
              <a:buClrTx/>
              <a:buSzTx/>
              <a:buFontTx/>
            </a:pPr>
            <a:r>
              <a:rPr lang="zh-CN" altLang="en-US" sz="2400"/>
              <a:t>东晋时期政治家、名士</a:t>
            </a:r>
          </a:p>
          <a:p>
            <a:endParaRPr lang="zh-CN" altLang="en-US"/>
          </a:p>
        </p:txBody>
      </p:sp>
      <p:pic>
        <p:nvPicPr>
          <p:cNvPr id="5" name="图片 4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5056">
            <a:off x="9136158" y="1450278"/>
            <a:ext cx="4954954" cy="5567505"/>
          </a:xfrm>
          <a:prstGeom prst="rect">
            <a:avLst/>
          </a:prstGeom>
        </p:spPr>
      </p:pic>
      <p:pic>
        <p:nvPicPr>
          <p:cNvPr id="15363" name="图片 5" descr="中国教育出版网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790" y="1250315"/>
            <a:ext cx="1746885" cy="2118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 descr="中国教育出版网"/>
          <p:cNvSpPr txBox="1"/>
          <p:nvPr/>
        </p:nvSpPr>
        <p:spPr>
          <a:xfrm>
            <a:off x="3582035" y="1370330"/>
            <a:ext cx="60642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言传身教：一次，谢安的夫人刘氏问谢安：“怎么从来没见到你教育孩子？”谢安回答道：“我总是用我的言行来教育孩子。”</a:t>
            </a:r>
          </a:p>
        </p:txBody>
      </p:sp>
      <p:sp>
        <p:nvSpPr>
          <p:cNvPr id="10" name="文本框 9" descr="中国教育出版网"/>
          <p:cNvSpPr txBox="1"/>
          <p:nvPr/>
        </p:nvSpPr>
        <p:spPr>
          <a:xfrm>
            <a:off x="3455035" y="3369310"/>
            <a:ext cx="55886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东山再起：指退隐后再度出任要职。也比喻失势后重新恢复地位。古时，指出山为官，为褒义词。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6999"/>
            <a:ext cx="6858000" cy="12191998"/>
          </a:xfrm>
          <a:prstGeom prst="rect">
            <a:avLst/>
          </a:prstGeom>
        </p:spPr>
      </p:pic>
      <p:pic>
        <p:nvPicPr>
          <p:cNvPr id="42" name="图片 41" descr="中国教育出版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945" y="-699560"/>
            <a:ext cx="5689531" cy="6865719"/>
          </a:xfrm>
          <a:prstGeom prst="rect">
            <a:avLst/>
          </a:prstGeom>
        </p:spPr>
      </p:pic>
      <p:pic>
        <p:nvPicPr>
          <p:cNvPr id="34" name="图片 33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22" y="885214"/>
            <a:ext cx="832840" cy="570773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39" name="图片 38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873" y="885242"/>
            <a:ext cx="3096125" cy="5427325"/>
          </a:xfrm>
          <a:prstGeom prst="rect">
            <a:avLst/>
          </a:prstGeom>
        </p:spPr>
      </p:pic>
      <p:grpSp>
        <p:nvGrpSpPr>
          <p:cNvPr id="43" name="组合 42" descr="中国教育出版网"/>
          <p:cNvGrpSpPr/>
          <p:nvPr/>
        </p:nvGrpSpPr>
        <p:grpSpPr>
          <a:xfrm>
            <a:off x="748215" y="1713571"/>
            <a:ext cx="945442" cy="2560617"/>
            <a:chOff x="1734" y="1894"/>
            <a:chExt cx="2589" cy="7012"/>
          </a:xfrm>
        </p:grpSpPr>
        <p:pic>
          <p:nvPicPr>
            <p:cNvPr id="44" name="图片 43" descr="012"/>
            <p:cNvPicPr>
              <a:picLocks noChangeAspect="1"/>
            </p:cNvPicPr>
            <p:nvPr/>
          </p:nvPicPr>
          <p:blipFill>
            <a:blip r:embed="rId8" cstate="print"/>
            <a:srcRect l="41544" t="2715" r="29100" b="39489"/>
            <a:stretch>
              <a:fillRect/>
            </a:stretch>
          </p:blipFill>
          <p:spPr>
            <a:xfrm>
              <a:off x="1734" y="1894"/>
              <a:ext cx="2589" cy="7012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2023" y="2558"/>
              <a:ext cx="2017" cy="58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bg1"/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学习目标</a:t>
              </a:r>
            </a:p>
          </p:txBody>
        </p:sp>
      </p:grpSp>
      <p:sp>
        <p:nvSpPr>
          <p:cNvPr id="46" name="矩形 45" descr="中国教育出版网"/>
          <p:cNvSpPr/>
          <p:nvPr/>
        </p:nvSpPr>
        <p:spPr>
          <a:xfrm>
            <a:off x="6410362" y="2536285"/>
            <a:ext cx="631190" cy="19131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ts val="3500"/>
              </a:lnSpc>
            </a:pPr>
            <a:endParaRPr lang="zh-CN" altLang="en-US" b="0" i="0" u="none" strike="noStrike" spc="600">
              <a:solidFill>
                <a:schemeClr val="bg1"/>
              </a:solidFill>
              <a:effectLst/>
              <a:latin typeface="仓耳羽辰体-谷力 W04" panose="02020400000000000000" pitchFamily="18" charset="-122"/>
              <a:ea typeface="仓耳羽辰体-谷力 W04" panose="02020400000000000000" pitchFamily="18" charset="-122"/>
            </a:endParaRPr>
          </a:p>
        </p:txBody>
      </p:sp>
      <p:pic>
        <p:nvPicPr>
          <p:cNvPr id="55" name="图片 54" descr="中国教育出版网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12" y="4841834"/>
            <a:ext cx="1414498" cy="1187421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/>
        </p:nvSpPr>
        <p:spPr>
          <a:xfrm>
            <a:off x="1985010" y="1713865"/>
            <a:ext cx="767588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1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．能阅读浅易文言文，积累常见的文言词语如“儿女、俄而、欣然、拟、未若”</a:t>
            </a: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2．重点赏读咏雪句</a:t>
            </a:r>
          </a:p>
          <a:p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3．感悟魏晋人物率真性情，激发《世说新语》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整本书阅读兴趣</a:t>
            </a: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advClick="0" p14:dur="175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-2802" y="637190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365" y="224790"/>
            <a:ext cx="4059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“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王谢风流满晋书</a:t>
            </a: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”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肆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043" y="410243"/>
            <a:ext cx="595973" cy="408440"/>
          </a:xfrm>
          <a:prstGeom prst="rect">
            <a:avLst/>
          </a:prstGeom>
        </p:spPr>
      </p:pic>
      <p:pic>
        <p:nvPicPr>
          <p:cNvPr id="5" name="图片 4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5056">
            <a:off x="9960388" y="1450278"/>
            <a:ext cx="4954954" cy="5567505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/>
        </p:nvSpPr>
        <p:spPr>
          <a:xfrm>
            <a:off x="1515110" y="818515"/>
            <a:ext cx="783653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东晋谢安，才学过人，但在朝廷遭到一帮小人的嫉妒，使得皇上一刻儿用他一刻儿贬他。  谢安一气之下就辞官来到土山隐居，邀人下棋，落个耳根清静。他人在外，心念家，就模拟浙江会稽东山景色，在土山上大兴土木搞建筑，并改土山为东山。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公元383年8月，前秦符坚率百万大军南下伐晋。此时的皇帝想起了谢安，决定重新启用他，就派员到东山，封他为征讨大都  督。宰相肚里能撑船救国要紧，谢安没有推托，他回到朝廷调兵遣将，上下整顿，赏罚分明，官兵一心，要与符坚决一死战。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不多久，符坚的人马打到了淮河、淝水，只要一过江，东晋难保，谢安心中有数，凭东晋的八万官兵跟符坚硬拼尤如鸡蛋碰石头，他坐阵东山，临危不乱，精心排兵布阵，并把自己的侄儿谢玄也派到前线去打仗。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淝水一仗，救了东晋，谢安被封为三公之上。因为他东山闲居以后，又出来做了一番大事业，后来人们都称谓他“东山再起”。</a:t>
            </a: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肆</a:t>
              </a:r>
            </a:p>
          </p:txBody>
        </p:sp>
      </p:grpSp>
      <p:sp>
        <p:nvSpPr>
          <p:cNvPr id="4" name="文本框 3" descr="中国教育出版网"/>
          <p:cNvSpPr txBox="1"/>
          <p:nvPr/>
        </p:nvSpPr>
        <p:spPr>
          <a:xfrm>
            <a:off x="351790" y="1586230"/>
            <a:ext cx="3853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pic>
        <p:nvPicPr>
          <p:cNvPr id="2" name="图片 1" descr="中国教育出版网"/>
          <p:cNvPicPr>
            <a:picLocks noChangeAspect="1"/>
          </p:cNvPicPr>
          <p:nvPr/>
        </p:nvPicPr>
        <p:blipFill>
          <a:blip r:embed="rId6"/>
          <a:srcRect l="28473" t="3213" r="30141" b="38552"/>
          <a:stretch>
            <a:fillRect/>
          </a:stretch>
        </p:blipFill>
        <p:spPr>
          <a:xfrm>
            <a:off x="1337310" y="224790"/>
            <a:ext cx="2254885" cy="320167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63500"/>
          </a:effectLst>
        </p:spPr>
      </p:pic>
      <p:pic>
        <p:nvPicPr>
          <p:cNvPr id="15365" name="图片 7" descr="中国教育出版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9980" y="448945"/>
            <a:ext cx="2239010" cy="2753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中国教育出版网"/>
          <p:cNvSpPr txBox="1"/>
          <p:nvPr/>
        </p:nvSpPr>
        <p:spPr>
          <a:xfrm>
            <a:off x="135890" y="4137025"/>
            <a:ext cx="58254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ym typeface="+mn-ea"/>
              </a:rPr>
              <a:t>王江州夫人语谢遏曰：“汝何以都不复进，为是尘务经心，天分有限。”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>
                <a:sym typeface="+mn-ea"/>
              </a:rPr>
              <a:t>《世说新语·贤媛》</a:t>
            </a:r>
          </a:p>
        </p:txBody>
      </p:sp>
      <p:sp>
        <p:nvSpPr>
          <p:cNvPr id="6" name="文本框 5" descr="中国教育出版网"/>
          <p:cNvSpPr txBox="1"/>
          <p:nvPr/>
        </p:nvSpPr>
        <p:spPr>
          <a:xfrm>
            <a:off x="6096635" y="3860165"/>
            <a:ext cx="54457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谢朗父亲谢据早卒  ，由三叔谢安培养。谢家平时经常邀请贤达们一起赞赏、评论人物，在这些名流云集的场合，小孩子们更不回避，而且还经常参与讨论。</a:t>
            </a:r>
            <a:r>
              <a:rPr lang="en-US" altLang="zh-CN" sz="2400"/>
              <a:t>“</a:t>
            </a:r>
            <a:r>
              <a:rPr lang="zh-CN" altLang="en-US" sz="2400"/>
              <a:t>辩倒名僧支道林</a:t>
            </a:r>
            <a:r>
              <a:rPr lang="en-US" altLang="zh-CN" sz="2400"/>
              <a:t>”</a:t>
            </a:r>
          </a:p>
        </p:txBody>
      </p:sp>
      <p:sp>
        <p:nvSpPr>
          <p:cNvPr id="10" name="文本框 9" descr="中国教育出版网"/>
          <p:cNvSpPr txBox="1"/>
          <p:nvPr/>
        </p:nvSpPr>
        <p:spPr>
          <a:xfrm>
            <a:off x="4775200" y="598805"/>
            <a:ext cx="17894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</a:rPr>
              <a:t>重视家庭教育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6999"/>
            <a:ext cx="6858000" cy="12191998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11" name="图片 10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5128">
            <a:off x="6026613" y="510341"/>
            <a:ext cx="5451023" cy="3428999"/>
          </a:xfrm>
          <a:prstGeom prst="rect">
            <a:avLst/>
          </a:prstGeom>
        </p:spPr>
      </p:pic>
      <p:pic>
        <p:nvPicPr>
          <p:cNvPr id="34" name="图片 33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647" y="773454"/>
            <a:ext cx="832840" cy="570773"/>
          </a:xfrm>
          <a:prstGeom prst="rect">
            <a:avLst/>
          </a:prstGeom>
        </p:spPr>
      </p:pic>
      <p:grpSp>
        <p:nvGrpSpPr>
          <p:cNvPr id="43" name="组合 42" descr="中国教育出版网"/>
          <p:cNvGrpSpPr/>
          <p:nvPr/>
        </p:nvGrpSpPr>
        <p:grpSpPr>
          <a:xfrm>
            <a:off x="1981178" y="1668766"/>
            <a:ext cx="945537" cy="3173326"/>
            <a:chOff x="1734" y="1475"/>
            <a:chExt cx="2589" cy="7851"/>
          </a:xfrm>
        </p:grpSpPr>
        <p:pic>
          <p:nvPicPr>
            <p:cNvPr id="44" name="图片 43" descr="012"/>
            <p:cNvPicPr>
              <a:picLocks noChangeAspect="1"/>
            </p:cNvPicPr>
            <p:nvPr/>
          </p:nvPicPr>
          <p:blipFill>
            <a:blip r:embed="rId7" cstate="print"/>
            <a:srcRect l="41544" t="2715" r="29100" b="39489"/>
            <a:stretch>
              <a:fillRect/>
            </a:stretch>
          </p:blipFill>
          <p:spPr>
            <a:xfrm>
              <a:off x="1734" y="1894"/>
              <a:ext cx="2589" cy="7012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2021" y="1475"/>
              <a:ext cx="2017" cy="78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bg1"/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第 三 部分</a:t>
              </a:r>
            </a:p>
          </p:txBody>
        </p:sp>
      </p:grpSp>
      <p:pic>
        <p:nvPicPr>
          <p:cNvPr id="55" name="图片 54" descr="中国教育出版网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12" y="4841834"/>
            <a:ext cx="1414498" cy="1187421"/>
          </a:xfrm>
          <a:prstGeom prst="rect">
            <a:avLst/>
          </a:prstGeom>
        </p:spPr>
      </p:pic>
      <p:sp>
        <p:nvSpPr>
          <p:cNvPr id="3" name="文本框 2" descr="中国教育出版网"/>
          <p:cNvSpPr txBox="1"/>
          <p:nvPr/>
        </p:nvSpPr>
        <p:spPr>
          <a:xfrm>
            <a:off x="3043555" y="1838325"/>
            <a:ext cx="55987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</a:rPr>
              <a:t>           </a:t>
            </a:r>
            <a:r>
              <a:rPr lang="zh-CN" altLang="en-US" sz="3600" b="1">
                <a:solidFill>
                  <a:schemeClr val="bg1"/>
                </a:solidFill>
              </a:rPr>
              <a:t>化情为行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endParaRPr lang="zh-CN" altLang="en-US" sz="3600">
              <a:solidFill>
                <a:schemeClr val="bg1"/>
              </a:solidFill>
            </a:endParaRPr>
          </a:p>
          <a:p>
            <a:r>
              <a:rPr lang="zh-CN" altLang="en-US" sz="3600">
                <a:solidFill>
                  <a:schemeClr val="bg1"/>
                </a:solidFill>
              </a:rPr>
              <a:t>鲁迅：《世说新语》为</a:t>
            </a:r>
          </a:p>
          <a:p>
            <a:r>
              <a:rPr lang="zh-CN" altLang="en-US" sz="3600">
                <a:solidFill>
                  <a:schemeClr val="bg1"/>
                </a:solidFill>
              </a:rPr>
              <a:t>“一部名士底（的）教科书”</a:t>
            </a:r>
          </a:p>
        </p:txBody>
      </p:sp>
      <p:pic>
        <p:nvPicPr>
          <p:cNvPr id="2" name="图片 1" descr="中国教育出版网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4060" y="1430655"/>
            <a:ext cx="3996055" cy="3996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3" name="文本框 2" descr="中国教育出版网"/>
          <p:cNvSpPr txBox="1"/>
          <p:nvPr/>
        </p:nvSpPr>
        <p:spPr>
          <a:xfrm>
            <a:off x="906145" y="1849120"/>
            <a:ext cx="1036510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【道边苦李】典出南朝宋刘义庆《世说新语·雅量》："王戎七岁,尝与诸 小儿游,看道边李树多子折枝,诸儿竞走取之,唯戎不动.人问之,答曰：树在道边而多子,此必苦李.取之信然."后以喻庸才,无用之才. </a:t>
            </a: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3" name="文本框 2" descr="中国教育出版网"/>
          <p:cNvSpPr txBox="1"/>
          <p:nvPr/>
        </p:nvSpPr>
        <p:spPr>
          <a:xfrm>
            <a:off x="1389380" y="1295400"/>
            <a:ext cx="87350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王戎七岁的时候,曾经和一群小孩出去游玩.看到路边的李子树结了很多果实,沉甸甸的几乎压折了树枝.这群小孩都跑过去采摘李子,唯有王戎不动.别人问他为何不动,王戎回答道：“树长在路边还有那么多果实没人摘,这李子一定很苦。”别人摘下来尝了一下,果然和王戎说的一样。</a:t>
            </a:r>
          </a:p>
        </p:txBody>
      </p:sp>
      <p:sp>
        <p:nvSpPr>
          <p:cNvPr id="4" name="文本框 3" descr="中国教育出版网"/>
          <p:cNvSpPr txBox="1"/>
          <p:nvPr/>
        </p:nvSpPr>
        <p:spPr>
          <a:xfrm>
            <a:off x="4892675" y="429895"/>
            <a:ext cx="2407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独立思考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贰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093" y="445168"/>
            <a:ext cx="595973" cy="408440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3" name="文本框 2" descr="中国教育出版网"/>
          <p:cNvSpPr txBox="1"/>
          <p:nvPr/>
        </p:nvSpPr>
        <p:spPr>
          <a:xfrm>
            <a:off x="1625600" y="1623695"/>
            <a:ext cx="958913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【小时了了】</a:t>
            </a:r>
          </a:p>
          <a:p>
            <a:r>
              <a:rPr lang="zh-CN" altLang="en-US" sz="2800"/>
              <a:t>孔文举年十岁，随父到洛。时李元礼有盛名，为司隶校尉，诣门者，皆俊才清称及中表亲戚乃通。文举至门，谓吏曰：“我是李府君亲。”既通，前坐。元礼问曰：“君与仆有何亲？”对曰：“昔先君仲尼与君先人伯阳有师资之尊，是仆与君奕世为通好也。”元礼及宾客莫不奇之。太中大夫陈韪后至，人以其语语之。韪曰：“小时了了，大未必佳。”文举曰：“想君小时，必当了了。”韪（wěi）大踧踖（cù jí 不安）。</a:t>
            </a:r>
          </a:p>
          <a:p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an dir="u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93" y="682658"/>
            <a:ext cx="595973" cy="408440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3" name="文本框 2" descr="中国教育出版网"/>
          <p:cNvSpPr txBox="1"/>
          <p:nvPr/>
        </p:nvSpPr>
        <p:spPr>
          <a:xfrm>
            <a:off x="1015365" y="1536700"/>
            <a:ext cx="97485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/>
              <a:t>译文：</a:t>
            </a:r>
          </a:p>
          <a:p>
            <a:r>
              <a:rPr lang="zh-CN" altLang="en-US" sz="2400"/>
              <a:t>      孔融十岁的时候曾跟随父亲到洛阳。当时李元礼颇具有很高的名望，任司隶校尉，凡是登门拜访的，都是有高雅名望的杰出之士以及亲戚，才能通报进门。</a:t>
            </a:r>
          </a:p>
          <a:p>
            <a:r>
              <a:rPr lang="zh-CN" altLang="en-US" sz="2400"/>
              <a:t>      孔融到这里，对守门的小吏说：“我是李府君的亲戚。”通报进门后，孔融坐到前面。李元礼问他：“您和我有什么亲戚？”孔融答道：“从前我的祖先孔丘与您的祖先老子有师生情谊，所以我们两家世代交好。”李元礼和宾客听了这话无不感到惊奇。太中大夫陈韪后来到了，人们将孔融的话告诉他，他说：“小时候聪明伶俐，长大了未必很好。”</a:t>
            </a:r>
          </a:p>
          <a:p>
            <a:r>
              <a:rPr lang="zh-CN" altLang="en-US" sz="2400"/>
              <a:t>     孔融说：“想来您小时候一定是聪明伶俐了。”陈韪听了十分局促不安。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an dir="u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28" y="548038"/>
            <a:ext cx="595973" cy="408440"/>
          </a:xfrm>
          <a:prstGeom prst="rect">
            <a:avLst/>
          </a:prstGeom>
        </p:spPr>
      </p:pic>
      <p:pic>
        <p:nvPicPr>
          <p:cNvPr id="6" name="图片 5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9" y="3283907"/>
            <a:ext cx="5941015" cy="3015718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/>
        </p:nvSpPr>
        <p:spPr>
          <a:xfrm>
            <a:off x="1669409" y="548005"/>
            <a:ext cx="93453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总结：</a:t>
            </a:r>
            <a:r>
              <a:rPr lang="en-US" altLang="zh-CN" sz="3200" dirty="0"/>
              <a:t>“</a:t>
            </a:r>
            <a:r>
              <a:rPr lang="en-US" altLang="zh-CN" sz="3200" dirty="0" err="1"/>
              <a:t>譬如芝兰玉树，欲使其生于庭阶耳</a:t>
            </a:r>
            <a:r>
              <a:rPr lang="en-US" altLang="zh-CN" sz="3200" dirty="0"/>
              <a:t>。”</a:t>
            </a:r>
            <a:r>
              <a:rPr lang="zh-CN" altLang="en-US" sz="3200" dirty="0"/>
              <a:t>这是谢氏作为簪缨世家对后辈的殷切期望，《咏雪》中才思机敏，冰雪聪明的谢朗，谢道韫，在叔父谢安的关切引领下，享受自然和学习之乐，</a:t>
            </a:r>
            <a:r>
              <a:rPr lang="zh-CN" altLang="en-US" sz="3200" dirty="0">
                <a:sym typeface="+mn-ea"/>
              </a:rPr>
              <a:t>春有百花秋有月，夏有凉风冬有雪，</a:t>
            </a:r>
            <a:r>
              <a:rPr lang="zh-CN" altLang="en-US" sz="3200" dirty="0"/>
              <a:t>希望同学们课下也能多多奔跑在自然和诗歌的田野，和父母，朋友，共享耕读之乐。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 isInverted="1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6" name="图片 5" descr="中国教育出版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7259" y="3315657"/>
            <a:ext cx="5941015" cy="3015718"/>
          </a:xfrm>
          <a:prstGeom prst="rect">
            <a:avLst/>
          </a:prstGeom>
        </p:spPr>
      </p:pic>
      <p:sp>
        <p:nvSpPr>
          <p:cNvPr id="32770" name="文本框 1" descr="中国教育出版网"/>
          <p:cNvSpPr txBox="1"/>
          <p:nvPr/>
        </p:nvSpPr>
        <p:spPr>
          <a:xfrm>
            <a:off x="889232" y="1521594"/>
            <a:ext cx="1084696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背诵全文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买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本《世说新语译注》，摘抄关于谢太傅等人的故事，至少两则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en-US" altLang="zh-CN" sz="2400" dirty="0" smtClean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把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《咏雪》改成一篇现代文（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120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字左右）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[提示]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（1）可以把开头的雪景多写一点，写出雪由小到大的变化。 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（2）不排除咏雪时还有其他“儿女”发言，再写出一两个人物对雪的比喻。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（3）不排除咏雪时还有其他“儿女”发言，再写出一两个人物对雪的比喻。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 descr="中国教育出版网"/>
          <p:cNvSpPr txBox="1"/>
          <p:nvPr/>
        </p:nvSpPr>
        <p:spPr>
          <a:xfrm>
            <a:off x="795358" y="555729"/>
            <a:ext cx="1424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作业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 isInverted="1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77632"/>
            <a:ext cx="6858000" cy="12191998"/>
          </a:xfrm>
          <a:prstGeom prst="rect">
            <a:avLst/>
          </a:prstGeom>
        </p:spPr>
      </p:pic>
      <p:sp>
        <p:nvSpPr>
          <p:cNvPr id="26" name="矩形 25" descr="中国教育出版网"/>
          <p:cNvSpPr/>
          <p:nvPr/>
        </p:nvSpPr>
        <p:spPr>
          <a:xfrm>
            <a:off x="-4981" y="0"/>
            <a:ext cx="12192000" cy="6615971"/>
          </a:xfrm>
          <a:prstGeom prst="rect">
            <a:avLst/>
          </a:prstGeom>
          <a:blipFill dpi="0" rotWithShape="1">
            <a:blip r:embed="rId4">
              <a:alphaModFix amt="24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214" y="-594269"/>
            <a:ext cx="5689531" cy="5171571"/>
          </a:xfrm>
          <a:prstGeom prst="rect">
            <a:avLst/>
          </a:prstGeom>
        </p:spPr>
      </p:pic>
      <p:pic>
        <p:nvPicPr>
          <p:cNvPr id="12" name="图片 11" descr="中国教育出版网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199" y="4194023"/>
            <a:ext cx="1906793" cy="1856942"/>
          </a:xfrm>
          <a:prstGeom prst="rect">
            <a:avLst/>
          </a:prstGeom>
        </p:spPr>
      </p:pic>
      <p:pic>
        <p:nvPicPr>
          <p:cNvPr id="10" name="图片 9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856" y="-10633"/>
            <a:ext cx="2955851" cy="2432491"/>
          </a:xfrm>
          <a:prstGeom prst="rect">
            <a:avLst/>
          </a:prstGeom>
        </p:spPr>
      </p:pic>
      <p:pic>
        <p:nvPicPr>
          <p:cNvPr id="25" name="图片 24" descr="中国教育出版网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5474322"/>
            <a:ext cx="12190992" cy="1383678"/>
          </a:xfrm>
          <a:prstGeom prst="rect">
            <a:avLst/>
          </a:prstGeom>
        </p:spPr>
      </p:pic>
      <p:grpSp>
        <p:nvGrpSpPr>
          <p:cNvPr id="2" name="组合 1" descr="中国教育出版网"/>
          <p:cNvGrpSpPr/>
          <p:nvPr/>
        </p:nvGrpSpPr>
        <p:grpSpPr>
          <a:xfrm>
            <a:off x="408229" y="2020186"/>
            <a:ext cx="282887" cy="2905751"/>
            <a:chOff x="408229" y="2020186"/>
            <a:chExt cx="282887" cy="2905751"/>
          </a:xfrm>
        </p:grpSpPr>
        <p:grpSp>
          <p:nvGrpSpPr>
            <p:cNvPr id="32" name="组合 31"/>
            <p:cNvGrpSpPr/>
            <p:nvPr/>
          </p:nvGrpSpPr>
          <p:grpSpPr>
            <a:xfrm>
              <a:off x="408229" y="2020186"/>
              <a:ext cx="282887" cy="1464619"/>
              <a:chOff x="408229" y="2020186"/>
              <a:chExt cx="498726" cy="258210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8229" y="2020186"/>
                <a:ext cx="493391" cy="49339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字魂71号-御守锦书" panose="00000500000000000000" pitchFamily="2" charset="-122"/>
                    <a:ea typeface="字魂71号-御守锦书" panose="00000500000000000000" pitchFamily="2" charset="-122"/>
                  </a:rPr>
                  <a:t>初</a:t>
                </a: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13564" y="2694329"/>
                <a:ext cx="493391" cy="49339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字魂71号-御守锦书" panose="00000500000000000000" pitchFamily="2" charset="-122"/>
                    <a:ea typeface="字魂71号-御守锦书" panose="00000500000000000000" pitchFamily="2" charset="-122"/>
                  </a:rPr>
                  <a:t>冬</a:t>
                </a: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08229" y="3434756"/>
                <a:ext cx="493391" cy="49339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字魂71号-御守锦书" panose="00000500000000000000" pitchFamily="2" charset="-122"/>
                    <a:ea typeface="字魂71号-御守锦书" panose="00000500000000000000" pitchFamily="2" charset="-122"/>
                  </a:rPr>
                  <a:t>时</a:t>
                </a: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13564" y="4108899"/>
                <a:ext cx="493391" cy="49339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字魂71号-御守锦书" panose="00000500000000000000" pitchFamily="2" charset="-122"/>
                    <a:ea typeface="字魂71号-御守锦书" panose="00000500000000000000" pitchFamily="2" charset="-122"/>
                  </a:rPr>
                  <a:t>分</a:t>
                </a:r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522124" y="3621323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22460" y="3836017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22124" y="4031851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22460" y="4246545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22124" y="4456449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22460" y="4671143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22124" y="4866977"/>
              <a:ext cx="58960" cy="589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标题 1" descr="中国教育出版网"/>
          <p:cNvSpPr txBox="1"/>
          <p:nvPr/>
        </p:nvSpPr>
        <p:spPr>
          <a:xfrm>
            <a:off x="1327056" y="2645307"/>
            <a:ext cx="9356273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0" spc="-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感谢聆听</a:t>
            </a:r>
          </a:p>
        </p:txBody>
      </p:sp>
      <p:pic>
        <p:nvPicPr>
          <p:cNvPr id="56" name="New picture" descr="中国教育出版网"/>
          <p:cNvPicPr/>
          <p:nvPr/>
        </p:nvPicPr>
        <p:blipFill>
          <a:blip r:embed="rId9"/>
          <a:stretch>
            <a:fillRect/>
          </a:stretch>
        </p:blipFill>
        <p:spPr>
          <a:xfrm>
            <a:off x="10261600" y="126111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6999"/>
            <a:ext cx="6858000" cy="12191998"/>
          </a:xfrm>
          <a:prstGeom prst="rect">
            <a:avLst/>
          </a:prstGeom>
        </p:spPr>
      </p:pic>
      <p:sp>
        <p:nvSpPr>
          <p:cNvPr id="15" name="矩形 14" descr="中国教育出版网"/>
          <p:cNvSpPr/>
          <p:nvPr/>
        </p:nvSpPr>
        <p:spPr>
          <a:xfrm>
            <a:off x="-20320" y="161"/>
            <a:ext cx="12192000" cy="6615971"/>
          </a:xfrm>
          <a:prstGeom prst="rect">
            <a:avLst/>
          </a:prstGeom>
          <a:blipFill dpi="0" rotWithShape="1">
            <a:blip r:embed="rId4">
              <a:alphaModFix amt="38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945" y="-699560"/>
            <a:ext cx="5689531" cy="6865719"/>
          </a:xfrm>
          <a:prstGeom prst="rect">
            <a:avLst/>
          </a:prstGeom>
        </p:spPr>
      </p:pic>
      <p:pic>
        <p:nvPicPr>
          <p:cNvPr id="34" name="图片 33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487" y="1275104"/>
            <a:ext cx="832840" cy="570773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39" name="图片 38" descr="中国教育出版网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873" y="885242"/>
            <a:ext cx="3096125" cy="5427325"/>
          </a:xfrm>
          <a:prstGeom prst="rect">
            <a:avLst/>
          </a:prstGeom>
        </p:spPr>
      </p:pic>
      <p:grpSp>
        <p:nvGrpSpPr>
          <p:cNvPr id="43" name="组合 42" descr="中国教育出版网"/>
          <p:cNvGrpSpPr/>
          <p:nvPr/>
        </p:nvGrpSpPr>
        <p:grpSpPr>
          <a:xfrm>
            <a:off x="1990005" y="1975191"/>
            <a:ext cx="1058647" cy="2866270"/>
            <a:chOff x="1735" y="1894"/>
            <a:chExt cx="2899" cy="7849"/>
          </a:xfrm>
        </p:grpSpPr>
        <p:pic>
          <p:nvPicPr>
            <p:cNvPr id="44" name="图片 43" descr="012"/>
            <p:cNvPicPr>
              <a:picLocks noChangeAspect="1"/>
            </p:cNvPicPr>
            <p:nvPr/>
          </p:nvPicPr>
          <p:blipFill>
            <a:blip r:embed="rId9"/>
            <a:srcRect l="41544" t="2715" r="29100" b="39489"/>
            <a:stretch>
              <a:fillRect/>
            </a:stretch>
          </p:blipFill>
          <p:spPr>
            <a:xfrm>
              <a:off x="1735" y="1894"/>
              <a:ext cx="2899" cy="7849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971" y="2132"/>
              <a:ext cx="2017" cy="73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bg1"/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第 一部分</a:t>
              </a:r>
            </a:p>
          </p:txBody>
        </p:sp>
      </p:grpSp>
      <p:pic>
        <p:nvPicPr>
          <p:cNvPr id="55" name="图片 54" descr="中国教育出版网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12" y="4841834"/>
            <a:ext cx="1414498" cy="1187421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/>
        </p:nvSpPr>
        <p:spPr>
          <a:xfrm>
            <a:off x="4098925" y="2586355"/>
            <a:ext cx="33826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青鸟华光简魏体" panose="02010604000101010101" charset="-122"/>
                <a:ea typeface="青鸟华光简魏体" panose="02010604000101010101" charset="-122"/>
              </a:rPr>
              <a:t>由读入境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365" y="255905"/>
            <a:ext cx="487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生读</a:t>
            </a: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——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正音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820" y="158303"/>
            <a:ext cx="780009" cy="780008"/>
            <a:chOff x="2899256" y="2359136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9256" y="2359136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308" y="343568"/>
            <a:ext cx="595973" cy="408440"/>
          </a:xfrm>
          <a:prstGeom prst="rect">
            <a:avLst/>
          </a:prstGeom>
        </p:spPr>
      </p:pic>
      <p:sp>
        <p:nvSpPr>
          <p:cNvPr id="20" name="文本框 48" descr="中国教育出版网"/>
          <p:cNvSpPr txBox="1"/>
          <p:nvPr/>
        </p:nvSpPr>
        <p:spPr>
          <a:xfrm>
            <a:off x="1613598" y="4784779"/>
            <a:ext cx="4389251" cy="58487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矩形 20" descr="中国教育出版网"/>
          <p:cNvSpPr/>
          <p:nvPr/>
        </p:nvSpPr>
        <p:spPr>
          <a:xfrm>
            <a:off x="1651562" y="4168705"/>
            <a:ext cx="2932795" cy="459105"/>
          </a:xfrm>
          <a:prstGeom prst="rect">
            <a:avLst/>
          </a:prstGeom>
          <a:ln w="28575">
            <a:noFill/>
          </a:ln>
        </p:spPr>
        <p:txBody>
          <a:bodyPr vert="horz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方正仿宋简体" panose="02010601030101010101" pitchFamily="2" charset="-122"/>
              </a:rPr>
              <a:t>添加标题</a:t>
            </a:r>
          </a:p>
        </p:txBody>
      </p:sp>
      <p:pic>
        <p:nvPicPr>
          <p:cNvPr id="3" name="图片 2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6" y="2163531"/>
            <a:ext cx="6162264" cy="4023727"/>
          </a:xfrm>
          <a:prstGeom prst="rect">
            <a:avLst/>
          </a:prstGeom>
        </p:spPr>
      </p:pic>
      <p:sp>
        <p:nvSpPr>
          <p:cNvPr id="5" name="矩形 4" descr="中国教育出版网"/>
          <p:cNvSpPr/>
          <p:nvPr/>
        </p:nvSpPr>
        <p:spPr>
          <a:xfrm>
            <a:off x="906145" y="1263650"/>
            <a:ext cx="952563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太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傅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         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俄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而（    ）     雪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骤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</a:t>
            </a:r>
            <a:endParaRPr lang="en-US" altLang="zh-CN" sz="26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差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           可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拟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     无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奕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</a:t>
            </a:r>
            <a:endParaRPr lang="en-US" altLang="zh-CN" sz="2600" b="1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撒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           柳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絮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     谢道</a:t>
            </a:r>
            <a:r>
              <a:rPr lang="zh-CN" altLang="en-US" sz="2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韫</a:t>
            </a:r>
            <a:r>
              <a:rPr lang="zh-CN" altLang="en-US" sz="2600" b="1">
                <a:latin typeface="黑体" panose="02010609060101010101" charset="-122"/>
                <a:ea typeface="黑体" panose="02010609060101010101" charset="-122"/>
              </a:rPr>
              <a:t>（    ）</a:t>
            </a:r>
            <a:endParaRPr lang="en-US" altLang="zh-CN" sz="2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 descr="中国教育出版网"/>
          <p:cNvSpPr/>
          <p:nvPr/>
        </p:nvSpPr>
        <p:spPr>
          <a:xfrm>
            <a:off x="2036445" y="1555115"/>
            <a:ext cx="6267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fù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 descr="中国教育出版网"/>
          <p:cNvSpPr/>
          <p:nvPr/>
        </p:nvSpPr>
        <p:spPr>
          <a:xfrm>
            <a:off x="5627370" y="1555115"/>
            <a:ext cx="4191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é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 descr="中国教育出版网"/>
          <p:cNvSpPr/>
          <p:nvPr/>
        </p:nvSpPr>
        <p:spPr>
          <a:xfrm>
            <a:off x="8195945" y="1550670"/>
            <a:ext cx="15688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zhòu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矩形 21" descr="中国教育出版网"/>
          <p:cNvSpPr/>
          <p:nvPr/>
        </p:nvSpPr>
        <p:spPr>
          <a:xfrm>
            <a:off x="1651635" y="2332990"/>
            <a:ext cx="8369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chā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3" name="矩形 22" descr="中国教育出版网"/>
          <p:cNvSpPr/>
          <p:nvPr/>
        </p:nvSpPr>
        <p:spPr>
          <a:xfrm>
            <a:off x="5586095" y="2332990"/>
            <a:ext cx="6292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nǐ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 descr="中国教育出版网"/>
          <p:cNvSpPr/>
          <p:nvPr/>
        </p:nvSpPr>
        <p:spPr>
          <a:xfrm>
            <a:off x="8221211" y="2324100"/>
            <a:ext cx="13338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矩形 24" descr="中国教育出版网"/>
          <p:cNvSpPr/>
          <p:nvPr/>
        </p:nvSpPr>
        <p:spPr>
          <a:xfrm>
            <a:off x="1755140" y="3168015"/>
            <a:ext cx="6292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sǎ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矩形 25" descr="中国教育出版网"/>
          <p:cNvSpPr/>
          <p:nvPr/>
        </p:nvSpPr>
        <p:spPr>
          <a:xfrm>
            <a:off x="5500370" y="3168015"/>
            <a:ext cx="6267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xù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文本框 26" descr="中国教育出版网"/>
          <p:cNvSpPr txBox="1"/>
          <p:nvPr/>
        </p:nvSpPr>
        <p:spPr>
          <a:xfrm>
            <a:off x="8573770" y="3244850"/>
            <a:ext cx="1562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buClrTx/>
              <a:buSzTx/>
              <a:buFontTx/>
              <a:defRPr/>
            </a:pPr>
            <a:r>
              <a:rPr lang="en-US" altLang="zh-CN" sz="2800" b="1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yùn</a:t>
            </a:r>
            <a:endParaRPr lang="en-US" altLang="zh-CN" sz="2800" b="1" noProof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07407E-06 L 0.65795 0.00138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5" grpId="0"/>
      <p:bldP spid="6" grpId="0"/>
      <p:bldP spid="10" grpId="0"/>
      <p:bldP spid="1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365" y="255905"/>
            <a:ext cx="487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跟读</a:t>
            </a: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——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感受停顿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820" y="158303"/>
            <a:ext cx="780009" cy="780008"/>
            <a:chOff x="2899256" y="2359136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9256" y="2359136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373" y="344203"/>
            <a:ext cx="595973" cy="408440"/>
          </a:xfrm>
          <a:prstGeom prst="rect">
            <a:avLst/>
          </a:prstGeom>
        </p:spPr>
      </p:pic>
      <p:sp>
        <p:nvSpPr>
          <p:cNvPr id="20" name="文本框 48" descr="中国教育出版网"/>
          <p:cNvSpPr txBox="1"/>
          <p:nvPr/>
        </p:nvSpPr>
        <p:spPr>
          <a:xfrm>
            <a:off x="1613598" y="4784779"/>
            <a:ext cx="4389251" cy="58487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矩形 20" descr="中国教育出版网"/>
          <p:cNvSpPr/>
          <p:nvPr/>
        </p:nvSpPr>
        <p:spPr>
          <a:xfrm>
            <a:off x="1651562" y="4168705"/>
            <a:ext cx="2932795" cy="459105"/>
          </a:xfrm>
          <a:prstGeom prst="rect">
            <a:avLst/>
          </a:prstGeom>
          <a:ln w="28575">
            <a:noFill/>
          </a:ln>
        </p:spPr>
        <p:txBody>
          <a:bodyPr vert="horz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方正仿宋简体" panose="02010601030101010101" pitchFamily="2" charset="-122"/>
              </a:rPr>
              <a:t>添加标题</a:t>
            </a:r>
          </a:p>
        </p:txBody>
      </p:sp>
      <p:pic>
        <p:nvPicPr>
          <p:cNvPr id="3" name="图片 2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6" y="2188698"/>
            <a:ext cx="6162264" cy="4023727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/>
        </p:nvSpPr>
        <p:spPr>
          <a:xfrm>
            <a:off x="597535" y="1224915"/>
            <a:ext cx="8508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/>
          </a:p>
        </p:txBody>
      </p:sp>
      <p:sp>
        <p:nvSpPr>
          <p:cNvPr id="4" name="文本框 3" descr="中国教育出版网"/>
          <p:cNvSpPr txBox="1"/>
          <p:nvPr/>
        </p:nvSpPr>
        <p:spPr>
          <a:xfrm>
            <a:off x="351790" y="937895"/>
            <a:ext cx="90424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谢太傅寒雪日内集</a:t>
            </a:r>
          </a:p>
          <a:p>
            <a:r>
              <a:rPr lang="zh-CN" altLang="en-US" sz="3600"/>
              <a:t>与儿女讲论文义</a:t>
            </a:r>
          </a:p>
          <a:p>
            <a:r>
              <a:rPr lang="zh-CN" altLang="en-US" sz="3600"/>
              <a:t>俄而雪骤</a:t>
            </a:r>
          </a:p>
          <a:p>
            <a:r>
              <a:rPr lang="zh-CN" altLang="en-US" sz="3600"/>
              <a:t>公欣然曰白雪纷纷何所似</a:t>
            </a:r>
          </a:p>
          <a:p>
            <a:r>
              <a:rPr lang="zh-CN" altLang="en-US" sz="3600"/>
              <a:t>兄子胡儿曰撒盐空中差可拟</a:t>
            </a:r>
          </a:p>
          <a:p>
            <a:r>
              <a:rPr lang="zh-CN" altLang="en-US" sz="3600"/>
              <a:t>兄女曰未若柳絮因风起</a:t>
            </a:r>
          </a:p>
          <a:p>
            <a:r>
              <a:rPr lang="zh-CN" altLang="en-US" sz="3600"/>
              <a:t>公大笑乐</a:t>
            </a:r>
          </a:p>
          <a:p>
            <a:r>
              <a:rPr lang="zh-CN" altLang="en-US" sz="3600"/>
              <a:t>即公大兄无奕女左将军王凝之妻也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07407E-06 L 0.65795 0.00138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365" y="255905"/>
            <a:ext cx="487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跟读</a:t>
            </a: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——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感受停顿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820" y="158303"/>
            <a:ext cx="780009" cy="780008"/>
            <a:chOff x="2899256" y="2359136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9256" y="2359136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壹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373" y="344203"/>
            <a:ext cx="595973" cy="408440"/>
          </a:xfrm>
          <a:prstGeom prst="rect">
            <a:avLst/>
          </a:prstGeom>
        </p:spPr>
      </p:pic>
      <p:sp>
        <p:nvSpPr>
          <p:cNvPr id="20" name="文本框 48" descr="中国教育出版网"/>
          <p:cNvSpPr txBox="1"/>
          <p:nvPr/>
        </p:nvSpPr>
        <p:spPr>
          <a:xfrm>
            <a:off x="1613598" y="4784779"/>
            <a:ext cx="4389251" cy="58487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矩形 20" descr="中国教育出版网"/>
          <p:cNvSpPr/>
          <p:nvPr/>
        </p:nvSpPr>
        <p:spPr>
          <a:xfrm>
            <a:off x="1651562" y="4168705"/>
            <a:ext cx="2932795" cy="459105"/>
          </a:xfrm>
          <a:prstGeom prst="rect">
            <a:avLst/>
          </a:prstGeom>
          <a:ln w="28575">
            <a:noFill/>
          </a:ln>
        </p:spPr>
        <p:txBody>
          <a:bodyPr vert="horz" wrap="square" lIns="91412" tIns="45706" rIns="91412" bIns="45706">
            <a:spAutoFit/>
          </a:bodyPr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sym typeface="方正仿宋简体" panose="02010601030101010101" pitchFamily="2" charset="-122"/>
              </a:rPr>
              <a:t>添加标题</a:t>
            </a:r>
          </a:p>
        </p:txBody>
      </p:sp>
      <p:pic>
        <p:nvPicPr>
          <p:cNvPr id="3" name="图片 2" descr="中国教育出版网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990" y="2280977"/>
            <a:ext cx="6162264" cy="4023727"/>
          </a:xfrm>
          <a:prstGeom prst="rect">
            <a:avLst/>
          </a:prstGeom>
        </p:spPr>
      </p:pic>
      <p:sp>
        <p:nvSpPr>
          <p:cNvPr id="2" name="文本框 1" descr="中国教育出版网"/>
          <p:cNvSpPr txBox="1"/>
          <p:nvPr/>
        </p:nvSpPr>
        <p:spPr>
          <a:xfrm>
            <a:off x="597535" y="1236345"/>
            <a:ext cx="85083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谢太傅/寒雪日/内集，与/儿女/讲论文义。</a:t>
            </a:r>
          </a:p>
          <a:p>
            <a:r>
              <a:rPr lang="zh-CN" altLang="en-US" sz="3200"/>
              <a:t>俄而/雪骤，公/欣然/曰: “白雪纷纷/何所似?”</a:t>
            </a:r>
          </a:p>
          <a:p>
            <a:r>
              <a:rPr lang="zh-CN" altLang="en-US" sz="3200"/>
              <a:t>兄子/胡儿/曰: “撒盐空中/差可拟。”</a:t>
            </a:r>
          </a:p>
          <a:p>
            <a:r>
              <a:rPr lang="zh-CN" altLang="en-US" sz="3200"/>
              <a:t>兄女/曰: “未若/柳絮/因风起。”</a:t>
            </a:r>
          </a:p>
          <a:p>
            <a:r>
              <a:rPr lang="zh-CN" altLang="en-US" sz="3200"/>
              <a:t>公/大 笑/乐。</a:t>
            </a:r>
          </a:p>
          <a:p>
            <a:r>
              <a:rPr lang="zh-CN" altLang="en-US" sz="3200"/>
              <a:t>即/公/大兄/无奕/女，左将军/王凝之/妻也。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4.07407E-06 L 0.65795 0.00138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9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贰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113" y="598838"/>
            <a:ext cx="595973" cy="408440"/>
          </a:xfrm>
          <a:prstGeom prst="rect">
            <a:avLst/>
          </a:prstGeom>
        </p:spPr>
      </p:pic>
      <p:pic>
        <p:nvPicPr>
          <p:cNvPr id="2" name="图片 1" descr="中国教育出版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0148" y="2108569"/>
            <a:ext cx="2717165" cy="2909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 descr="中国教育出版网"/>
          <p:cNvSpPr txBox="1"/>
          <p:nvPr/>
        </p:nvSpPr>
        <p:spPr>
          <a:xfrm>
            <a:off x="1144905" y="421005"/>
            <a:ext cx="720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自由读、结合注释</a:t>
            </a:r>
            <a:r>
              <a:rPr kumimoji="0" lang="en-US" altLang="zh-CN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——</a:t>
            </a: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疏通文意</a:t>
            </a:r>
          </a:p>
        </p:txBody>
      </p:sp>
      <p:sp>
        <p:nvSpPr>
          <p:cNvPr id="13319" name="文本框 5" descr="中国教育出版网"/>
          <p:cNvSpPr txBox="1"/>
          <p:nvPr/>
        </p:nvSpPr>
        <p:spPr>
          <a:xfrm>
            <a:off x="727075" y="939165"/>
            <a:ext cx="65163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内集： 家庭聚会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儿女</a:t>
            </a: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公：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文义：文章的义理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俄而：不久，一会儿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欣然：愉快，高兴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差：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拟：相比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</a:rPr>
              <a:t>风起：</a:t>
            </a:r>
            <a:endParaRPr lang="zh-CN" altLang="en-US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 descr="中国教育出版网"/>
          <p:cNvSpPr txBox="1"/>
          <p:nvPr/>
        </p:nvSpPr>
        <p:spPr>
          <a:xfrm>
            <a:off x="1819275" y="1648460"/>
            <a:ext cx="556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泛指小辈，包括侄儿侄女（古今异义）</a:t>
            </a:r>
          </a:p>
        </p:txBody>
      </p:sp>
      <p:sp>
        <p:nvSpPr>
          <p:cNvPr id="19" name="文本框 18" descr="中国教育出版网"/>
          <p:cNvSpPr txBox="1"/>
          <p:nvPr/>
        </p:nvSpPr>
        <p:spPr>
          <a:xfrm>
            <a:off x="1819275" y="2328545"/>
            <a:ext cx="3768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旧时对男子的尊称</a:t>
            </a:r>
          </a:p>
        </p:txBody>
      </p:sp>
      <p:sp>
        <p:nvSpPr>
          <p:cNvPr id="20" name="文本框 19" descr="中国教育出版网"/>
          <p:cNvSpPr txBox="1"/>
          <p:nvPr/>
        </p:nvSpPr>
        <p:spPr>
          <a:xfrm>
            <a:off x="1461770" y="4344670"/>
            <a:ext cx="5369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大体（差强人意：大体勉强令人满意</a:t>
            </a:r>
            <a:r>
              <a:rPr lang="zh-CN" altLang="en-US" sz="2400" b="1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400"/>
          </a:p>
        </p:txBody>
      </p:sp>
      <p:sp>
        <p:nvSpPr>
          <p:cNvPr id="27" name="文本框 26" descr="中国教育出版网"/>
          <p:cNvSpPr txBox="1"/>
          <p:nvPr/>
        </p:nvSpPr>
        <p:spPr>
          <a:xfrm>
            <a:off x="2105660" y="5371465"/>
            <a:ext cx="1134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乘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sp>
        <p:nvSpPr>
          <p:cNvPr id="13" name="文本框 12" descr="中国教育出版网"/>
          <p:cNvSpPr txBox="1"/>
          <p:nvPr/>
        </p:nvSpPr>
        <p:spPr>
          <a:xfrm>
            <a:off x="1015194" y="354493"/>
            <a:ext cx="2703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仓耳羽辰体-谷力 W04" panose="02020400000000000000" pitchFamily="18" charset="-122"/>
                <a:ea typeface="仓耳羽辰体-谷力 W04" panose="02020400000000000000" pitchFamily="18" charset="-122"/>
                <a:cs typeface="+mn-ea"/>
                <a:sym typeface="字魂58号-创中黑" panose="00000500000000000000" pitchFamily="2" charset="-122"/>
              </a:rPr>
              <a:t>输入标题</a:t>
            </a:r>
          </a:p>
        </p:txBody>
      </p:sp>
      <p:grpSp>
        <p:nvGrpSpPr>
          <p:cNvPr id="14" name="组合 13" descr="中国教育出版网"/>
          <p:cNvGrpSpPr/>
          <p:nvPr/>
        </p:nvGrpSpPr>
        <p:grpSpPr>
          <a:xfrm>
            <a:off x="235185" y="224978"/>
            <a:ext cx="780009" cy="780008"/>
            <a:chOff x="2898621" y="2425811"/>
            <a:chExt cx="780009" cy="780008"/>
          </a:xfrm>
        </p:grpSpPr>
        <p:pic>
          <p:nvPicPr>
            <p:cNvPr id="15" name="图片 14" descr="e64afae20b7a41024e2e588b23f666b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98621" y="2425811"/>
              <a:ext cx="780009" cy="780008"/>
            </a:xfrm>
            <a:prstGeom prst="rect">
              <a:avLst/>
            </a:prstGeom>
          </p:spPr>
        </p:pic>
        <p:sp>
          <p:nvSpPr>
            <p:cNvPr id="16" name="标题 1"/>
            <p:cNvSpPr txBox="1"/>
            <p:nvPr/>
          </p:nvSpPr>
          <p:spPr>
            <a:xfrm>
              <a:off x="3014969" y="2799804"/>
              <a:ext cx="554459" cy="3068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defPPr>
                <a:defRPr lang="zh-CN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000">
                  <a:solidFill>
                    <a:schemeClr val="bg1"/>
                  </a:solidFill>
                  <a:latin typeface="义启庆新春" panose="02010601030101010101" pitchFamily="2" charset="-128"/>
                  <a:ea typeface="义启庆新春" panose="02010601030101010101" pitchFamily="2" charset="-128"/>
                  <a:cs typeface="+mj-cs"/>
                </a:defRPr>
              </a:lvl1pPr>
            </a:lstStyle>
            <a:p>
              <a:r>
                <a:rPr lang="zh-CN" altLang="en-US"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  <a:sym typeface="字魂58号-创中黑" panose="00000500000000000000" pitchFamily="2" charset="-122"/>
                </a:rPr>
                <a:t>叁</a:t>
              </a:r>
            </a:p>
          </p:txBody>
        </p:sp>
      </p:grpSp>
      <p:pic>
        <p:nvPicPr>
          <p:cNvPr id="17" name="图片 16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658" y="442628"/>
            <a:ext cx="595973" cy="408440"/>
          </a:xfrm>
          <a:prstGeom prst="rect">
            <a:avLst/>
          </a:prstGeom>
        </p:spPr>
      </p:pic>
      <p:pic>
        <p:nvPicPr>
          <p:cNvPr id="2" name="图片 1" descr="中国教育出版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4824" y="1090664"/>
            <a:ext cx="4888134" cy="2909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 descr="中国教育出版网"/>
          <p:cNvSpPr txBox="1"/>
          <p:nvPr/>
        </p:nvSpPr>
        <p:spPr>
          <a:xfrm>
            <a:off x="-95250" y="355600"/>
            <a:ext cx="720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+mn-ea"/>
              </a:defRPr>
            </a:lvl1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合理补充，复述故事：</a:t>
            </a:r>
            <a:endParaRPr kumimoji="0" lang="zh-CN" altLang="en-US" sz="3200" i="0" u="none" strike="noStrike" kern="1200" cap="none" spc="60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仓耳羽辰体-谷力 W04" panose="02020400000000000000" pitchFamily="18" charset="-122"/>
              <a:ea typeface="仓耳羽辰体-谷力 W04" panose="02020400000000000000" pitchFamily="18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Text Box 4" descr="中国教育出版网"/>
          <p:cNvSpPr txBox="1"/>
          <p:nvPr/>
        </p:nvSpPr>
        <p:spPr>
          <a:xfrm>
            <a:off x="1168400" y="1085851"/>
            <a:ext cx="1727200" cy="3829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时间：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地点：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人物：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事情：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3735" b="1">
                <a:latin typeface="黑体" panose="02010609060101010101" charset="-122"/>
                <a:ea typeface="黑体" panose="02010609060101010101" charset="-122"/>
              </a:rPr>
              <a:t>经过：</a:t>
            </a:r>
          </a:p>
        </p:txBody>
      </p:sp>
      <p:sp>
        <p:nvSpPr>
          <p:cNvPr id="5" name="Text Box 5" descr="中国教育出版网"/>
          <p:cNvSpPr txBox="1"/>
          <p:nvPr/>
        </p:nvSpPr>
        <p:spPr>
          <a:xfrm>
            <a:off x="2819400" y="1085850"/>
            <a:ext cx="18288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寒雪日</a:t>
            </a:r>
          </a:p>
        </p:txBody>
      </p:sp>
      <p:sp>
        <p:nvSpPr>
          <p:cNvPr id="6" name="Text Box 9" descr="中国教育出版网"/>
          <p:cNvSpPr txBox="1"/>
          <p:nvPr/>
        </p:nvSpPr>
        <p:spPr>
          <a:xfrm>
            <a:off x="2819612" y="1803400"/>
            <a:ext cx="12192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家中</a:t>
            </a:r>
          </a:p>
        </p:txBody>
      </p:sp>
      <p:sp>
        <p:nvSpPr>
          <p:cNvPr id="10" name="Text Box 10" descr="中国教育出版网"/>
          <p:cNvSpPr txBox="1"/>
          <p:nvPr/>
        </p:nvSpPr>
        <p:spPr>
          <a:xfrm>
            <a:off x="2641600" y="2581275"/>
            <a:ext cx="7793990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谢太傅、儿女们</a:t>
            </a:r>
            <a:endParaRPr lang="en-US" altLang="zh-CN" sz="3735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 Box 11" descr="中国教育出版网"/>
          <p:cNvSpPr txBox="1"/>
          <p:nvPr/>
        </p:nvSpPr>
        <p:spPr>
          <a:xfrm>
            <a:off x="2896235" y="3333751"/>
            <a:ext cx="12192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735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咏雪</a:t>
            </a:r>
          </a:p>
        </p:txBody>
      </p:sp>
      <p:sp>
        <p:nvSpPr>
          <p:cNvPr id="12" name="Text Box 12" descr="中国教育出版网"/>
          <p:cNvSpPr txBox="1"/>
          <p:nvPr/>
        </p:nvSpPr>
        <p:spPr>
          <a:xfrm>
            <a:off x="2652184" y="4076912"/>
            <a:ext cx="1462616" cy="21247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1200"/>
              </a:spcBef>
            </a:pP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起因          </a:t>
            </a:r>
            <a:endParaRPr lang="en-US" altLang="zh-CN" sz="3735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发展          </a:t>
            </a:r>
            <a:endParaRPr lang="en-US" altLang="zh-CN" sz="3735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结果</a:t>
            </a:r>
          </a:p>
        </p:txBody>
      </p:sp>
      <p:sp>
        <p:nvSpPr>
          <p:cNvPr id="21" name="Text Box 14" descr="中国教育出版网"/>
          <p:cNvSpPr txBox="1"/>
          <p:nvPr/>
        </p:nvSpPr>
        <p:spPr>
          <a:xfrm>
            <a:off x="3719196" y="4076700"/>
            <a:ext cx="563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白雪纷纷何所似？”</a:t>
            </a:r>
          </a:p>
        </p:txBody>
      </p:sp>
      <p:sp>
        <p:nvSpPr>
          <p:cNvPr id="22" name="Text Box 15" descr="中国教育出版网"/>
          <p:cNvSpPr txBox="1"/>
          <p:nvPr/>
        </p:nvSpPr>
        <p:spPr>
          <a:xfrm>
            <a:off x="3850852" y="4915535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撒盐空中差可拟”</a:t>
            </a:r>
            <a:endParaRPr lang="en-US" altLang="zh-CN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" name="Text Box 17" descr="中国教育出版网"/>
          <p:cNvSpPr txBox="1"/>
          <p:nvPr/>
        </p:nvSpPr>
        <p:spPr>
          <a:xfrm>
            <a:off x="3850428" y="5582497"/>
            <a:ext cx="3702051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公大笑乐</a:t>
            </a:r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中国教育出版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1" y="-2666999"/>
            <a:ext cx="6858000" cy="12191998"/>
          </a:xfrm>
          <a:prstGeom prst="rect">
            <a:avLst/>
          </a:prstGeom>
        </p:spPr>
      </p:pic>
      <p:sp>
        <p:nvSpPr>
          <p:cNvPr id="15" name="矩形 14" descr="中国教育出版网"/>
          <p:cNvSpPr/>
          <p:nvPr/>
        </p:nvSpPr>
        <p:spPr>
          <a:xfrm>
            <a:off x="0" y="-10634"/>
            <a:ext cx="12192000" cy="6615971"/>
          </a:xfrm>
          <a:prstGeom prst="rect">
            <a:avLst/>
          </a:prstGeom>
          <a:blipFill dpi="0" rotWithShape="1">
            <a:blip r:embed="rId4">
              <a:alphaModFix amt="38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中国教育出版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945" y="-699560"/>
            <a:ext cx="5689531" cy="6865719"/>
          </a:xfrm>
          <a:prstGeom prst="rect">
            <a:avLst/>
          </a:prstGeom>
        </p:spPr>
      </p:pic>
      <p:pic>
        <p:nvPicPr>
          <p:cNvPr id="34" name="图片 33" descr="中国教育出版网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487" y="1275104"/>
            <a:ext cx="832840" cy="570773"/>
          </a:xfrm>
          <a:prstGeom prst="rect">
            <a:avLst/>
          </a:prstGeom>
        </p:spPr>
      </p:pic>
      <p:grpSp>
        <p:nvGrpSpPr>
          <p:cNvPr id="7" name="组合 6" descr="中国教育出版网"/>
          <p:cNvGrpSpPr/>
          <p:nvPr/>
        </p:nvGrpSpPr>
        <p:grpSpPr>
          <a:xfrm>
            <a:off x="1008" y="6166160"/>
            <a:ext cx="12190991" cy="691839"/>
            <a:chOff x="1008" y="6066758"/>
            <a:chExt cx="13942585" cy="7912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" y="6066758"/>
              <a:ext cx="6971292" cy="79124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972300" y="6066758"/>
              <a:ext cx="6971292" cy="791242"/>
            </a:xfrm>
            <a:prstGeom prst="rect">
              <a:avLst/>
            </a:prstGeom>
          </p:spPr>
        </p:pic>
      </p:grpSp>
      <p:pic>
        <p:nvPicPr>
          <p:cNvPr id="39" name="图片 38" descr="中国教育出版网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873" y="885242"/>
            <a:ext cx="3096125" cy="5427325"/>
          </a:xfrm>
          <a:prstGeom prst="rect">
            <a:avLst/>
          </a:prstGeom>
        </p:spPr>
      </p:pic>
      <p:grpSp>
        <p:nvGrpSpPr>
          <p:cNvPr id="43" name="组合 42" descr="中国教育出版网"/>
          <p:cNvGrpSpPr/>
          <p:nvPr/>
        </p:nvGrpSpPr>
        <p:grpSpPr>
          <a:xfrm>
            <a:off x="1990005" y="1729427"/>
            <a:ext cx="945442" cy="2806016"/>
            <a:chOff x="1735" y="1221"/>
            <a:chExt cx="2589" cy="7684"/>
          </a:xfrm>
        </p:grpSpPr>
        <p:pic>
          <p:nvPicPr>
            <p:cNvPr id="44" name="图片 43" descr="012"/>
            <p:cNvPicPr>
              <a:picLocks noChangeAspect="1"/>
            </p:cNvPicPr>
            <p:nvPr/>
          </p:nvPicPr>
          <p:blipFill>
            <a:blip r:embed="rId9"/>
            <a:srcRect l="41544" t="2715" r="29100" b="39489"/>
            <a:stretch>
              <a:fillRect/>
            </a:stretch>
          </p:blipFill>
          <p:spPr>
            <a:xfrm>
              <a:off x="1735" y="1221"/>
              <a:ext cx="2589" cy="7684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2023" y="1539"/>
              <a:ext cx="2017" cy="684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300">
                  <a:solidFill>
                    <a:schemeClr val="bg1"/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rPr>
                <a:t>第 二 部分</a:t>
              </a:r>
            </a:p>
          </p:txBody>
        </p:sp>
      </p:grpSp>
      <p:pic>
        <p:nvPicPr>
          <p:cNvPr id="55" name="图片 54" descr="中国教育出版网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12" y="4841834"/>
            <a:ext cx="1414498" cy="1187421"/>
          </a:xfrm>
          <a:prstGeom prst="rect">
            <a:avLst/>
          </a:prstGeom>
        </p:spPr>
      </p:pic>
      <p:sp>
        <p:nvSpPr>
          <p:cNvPr id="3" name="文本框 2" descr="中国教育出版网"/>
          <p:cNvSpPr txBox="1"/>
          <p:nvPr/>
        </p:nvSpPr>
        <p:spPr>
          <a:xfrm>
            <a:off x="4302760" y="2543175"/>
            <a:ext cx="33610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处境析情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 xmlns:p14="http://schemas.microsoft.com/office/powerpoint/2010/main" Requires="p14">
      <p:transition spd="slow" p14:dur="1750">
        <p:comb/>
      </p:transition>
    </mc:Choice>
    <mc:Fallback>
      <p:transition spd="slow">
        <p:comb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你好冬天"/>
</p:tagLst>
</file>

<file path=ppt/theme/theme1.xml><?xml version="1.0" encoding="utf-8"?>
<a:theme xmlns:a="http://schemas.openxmlformats.org/drawingml/2006/main" name="1.ppt浅色模板">
  <a:themeElements>
    <a:clrScheme name="中教网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2629</Words>
  <PresentationFormat>自定义</PresentationFormat>
  <Paragraphs>271</Paragraphs>
  <Slides>29</Slides>
  <Notes>29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1.ppt浅色模板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2022-10-25T15:26:20Z</cp:lastPrinted>
  <dcterms:created xsi:type="dcterms:W3CDTF">2022-10-25T15:26:20Z</dcterms:created>
  <dcterms:modified xsi:type="dcterms:W3CDTF">2023-07-25T08:26:11Z</dcterms:modified>
</cp:coreProperties>
</file>