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4"/>
  </p:handoutMasterIdLst>
  <p:sldIdLst>
    <p:sldId id="1062" r:id="rId4"/>
    <p:sldId id="523" r:id="rId5"/>
    <p:sldId id="632" r:id="rId7"/>
    <p:sldId id="1067" r:id="rId8"/>
    <p:sldId id="1068" r:id="rId9"/>
    <p:sldId id="1069" r:id="rId10"/>
    <p:sldId id="634" r:id="rId11"/>
    <p:sldId id="1063" r:id="rId12"/>
    <p:sldId id="1064" r:id="rId13"/>
    <p:sldId id="748" r:id="rId14"/>
    <p:sldId id="586" r:id="rId15"/>
    <p:sldId id="1065" r:id="rId16"/>
    <p:sldId id="925" r:id="rId17"/>
    <p:sldId id="996" r:id="rId18"/>
    <p:sldId id="1066" r:id="rId19"/>
    <p:sldId id="639" r:id="rId20"/>
    <p:sldId id="997" r:id="rId21"/>
    <p:sldId id="1140" r:id="rId22"/>
    <p:sldId id="926" r:id="rId23"/>
    <p:sldId id="922" r:id="rId24"/>
    <p:sldId id="941" r:id="rId25"/>
    <p:sldId id="1070" r:id="rId26"/>
    <p:sldId id="1071" r:id="rId27"/>
    <p:sldId id="1072" r:id="rId28"/>
    <p:sldId id="1073" r:id="rId29"/>
    <p:sldId id="1074" r:id="rId30"/>
    <p:sldId id="1075" r:id="rId31"/>
    <p:sldId id="1076" r:id="rId32"/>
    <p:sldId id="1077" r:id="rId33"/>
    <p:sldId id="1078" r:id="rId34"/>
    <p:sldId id="1079" r:id="rId35"/>
    <p:sldId id="1122" r:id="rId36"/>
    <p:sldId id="1080" r:id="rId37"/>
    <p:sldId id="1081" r:id="rId38"/>
    <p:sldId id="1082" r:id="rId39"/>
    <p:sldId id="1083" r:id="rId40"/>
    <p:sldId id="1124" r:id="rId41"/>
    <p:sldId id="1084" r:id="rId42"/>
    <p:sldId id="1085" r:id="rId43"/>
    <p:sldId id="1086" r:id="rId44"/>
    <p:sldId id="1087" r:id="rId45"/>
    <p:sldId id="1125" r:id="rId46"/>
    <p:sldId id="1126" r:id="rId47"/>
    <p:sldId id="1127" r:id="rId48"/>
    <p:sldId id="1128" r:id="rId49"/>
    <p:sldId id="1129" r:id="rId50"/>
    <p:sldId id="939" r:id="rId51"/>
    <p:sldId id="1035" r:id="rId52"/>
    <p:sldId id="971" r:id="rId5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8"/>
    </p:embeddedFont>
    <p:embeddedFont>
      <p:font typeface="黑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幼圆" panose="02010509060101010101" pitchFamily="49" charset="-122"/>
      <p:regular r:id="rId64"/>
    </p:embeddedFont>
    <p:embeddedFont>
      <p:font typeface="华文楷体" panose="02010600040101010101" pitchFamily="2" charset="-122"/>
      <p:regular r:id="rId65"/>
    </p:embeddedFont>
    <p:embeddedFont>
      <p:font typeface="汉语拼音" panose="000B0604020202020204" pitchFamily="34" charset="0"/>
      <p:regular r:id="rId66"/>
    </p:embeddedFont>
    <p:embeddedFont>
      <p:font typeface="微软雅黑" panose="020B0503020204020204" charset="-122"/>
      <p:regular r:id="rId6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B050"/>
    <a:srgbClr val="00FF00"/>
    <a:srgbClr val="FFFFFF"/>
    <a:srgbClr val="FF00FF"/>
    <a:srgbClr val="D60093"/>
    <a:srgbClr val="F8324E"/>
    <a:srgbClr val="AAF20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77" d="100"/>
          <a:sy n="77" d="100"/>
        </p:scale>
        <p:origin x="-1284" y="-318"/>
      </p:cViewPr>
      <p:guideLst>
        <p:guide orient="horz" pos="3200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40"/>
        <p:guide pos="22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7" Type="http://schemas.openxmlformats.org/officeDocument/2006/relationships/font" Target="fonts/font10.fntdata"/><Relationship Id="rId66" Type="http://schemas.openxmlformats.org/officeDocument/2006/relationships/font" Target="fonts/font9.fntdata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463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463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4638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164" name="AutoShape 4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2167" name="Picture 7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2132013"/>
            <a:ext cx="9156700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30" name="组合 7"/>
          <p:cNvGrpSpPr/>
          <p:nvPr userDrawn="1"/>
        </p:nvGrpSpPr>
        <p:grpSpPr>
          <a:xfrm>
            <a:off x="0" y="93663"/>
            <a:ext cx="2771775" cy="275590"/>
            <a:chOff x="1" y="92978"/>
            <a:chExt cx="2771800" cy="277274"/>
          </a:xfrm>
        </p:grpSpPr>
        <p:sp>
          <p:nvSpPr>
            <p:cNvPr id="9" name="矩形 8"/>
            <p:cNvSpPr/>
            <p:nvPr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10"/>
            <p:cNvSpPr txBox="1"/>
            <p:nvPr/>
          </p:nvSpPr>
          <p:spPr>
            <a:xfrm>
              <a:off x="193678" y="92978"/>
              <a:ext cx="1429398" cy="2772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Heiti SC Light" pitchFamily="2" charset="-128"/>
                  <a:ea typeface="Heiti SC Light"/>
                  <a:cs typeface="+mn-cs"/>
                </a:rPr>
                <a:t>8</a:t>
              </a:r>
              <a:r>
                <a:rPr kumimoji="1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Heiti SC Light" pitchFamily="2" charset="-128"/>
                  <a:ea typeface="Heiti SC Light" pitchFamily="2" charset="-128"/>
                  <a:cs typeface="+mn-cs"/>
                </a:rPr>
                <a:t>  苹果里的五角星</a:t>
              </a:r>
              <a:endPara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iti SC Light" pitchFamily="2" charset="-128"/>
                <a:ea typeface="Heiti SC Light" pitchFamily="2" charset="-128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slide" Target="slide2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hyperlink" Target="&#21548;&#20889;-8%20&#33529;&#26524;&#37324;&#30340;&#20116;&#35282;&#26143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19971;&#24425;-&#35838;&#25991;&#26391;&#35835;-8&#33529;&#26524;&#37324;&#30340;&#20116;&#35282;&#26143;.mp4" TargetMode="Externa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hyperlink" Target="&#29983;&#23383;&#35270;&#39057;-2&#26690;&#26519;&#23665;&#27700;.mp4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1" cstate="print"/>
          <a:srcRect t="6160" b="9087"/>
          <a:stretch>
            <a:fillRect/>
          </a:stretch>
        </p:blipFill>
        <p:spPr>
          <a:xfrm>
            <a:off x="-9525" y="-20637"/>
            <a:ext cx="9163050" cy="5186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/>
          <p:cNvSpPr/>
          <p:nvPr/>
        </p:nvSpPr>
        <p:spPr>
          <a:xfrm>
            <a:off x="304800" y="742950"/>
            <a:ext cx="8534400" cy="2330450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9525">
            <a:noFill/>
          </a:ln>
          <a:effectLst>
            <a:softEdge rad="215900"/>
          </a:effectLst>
        </p:spPr>
        <p:txBody>
          <a:bodyPr anchor="t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zh-CN" altLang="en-US" sz="28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同学们，你们平时切过苹果吗？苹果一切两半，里面是什么样的？你观察过吗？今天我们要学的课文中的小男孩就发现了苹果藏着一个五角星？怎么回事呢？认真读读课文，你就知道了。</a:t>
            </a:r>
            <a:endParaRPr lang="zh-CN" altLang="en-US" sz="2800" b="1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85984" y="1228812"/>
            <a:ext cx="121444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2560" y="2280667"/>
            <a:ext cx="4375055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拦下  阻拦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4546" y="2280919"/>
            <a:ext cx="571504" cy="121444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9652"/>
              <a:gd name="adj6" fmla="val -5687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不要写成“木”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57421" y="1162825"/>
            <a:ext cx="150019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wèi</a:t>
            </a:r>
            <a:endParaRPr lang="en-US" altLang="zh-CN" sz="5000" dirty="0" err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196888"/>
              <a:gd name="adj6" fmla="val -1830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“末”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372" y="2214560"/>
            <a:ext cx="4337222" cy="2039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会意字。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一棵树长出许多枝叶，本义是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茂盛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1715" y="2126615"/>
            <a:ext cx="1154430" cy="129857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755" y="2000250"/>
            <a:ext cx="1487805" cy="1075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1"/>
          <p:cNvSpPr txBox="1"/>
          <p:nvPr/>
        </p:nvSpPr>
        <p:spPr>
          <a:xfrm>
            <a:off x="4181475" y="319088"/>
            <a:ext cx="1936750" cy="576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4" name="组合 101"/>
          <p:cNvGrpSpPr/>
          <p:nvPr/>
        </p:nvGrpSpPr>
        <p:grpSpPr>
          <a:xfrm>
            <a:off x="3648075" y="398463"/>
            <a:ext cx="457200" cy="457200"/>
            <a:chOff x="631825" y="5181600"/>
            <a:chExt cx="1554163" cy="1552575"/>
          </a:xfrm>
        </p:grpSpPr>
        <p:sp>
          <p:nvSpPr>
            <p:cNvPr id="18435" name="Oval 10"/>
            <p:cNvSpPr/>
            <p:nvPr/>
          </p:nvSpPr>
          <p:spPr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36" name="Freeform 11"/>
            <p:cNvSpPr/>
            <p:nvPr/>
          </p:nvSpPr>
          <p:spPr>
            <a:xfrm>
              <a:off x="1468438" y="5353050"/>
              <a:ext cx="34925" cy="87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Freeform 12"/>
            <p:cNvSpPr/>
            <p:nvPr/>
          </p:nvSpPr>
          <p:spPr>
            <a:xfrm>
              <a:off x="1471613" y="5410200"/>
              <a:ext cx="204788" cy="35877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Freeform 13"/>
            <p:cNvSpPr/>
            <p:nvPr/>
          </p:nvSpPr>
          <p:spPr>
            <a:xfrm>
              <a:off x="1274763" y="5410200"/>
              <a:ext cx="200025" cy="3556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Freeform 14"/>
            <p:cNvSpPr/>
            <p:nvPr/>
          </p:nvSpPr>
          <p:spPr>
            <a:xfrm>
              <a:off x="1374775" y="5313363"/>
              <a:ext cx="125413" cy="539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Freeform 15"/>
            <p:cNvSpPr/>
            <p:nvPr/>
          </p:nvSpPr>
          <p:spPr>
            <a:xfrm>
              <a:off x="1374775" y="53181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</a:cxnLst>
              <a:rect l="0" t="0" r="0" b="0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Rectangle 16"/>
            <p:cNvSpPr/>
            <p:nvPr/>
          </p:nvSpPr>
          <p:spPr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2" name="Rectangle 17"/>
            <p:cNvSpPr/>
            <p:nvPr/>
          </p:nvSpPr>
          <p:spPr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3" name="Rectangle 18"/>
            <p:cNvSpPr/>
            <p:nvPr/>
          </p:nvSpPr>
          <p:spPr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4" name="Rectangle 19"/>
            <p:cNvSpPr/>
            <p:nvPr/>
          </p:nvSpPr>
          <p:spPr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5" name="Rectangle 20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6" name="Rectangle 21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7" name="Rectangle 22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8" name="Rectangle 23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49" name="Rectangle 24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0" name="Rectangle 25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1" name="Rectangle 26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2" name="Rectangle 27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3" name="Rectangle 28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4" name="Rectangle 29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5" name="Rectangle 30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6" name="Rectangle 31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7" name="Rectangle 32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8" name="Rectangle 33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59" name="Rectangle 34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0" name="Rectangle 35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1" name="Rectangle 36"/>
            <p:cNvSpPr/>
            <p:nvPr/>
          </p:nvSpPr>
          <p:spPr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2" name="Rectangle 37"/>
            <p:cNvSpPr/>
            <p:nvPr/>
          </p:nvSpPr>
          <p:spPr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3" name="Rectangle 38"/>
            <p:cNvSpPr/>
            <p:nvPr/>
          </p:nvSpPr>
          <p:spPr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4" name="Rectangle 39"/>
            <p:cNvSpPr/>
            <p:nvPr/>
          </p:nvSpPr>
          <p:spPr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8465" name="Freeform 40"/>
            <p:cNvSpPr/>
            <p:nvPr/>
          </p:nvSpPr>
          <p:spPr>
            <a:xfrm>
              <a:off x="1012825" y="5902325"/>
              <a:ext cx="530225" cy="215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0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41"/>
            <p:cNvSpPr/>
            <p:nvPr/>
          </p:nvSpPr>
          <p:spPr>
            <a:xfrm>
              <a:off x="1425575" y="60340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0"/>
                </a:cxn>
              </a:cxnLst>
              <a:rect l="0" t="0" r="0" b="0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975" y="2051050"/>
            <a:ext cx="1296036" cy="1625600"/>
            <a:chOff x="1286" y="1684"/>
            <a:chExt cx="2039" cy="2560"/>
          </a:xfrm>
        </p:grpSpPr>
        <p:pic>
          <p:nvPicPr>
            <p:cNvPr id="18468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280" t="13512" r="16859" b="7581"/>
            <a:stretch>
              <a:fillRect/>
            </a:stretch>
          </p:blipFill>
          <p:spPr>
            <a:xfrm>
              <a:off x="1286" y="1684"/>
              <a:ext cx="2039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69" name="文本框 2"/>
            <p:cNvSpPr txBox="1"/>
            <p:nvPr/>
          </p:nvSpPr>
          <p:spPr>
            <a:xfrm>
              <a:off x="1765" y="2815"/>
              <a:ext cx="10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>
                  <a:latin typeface="Arial" panose="020B0604020202020204" pitchFamily="34" charset="0"/>
                </a:rPr>
                <a:t>魅</a:t>
              </a:r>
              <a:endParaRPr lang="zh-CN" altLang="en-US" sz="4000" b="1">
                <a:latin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2075" y="77660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48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拿苹果</a:t>
            </a:r>
            <a:endParaRPr lang="zh-CN" altLang="en-US" sz="48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32100" y="1800225"/>
            <a:ext cx="1295400" cy="1625600"/>
            <a:chOff x="1286" y="1684"/>
            <a:chExt cx="2039" cy="2560"/>
          </a:xfrm>
        </p:grpSpPr>
        <p:pic>
          <p:nvPicPr>
            <p:cNvPr id="18472" name="图片 6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280" t="13512" r="16859" b="7581"/>
            <a:stretch>
              <a:fillRect/>
            </a:stretch>
          </p:blipFill>
          <p:spPr>
            <a:xfrm>
              <a:off x="1286" y="1684"/>
              <a:ext cx="2039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3" name="文本框 7"/>
            <p:cNvSpPr txBox="1"/>
            <p:nvPr/>
          </p:nvSpPr>
          <p:spPr>
            <a:xfrm>
              <a:off x="1765" y="2815"/>
              <a:ext cx="10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>
                  <a:latin typeface="Arial" panose="020B0604020202020204" pitchFamily="34" charset="0"/>
                </a:rPr>
                <a:t>晰</a:t>
              </a:r>
              <a:endParaRPr lang="zh-CN" altLang="en-US" sz="4000" b="1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05375" y="1082675"/>
            <a:ext cx="1295400" cy="1625600"/>
            <a:chOff x="1286" y="1684"/>
            <a:chExt cx="2039" cy="2560"/>
          </a:xfrm>
        </p:grpSpPr>
        <p:pic>
          <p:nvPicPr>
            <p:cNvPr id="18475" name="图片 9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280" t="13512" r="16859" b="7581"/>
            <a:stretch>
              <a:fillRect/>
            </a:stretch>
          </p:blipFill>
          <p:spPr>
            <a:xfrm>
              <a:off x="1286" y="1684"/>
              <a:ext cx="2039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6" name="文本框 10"/>
            <p:cNvSpPr txBox="1"/>
            <p:nvPr/>
          </p:nvSpPr>
          <p:spPr>
            <a:xfrm>
              <a:off x="1765" y="2815"/>
              <a:ext cx="10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>
                  <a:latin typeface="Arial" panose="020B0604020202020204" pitchFamily="34" charset="0"/>
                </a:rPr>
                <a:t>疏</a:t>
              </a:r>
              <a:endParaRPr lang="zh-CN" altLang="en-US" sz="40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05275" y="3125788"/>
            <a:ext cx="1295400" cy="1625600"/>
            <a:chOff x="1286" y="1684"/>
            <a:chExt cx="2039" cy="2560"/>
          </a:xfrm>
        </p:grpSpPr>
        <p:pic>
          <p:nvPicPr>
            <p:cNvPr id="18478" name="图片 1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280" t="13512" r="16859" b="7581"/>
            <a:stretch>
              <a:fillRect/>
            </a:stretch>
          </p:blipFill>
          <p:spPr>
            <a:xfrm>
              <a:off x="1286" y="1684"/>
              <a:ext cx="2039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9" name="文本框 13"/>
            <p:cNvSpPr txBox="1"/>
            <p:nvPr/>
          </p:nvSpPr>
          <p:spPr>
            <a:xfrm>
              <a:off x="1765" y="2815"/>
              <a:ext cx="10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>
                  <a:latin typeface="Arial" panose="020B0604020202020204" pitchFamily="34" charset="0"/>
                </a:rPr>
                <a:t>矩</a:t>
              </a:r>
              <a:endParaRPr lang="zh-CN" altLang="en-US" sz="4000" b="1">
                <a:latin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97625" y="2252663"/>
            <a:ext cx="1295400" cy="1625600"/>
            <a:chOff x="1286" y="1684"/>
            <a:chExt cx="2039" cy="2560"/>
          </a:xfrm>
        </p:grpSpPr>
        <p:pic>
          <p:nvPicPr>
            <p:cNvPr id="18481" name="图片 1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280" t="13512" r="16859" b="7581"/>
            <a:stretch>
              <a:fillRect/>
            </a:stretch>
          </p:blipFill>
          <p:spPr>
            <a:xfrm>
              <a:off x="1286" y="1684"/>
              <a:ext cx="2039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82" name="文本框 16"/>
            <p:cNvSpPr txBox="1"/>
            <p:nvPr/>
          </p:nvSpPr>
          <p:spPr>
            <a:xfrm>
              <a:off x="1765" y="2815"/>
              <a:ext cx="10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>
                  <a:latin typeface="Arial" panose="020B0604020202020204" pitchFamily="34" charset="0"/>
                </a:rPr>
                <a:t>循</a:t>
              </a:r>
              <a:endParaRPr lang="zh-CN" altLang="en-US" sz="4000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071552"/>
            <a:ext cx="314327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横切面：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横剖面。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485" y="2120900"/>
            <a:ext cx="3714750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横切面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异常美丽图案很漂亮。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4" name="Picture 2" descr="http://img4.imgtn.bdimg.com/it/u=1446341999,833173370&amp;fm=214&amp;gp=0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4297680" y="955040"/>
            <a:ext cx="4259580" cy="2734310"/>
          </a:xfrm>
          <a:prstGeom prst="ellipse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8285" y="916927"/>
            <a:ext cx="385765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清晰：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清楚、明白。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109" y="2107560"/>
            <a:ext cx="4773930" cy="64516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爸爸拍的照片很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0" name="Picture 2" descr="http://pic.58pic.com/58pic/15/40/84/02d58PICB4Y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5417825" y="743574"/>
            <a:ext cx="3209916" cy="337313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09600" y="1123950"/>
            <a:ext cx="3810000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循规蹈矩：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据守旧规则，不敢稍作改动。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本课指人们切苹果时总是按习惯的方法去做。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450" y="3019425"/>
            <a:ext cx="3867150" cy="1123950"/>
          </a:xfrm>
          <a:prstGeom prst="rect">
            <a:avLst/>
          </a:prstGeom>
          <a:solidFill>
            <a:schemeClr val="bg2">
              <a:alpha val="12941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他是一个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循规蹈矩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的老实人。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802" name="Picture 2" descr="https://timgsa.baidu.com/timg?image&amp;quality=80&amp;size=b9999_10000&amp;sec=1539614725980&amp;di=fc7e3cfb9d99ca7b460e85a10fdd5d72&amp;imgtype=0&amp;src=http%3A%2F%2Fimgsrc.baidu.com%2Fimage%2Fc0%253Dpixel_huitu%252C0%252C0%252C294%252C40%2Fsign%3Dbb3dbb3fa4c3793169658e6982bcd229%2F9f2f070828381f302ae9f490a2014c086e06f013.jpg"/>
          <p:cNvPicPr>
            <a:picLocks noChangeAspect="1" noChangeArrowheads="1"/>
          </p:cNvPicPr>
          <p:nvPr/>
        </p:nvPicPr>
        <p:blipFill>
          <a:blip r:embed="rId1" cstate="print"/>
          <a:srcRect b="6122"/>
          <a:stretch>
            <a:fillRect/>
          </a:stretch>
        </p:blipFill>
        <p:spPr bwMode="auto">
          <a:xfrm>
            <a:off x="4584700" y="1124585"/>
            <a:ext cx="4559300" cy="280924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428596" y="1714494"/>
            <a:ext cx="8072494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这篇课文主要讲了邻居家的小男孩把他在幼儿园里学到的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的有趣发现传给“我”的事。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268730" y="919480"/>
            <a:ext cx="4447540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3520" y="2417761"/>
            <a:ext cx="21431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横切苹果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56235" y="401320"/>
            <a:ext cx="569912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870" y="1214120"/>
            <a:ext cx="81908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）：写邻居家的小男孩要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0785" y="121442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11681" y="1701476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苹果里藏着什么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1736" y="228599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520" y="2286000"/>
            <a:ext cx="84270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）：小男孩让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看到苹果核里的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870" y="3422650"/>
            <a:ext cx="81915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由切苹果想到了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76568" y="34226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3751" y="3915099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创造力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11995" y="2777174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五角星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14" grpId="0"/>
      <p:bldP spid="16" grpId="0"/>
      <p:bldP spid="17" grpId="0"/>
      <p:bldP spid="20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更多资料请加微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1679575"/>
            <a:ext cx="7203440" cy="1178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2910" y="928677"/>
            <a:ext cx="7786742" cy="2430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一、给下列多音字注音并组词。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_____（     ）   _____（      ）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藏                切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_____（     ）   _____（      ）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0826" y="157193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8609" y="157193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宝藏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8609" y="271462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5555" y="271462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亲切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0166" y="2643188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cáng</a:t>
            </a:r>
            <a:endParaRPr lang="en-US" altLang="zh-CN" sz="3200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150018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zàng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2066" y="1500180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qiē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72066" y="2643188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qiè</a:t>
            </a:r>
            <a:endParaRPr lang="en-US" altLang="zh-CN" sz="3200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285852" y="1714494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4786314" y="1714494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1472" y="3214692"/>
            <a:ext cx="4786346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_____（      ）   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_____（         ）   </a:t>
            </a:r>
            <a:endParaRPr lang="zh-CN" altLang="en-US" sz="3200" dirty="0"/>
          </a:p>
        </p:txBody>
      </p:sp>
      <p:sp>
        <p:nvSpPr>
          <p:cNvPr id="26" name="左大括号 25"/>
          <p:cNvSpPr/>
          <p:nvPr/>
        </p:nvSpPr>
        <p:spPr>
          <a:xfrm>
            <a:off x="1142976" y="3429006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71604" y="3214692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endParaRPr lang="en-US" altLang="zh-CN" sz="3200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23338" y="328644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71604" y="435770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xiǎn</a:t>
            </a:r>
            <a:endParaRPr lang="en-US" altLang="zh-CN" sz="3200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57171" y="4429455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鲜为人知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文本框 14"/>
          <p:cNvSpPr txBox="1"/>
          <p:nvPr/>
        </p:nvSpPr>
        <p:spPr>
          <a:xfrm>
            <a:off x="623888" y="411163"/>
            <a:ext cx="2003425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555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3838" y="463550"/>
            <a:ext cx="368300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11" grpId="0"/>
      <p:bldP spid="13" grpId="0"/>
      <p:bldP spid="14" grpId="0"/>
      <p:bldP spid="20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src.baidu.com/imgad/pic/item/64380cd7912397dd3e6d6f265382b2b7d0a287f8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8596" t="9073" r="14039" b="7761"/>
          <a:stretch>
            <a:fillRect/>
          </a:stretch>
        </p:blipFill>
        <p:spPr bwMode="auto">
          <a:xfrm>
            <a:off x="5572068" y="0"/>
            <a:ext cx="3571932" cy="2728559"/>
          </a:xfrm>
          <a:prstGeom prst="rect">
            <a:avLst/>
          </a:prstGeom>
          <a:noFill/>
        </p:spPr>
      </p:pic>
      <p:pic>
        <p:nvPicPr>
          <p:cNvPr id="50178" name="Picture 2" descr="http://imgsrc.baidu.com/imgad/pic/item/64380cd7912397dd3e6d6f265382b2b7d0a287f8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8596" t="9073" r="14039" b="7761"/>
          <a:stretch>
            <a:fillRect/>
          </a:stretch>
        </p:blipFill>
        <p:spPr bwMode="auto">
          <a:xfrm>
            <a:off x="0" y="0"/>
            <a:ext cx="3571932" cy="2728559"/>
          </a:xfrm>
          <a:prstGeom prst="rect">
            <a:avLst/>
          </a:prstGeom>
          <a:noFill/>
        </p:spPr>
      </p:pic>
      <p:sp>
        <p:nvSpPr>
          <p:cNvPr id="4" name="TextBox 48"/>
          <p:cNvSpPr txBox="1"/>
          <p:nvPr/>
        </p:nvSpPr>
        <p:spPr>
          <a:xfrm>
            <a:off x="1853832" y="2390850"/>
            <a:ext cx="5697855" cy="92202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54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8</a:t>
            </a:r>
            <a:r>
              <a:rPr lang="zh-CN" altLang="en-US" sz="54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 苹果里的五角星</a:t>
            </a:r>
            <a:endParaRPr lang="zh-CN" altLang="en-US" sz="54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itchFamily="2" charset="-122"/>
              <a:ea typeface="Kaiti SC" pitchFamily="2" charset="-122"/>
            </a:endParaRPr>
          </a:p>
        </p:txBody>
      </p:sp>
      <p:grpSp>
        <p:nvGrpSpPr>
          <p:cNvPr id="6151" name="组合 1"/>
          <p:cNvGrpSpPr/>
          <p:nvPr/>
        </p:nvGrpSpPr>
        <p:grpSpPr>
          <a:xfrm>
            <a:off x="-9525" y="99695"/>
            <a:ext cx="4330700" cy="275590"/>
            <a:chOff x="-15" y="174"/>
            <a:chExt cx="4365" cy="436"/>
          </a:xfrm>
        </p:grpSpPr>
        <p:sp>
          <p:nvSpPr>
            <p:cNvPr id="5" name="矩形 4"/>
            <p:cNvSpPr/>
            <p:nvPr/>
          </p:nvSpPr>
          <p:spPr>
            <a:xfrm flipH="1">
              <a:off x="-15" y="211"/>
              <a:ext cx="4365" cy="397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kumimoji="1" lang="zh-CN" altLang="en-US" strike="noStrike" noProof="1"/>
            </a:p>
          </p:txBody>
        </p:sp>
        <p:sp>
          <p:nvSpPr>
            <p:cNvPr id="6153" name="文本框 1"/>
            <p:cNvSpPr txBox="1"/>
            <p:nvPr/>
          </p:nvSpPr>
          <p:spPr>
            <a:xfrm>
              <a:off x="254" y="174"/>
              <a:ext cx="3408" cy="4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苏教版  语文  三年级  下册</a:t>
              </a:r>
              <a:endPara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8838" y="3913188"/>
            <a:ext cx="1630363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8838" y="4346575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9" name="文本框 15">
            <a:hlinkClick r:id="" action="ppaction://hlinkshowjump?jump=nextslide"/>
          </p:cNvPr>
          <p:cNvSpPr txBox="1"/>
          <p:nvPr/>
        </p:nvSpPr>
        <p:spPr>
          <a:xfrm>
            <a:off x="7221538" y="3902075"/>
            <a:ext cx="1230312" cy="398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第一课时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文本框 14">
            <a:hlinkClick r:id="rId3" action="ppaction://hlinksldjump"/>
          </p:cNvPr>
          <p:cNvSpPr txBox="1"/>
          <p:nvPr/>
        </p:nvSpPr>
        <p:spPr>
          <a:xfrm>
            <a:off x="7221538" y="4335463"/>
            <a:ext cx="1230312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第二课时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00034" y="428610"/>
            <a:ext cx="3643338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、反义词连线。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20"/>
          <p:cNvSpPr/>
          <p:nvPr/>
        </p:nvSpPr>
        <p:spPr>
          <a:xfrm>
            <a:off x="785786" y="1285866"/>
            <a:ext cx="6500858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生疏             打破常规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清晰              熟悉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循规蹈矩         尽人皆知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鲜为人知         模糊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85918" y="1714494"/>
            <a:ext cx="3071834" cy="64294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85918" y="2428874"/>
            <a:ext cx="2928958" cy="107157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714612" y="1785932"/>
            <a:ext cx="2071702" cy="135732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786050" y="3071816"/>
            <a:ext cx="1928826" cy="64294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1">
            <a:hlinkClick r:id="rId1" action="ppaction://hlinkfile"/>
          </p:cNvPr>
          <p:cNvSpPr txBox="1"/>
          <p:nvPr/>
        </p:nvSpPr>
        <p:spPr>
          <a:xfrm>
            <a:off x="6713538" y="3668713"/>
            <a:ext cx="1352550" cy="374650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7" rIns="51435" bIns="25717" anchor="t">
            <a:spAutoFit/>
          </a:bodyPr>
          <a:lstStyle/>
          <a:p>
            <a:r>
              <a:rPr lang="zh-CN" altLang="en-US" sz="2100" b="1" dirty="0">
                <a:latin typeface="Kaiti SC" pitchFamily="2" charset="-122"/>
                <a:ea typeface="Kaiti SC" pitchFamily="2" charset="-122"/>
              </a:rPr>
              <a:t>字词听写</a:t>
            </a:r>
            <a:endParaRPr lang="zh-CN" altLang="en-US" sz="2100" b="1" dirty="0">
              <a:latin typeface="Kaiti SC" pitchFamily="2" charset="-122"/>
              <a:ea typeface="Kaiti SC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59763" y="3714750"/>
            <a:ext cx="263525" cy="284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2542292">
            <a:off x="7904163" y="3663950"/>
            <a:ext cx="250825" cy="35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1" cstate="print"/>
          <a:srcRect t="10065" b="19121"/>
          <a:stretch>
            <a:fillRect/>
          </a:stretch>
        </p:blipFill>
        <p:spPr>
          <a:xfrm>
            <a:off x="-1587" y="-31750"/>
            <a:ext cx="9144000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48920" y="1138555"/>
            <a:ext cx="8639810" cy="2061210"/>
          </a:xfrm>
          <a:prstGeom prst="rect">
            <a:avLst/>
          </a:prstGeom>
          <a:solidFill>
            <a:schemeClr val="bg1">
              <a:alpha val="71000"/>
            </a:schemeClr>
          </a:solidFill>
          <a:effectLst>
            <a:softEdge rad="177800"/>
          </a:effectLst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横切苹果是一种打破常规的方法，由此让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想到了创造力，这节课我们继续学习课文，感知故事内容。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20" y="475933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3" name="文本框 11"/>
          <p:cNvSpPr txBox="1"/>
          <p:nvPr/>
        </p:nvSpPr>
        <p:spPr>
          <a:xfrm>
            <a:off x="261620" y="464820"/>
            <a:ext cx="1231900" cy="398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第二课时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6"/>
          <p:cNvGrpSpPr/>
          <p:nvPr/>
        </p:nvGrpSpPr>
        <p:grpSpPr>
          <a:xfrm>
            <a:off x="177800" y="498475"/>
            <a:ext cx="2352675" cy="503238"/>
            <a:chOff x="236194" y="463865"/>
            <a:chExt cx="3139379" cy="668798"/>
          </a:xfrm>
        </p:grpSpPr>
        <p:sp>
          <p:nvSpPr>
            <p:cNvPr id="26626" name="文本框 14"/>
            <p:cNvSpPr txBox="1"/>
            <p:nvPr/>
          </p:nvSpPr>
          <p:spPr>
            <a:xfrm>
              <a:off x="728496" y="468932"/>
              <a:ext cx="2647077" cy="6637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r>
                <a:rPr lang="zh-CN" altLang="en-US" sz="28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6627" name="图片 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36194" y="463865"/>
              <a:ext cx="492302" cy="6122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28" name="文本框 6"/>
          <p:cNvSpPr txBox="1"/>
          <p:nvPr/>
        </p:nvSpPr>
        <p:spPr>
          <a:xfrm>
            <a:off x="1379538" y="1606550"/>
            <a:ext cx="70834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自然段，说说小男孩有什么特点？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938" y="1428750"/>
            <a:ext cx="1360487" cy="195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/>
          <p:nvPr/>
        </p:nvSpPr>
        <p:spPr>
          <a:xfrm>
            <a:off x="533400" y="819150"/>
            <a:ext cx="4343400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邻居家的小男孩是我家的常客，差不多每天都要跑来向我报告幼儿园的新闻，或者显示显示他学会的新本领。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590800" y="1733550"/>
            <a:ext cx="990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47800" y="1733550"/>
            <a:ext cx="609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410200" y="1276350"/>
            <a:ext cx="2819400" cy="522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和“我”很亲近</a:t>
            </a:r>
            <a:endParaRPr lang="zh-CN" altLang="en-US" sz="280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71600" y="3028950"/>
            <a:ext cx="304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" y="264795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334000" y="2495550"/>
            <a:ext cx="2057400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好奇心强</a:t>
            </a:r>
            <a:endParaRPr lang="zh-CN" altLang="en-US" sz="280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4876800" y="26479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953000" y="14287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06513" y="3638550"/>
            <a:ext cx="5562600" cy="522288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小男孩：可爱 天真活泼 乐于分享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8" grpId="0" bldLvl="0" animBg="1"/>
      <p:bldP spid="16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1"/>
          <p:cNvSpPr txBox="1"/>
          <p:nvPr/>
        </p:nvSpPr>
        <p:spPr>
          <a:xfrm>
            <a:off x="1282700" y="488950"/>
            <a:ext cx="3944938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词语积累</a:t>
            </a:r>
            <a:r>
              <a:rPr lang="zh-CN" altLang="en-US" sz="26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00" b="1" dirty="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ABAB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式词语</a:t>
            </a:r>
            <a:r>
              <a:rPr lang="zh-CN" altLang="en-US" sz="26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28674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2650" y="465138"/>
            <a:ext cx="449263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5963" y="1150938"/>
            <a:ext cx="7780337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6"/>
          <p:cNvSpPr txBox="1"/>
          <p:nvPr/>
        </p:nvSpPr>
        <p:spPr>
          <a:xfrm>
            <a:off x="1177925" y="1416050"/>
            <a:ext cx="6848475" cy="2308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显示显示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研究研究  整理整理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打扮打扮  打扫打扫  学习学习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6"/>
          <p:cNvSpPr txBox="1"/>
          <p:nvPr/>
        </p:nvSpPr>
        <p:spPr>
          <a:xfrm>
            <a:off x="1749425" y="1295400"/>
            <a:ext cx="6516688" cy="2009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分角色读一读第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自然段小男孩和作者的对话，想一想小男孩的话该怎么读？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698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1313" y="1287463"/>
            <a:ext cx="1408112" cy="2017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152400" y="895350"/>
            <a:ext cx="7696200" cy="2462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“大哥哥，我要让你看看里面藏着什么。”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“我知道里面是什么。”我瞧着他说。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“不，你不知道的，还是让我切给你看吧。”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“大哥哥，看哪，里头有颗五角星呢！”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4200" y="895350"/>
            <a:ext cx="10668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1800" y="1504950"/>
            <a:ext cx="2057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不以为然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67600" y="219075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1400" y="280035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标注 10"/>
          <p:cNvSpPr/>
          <p:nvPr/>
        </p:nvSpPr>
        <p:spPr bwMode="auto">
          <a:xfrm>
            <a:off x="3886200" y="3409950"/>
            <a:ext cx="4572000" cy="1295400"/>
          </a:xfrm>
          <a:prstGeom prst="cloudCallout">
            <a:avLst>
              <a:gd name="adj1" fmla="val -56396"/>
              <a:gd name="adj2" fmla="val -154426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91000" y="3562350"/>
            <a:ext cx="3894138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作者知道里面是什么吗？此时作者是什么心理？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9600" y="1352550"/>
            <a:ext cx="5715000" cy="36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09600" y="2038350"/>
            <a:ext cx="5715000" cy="36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09600" y="2647950"/>
            <a:ext cx="6096000" cy="36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09600" y="3257550"/>
            <a:ext cx="5715000" cy="36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1" grpId="0" bldLvl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cyl.org.cn/place/news/shandong/201302/W020130216329917505743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000"/>
          <a:stretch>
            <a:fillRect/>
          </a:stretch>
        </p:blipFill>
        <p:spPr>
          <a:xfrm>
            <a:off x="533400" y="2495550"/>
            <a:ext cx="1325563" cy="1809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"/>
          <p:cNvGrpSpPr/>
          <p:nvPr/>
        </p:nvGrpSpPr>
        <p:grpSpPr>
          <a:xfrm>
            <a:off x="1828800" y="1047750"/>
            <a:ext cx="5791200" cy="2286000"/>
            <a:chOff x="1828800" y="1047750"/>
            <a:chExt cx="5791200" cy="2286000"/>
          </a:xfrm>
        </p:grpSpPr>
        <p:sp>
          <p:nvSpPr>
            <p:cNvPr id="31747" name="矩形 2"/>
            <p:cNvSpPr/>
            <p:nvPr/>
          </p:nvSpPr>
          <p:spPr>
            <a:xfrm>
              <a:off x="2590800" y="1428750"/>
              <a:ext cx="4572000" cy="16414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作者想当然地以为苹果里面当然只有苹果核。此时他心里不屑一顾。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1828800" y="1047750"/>
              <a:ext cx="5791200" cy="2286000"/>
            </a:xfrm>
            <a:prstGeom prst="wedgeEllipseCallout">
              <a:avLst>
                <a:gd name="adj1" fmla="val -46350"/>
                <a:gd name="adj2" fmla="val 50290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6"/>
          <p:cNvSpPr txBox="1"/>
          <p:nvPr/>
        </p:nvSpPr>
        <p:spPr>
          <a:xfrm>
            <a:off x="1752600" y="828675"/>
            <a:ext cx="6516688" cy="337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朗读第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小男孩切苹果的方法和人们通常的切法有什么不同？结果有什么不同？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）作者的心理起了什么变化？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538" y="1417638"/>
            <a:ext cx="1566862" cy="2246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400" y="666750"/>
            <a:ext cx="2362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小男孩的切法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6400" y="666750"/>
            <a:ext cx="2362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通常的切法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490" name="Picture 2" descr="https://cdn.pixabay.com/photo/2015/08/21/15/53/apple-899098_960_7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9600" y="1581150"/>
            <a:ext cx="3200400" cy="2133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3492" name="Picture 4" descr="https://cdn.pixabay.com/photo/2014/11/14/19/34/apples-531159_960_7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581150"/>
            <a:ext cx="3209925" cy="2133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" name="矩形 5"/>
          <p:cNvSpPr/>
          <p:nvPr/>
        </p:nvSpPr>
        <p:spPr>
          <a:xfrm>
            <a:off x="5181600" y="3790950"/>
            <a:ext cx="30480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从顶部向底部切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0" y="3790950"/>
            <a:ext cx="13716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拦腰切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643438" y="2027352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kumimoji="1"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49047" y="2027352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晰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75068" y="2027352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973533" y="199929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1588526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6135" y="1598724"/>
            <a:ext cx="6155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3504" y="1598724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29323" y="1611256"/>
            <a:ext cx="85725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00298" y="3410196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矩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1485" y="2927989"/>
            <a:ext cx="64294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125352" y="3410196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7107" y="2927989"/>
            <a:ext cx="66096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643570" y="333875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魅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43570" y="2856551"/>
            <a:ext cx="7858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69" name="组合 5"/>
          <p:cNvGrpSpPr/>
          <p:nvPr/>
        </p:nvGrpSpPr>
        <p:grpSpPr>
          <a:xfrm>
            <a:off x="160338" y="395288"/>
            <a:ext cx="1628775" cy="398462"/>
            <a:chOff x="160049" y="525491"/>
            <a:chExt cx="1629583" cy="39884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60049" y="536605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171" name="文本框 11"/>
            <p:cNvSpPr txBox="1"/>
            <p:nvPr/>
          </p:nvSpPr>
          <p:spPr>
            <a:xfrm>
              <a:off x="172162" y="525491"/>
              <a:ext cx="1231486" cy="3988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172" name="文本框 14">
            <a:hlinkClick r:id="rId2" action="ppaction://hlinkfile"/>
          </p:cNvPr>
          <p:cNvSpPr txBox="1"/>
          <p:nvPr/>
        </p:nvSpPr>
        <p:spPr>
          <a:xfrm>
            <a:off x="685800" y="898525"/>
            <a:ext cx="4033838" cy="5603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173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3325" y="1057275"/>
            <a:ext cx="350838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2542292">
            <a:off x="4408488" y="1003300"/>
            <a:ext cx="334962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9550" y="942975"/>
            <a:ext cx="366713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61784" y="172584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499995" y="2079625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7095" y="2099310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9955" y="2072005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8760" y="2072005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92705" y="3458210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19955" y="3484880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70625" y="3350260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1" grpId="0"/>
      <p:bldP spid="21" grpId="1"/>
      <p:bldP spid="26" grpId="0"/>
      <p:bldP spid="26" grpId="1"/>
      <p:bldP spid="29" grpId="0"/>
      <p:bldP spid="29" grpId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 noGrp="1"/>
          </p:cNvGraphicFramePr>
          <p:nvPr/>
        </p:nvGraphicFramePr>
        <p:xfrm>
          <a:off x="228600" y="1333500"/>
          <a:ext cx="8610600" cy="2645410"/>
        </p:xfrm>
        <a:graphic>
          <a:graphicData uri="http://schemas.openxmlformats.org/drawingml/2006/table">
            <a:tbl>
              <a:tblPr/>
              <a:tblGrid>
                <a:gridCol w="523875"/>
                <a:gridCol w="1123315"/>
                <a:gridCol w="1273175"/>
                <a:gridCol w="673735"/>
                <a:gridCol w="1422400"/>
                <a:gridCol w="1384300"/>
                <a:gridCol w="533400"/>
                <a:gridCol w="1676400"/>
              </a:tblGrid>
              <a:tr h="13328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切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通常的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切法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纵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切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就是一般的苹果核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大家都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知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道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循规蹈矩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254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小男孩的切法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横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切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0" name="矩形 2"/>
          <p:cNvSpPr/>
          <p:nvPr/>
        </p:nvSpPr>
        <p:spPr>
          <a:xfrm>
            <a:off x="1905000" y="1504950"/>
            <a:ext cx="11430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从顶部切到底部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1" name="矩形 3"/>
          <p:cNvSpPr/>
          <p:nvPr/>
        </p:nvSpPr>
        <p:spPr>
          <a:xfrm>
            <a:off x="1905000" y="3105150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拦腰切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2" name="矩形 4"/>
          <p:cNvSpPr/>
          <p:nvPr/>
        </p:nvSpPr>
        <p:spPr>
          <a:xfrm>
            <a:off x="3962400" y="3181350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五角星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3" name="矩形 5"/>
          <p:cNvSpPr/>
          <p:nvPr/>
        </p:nvSpPr>
        <p:spPr>
          <a:xfrm>
            <a:off x="5029200" y="318135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鲜为人知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4" name="矩形 6"/>
          <p:cNvSpPr/>
          <p:nvPr/>
        </p:nvSpPr>
        <p:spPr>
          <a:xfrm>
            <a:off x="7162800" y="3028950"/>
            <a:ext cx="15240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出于好奇出于无意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3"/>
          <p:cNvSpPr/>
          <p:nvPr/>
        </p:nvSpPr>
        <p:spPr>
          <a:xfrm>
            <a:off x="228600" y="590550"/>
            <a:ext cx="2819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想一想，填一填。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0" grpId="0"/>
      <p:bldP spid="30751" grpId="0"/>
      <p:bldP spid="30752" grpId="0"/>
      <p:bldP spid="30753" grpId="0"/>
      <p:bldP spid="30754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886200" y="2001838"/>
            <a:ext cx="1066800" cy="381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49375" y="1123950"/>
            <a:ext cx="76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886200" y="158115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19400" y="196215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86200" y="3257550"/>
            <a:ext cx="1371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05200" y="3714750"/>
            <a:ext cx="1447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943600" y="1123950"/>
            <a:ext cx="29718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陌生。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不生疏：熟悉，通常。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Freeform 24"/>
          <p:cNvSpPr/>
          <p:nvPr/>
        </p:nvSpPr>
        <p:spPr>
          <a:xfrm rot="1563686">
            <a:off x="5254625" y="1657350"/>
            <a:ext cx="558800" cy="720725"/>
          </a:xfrm>
          <a:custGeom>
            <a:avLst/>
            <a:gdLst/>
            <a:ahLst/>
            <a:cxnLst>
              <a:cxn ang="0">
                <a:pos x="102740812" y="2147483647"/>
              </a:cxn>
              <a:cxn ang="0">
                <a:pos x="479526748" y="2147483647"/>
              </a:cxn>
              <a:cxn ang="0">
                <a:pos x="1061836415" y="2147483647"/>
              </a:cxn>
              <a:cxn ang="0">
                <a:pos x="1815408338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078207068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23713737" y="2147483647"/>
              </a:cxn>
              <a:cxn ang="0">
                <a:pos x="1181728687" y="2147483647"/>
              </a:cxn>
              <a:cxn ang="0">
                <a:pos x="359676712" y="2147483647"/>
              </a:cxn>
            </a:cxnLst>
            <a:rect l="0" t="0" r="0" b="0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10400" y="2952750"/>
            <a:ext cx="1344613" cy="715963"/>
            <a:chOff x="8100392" y="1962696"/>
            <a:chExt cx="1043608" cy="549508"/>
          </a:xfrm>
        </p:grpSpPr>
        <p:sp>
          <p:nvSpPr>
            <p:cNvPr id="22" name="云形 21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1" name="TextBox 22"/>
            <p:cNvSpPr txBox="1"/>
            <p:nvPr/>
          </p:nvSpPr>
          <p:spPr>
            <a:xfrm>
              <a:off x="8221480" y="1995685"/>
              <a:ext cx="696888" cy="4006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惊奇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626" name="矩形 1"/>
          <p:cNvSpPr/>
          <p:nvPr/>
        </p:nvSpPr>
        <p:spPr>
          <a:xfrm>
            <a:off x="533400" y="666750"/>
            <a:ext cx="4876800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真的，从横切面看，可以清晰地看出，苹果核果然像一颗五角星。我见过许多人切苹果，他们对切苹果都不生疏，总是循规蹈矩地按通常的切法，把它们一切两半，却从未见过还有另一种切法，更没想到苹果里还隐藏着“五角星”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/>
      <p:bldP spid="266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s10.sinaimg.cn/mw690/006HJzYazy79tFZF6R319&amp;690"/>
          <p:cNvPicPr>
            <a:picLocks noChangeAspect="1" noChangeArrowheads="1"/>
          </p:cNvPicPr>
          <p:nvPr/>
        </p:nvPicPr>
        <p:blipFill>
          <a:blip r:embed="rId1" cstate="print">
            <a:lum contrast="10000"/>
          </a:blip>
          <a:srcRect/>
          <a:stretch>
            <a:fillRect/>
          </a:stretch>
        </p:blipFill>
        <p:spPr bwMode="auto">
          <a:xfrm rot="5400000">
            <a:off x="1990951" y="-1276622"/>
            <a:ext cx="4940728" cy="7779688"/>
          </a:xfrm>
          <a:prstGeom prst="rect">
            <a:avLst/>
          </a:prstGeom>
          <a:noFill/>
        </p:spPr>
      </p:pic>
      <p:sp>
        <p:nvSpPr>
          <p:cNvPr id="4" name="椭圆 3"/>
          <p:cNvSpPr/>
          <p:nvPr/>
        </p:nvSpPr>
        <p:spPr>
          <a:xfrm>
            <a:off x="1714480" y="2214560"/>
            <a:ext cx="1571636" cy="121444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86380" y="2428874"/>
            <a:ext cx="1714512" cy="135732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342" name="Picture 20" descr="http://pic.58pic.com/58pic/10/99/51/66H58PICuh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0" y="2353945"/>
            <a:ext cx="1498600" cy="131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5000 -0.057284 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2895600" y="461963"/>
            <a:ext cx="33528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“我”的心理变化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1828800" y="2419350"/>
            <a:ext cx="4343400" cy="1384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</a:pPr>
            <a:r>
              <a:rPr lang="zh-CN" altLang="en-US" sz="28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真的，从横切面看，可以清晰地看出，苹果核果然像一颗五角星。</a:t>
            </a:r>
            <a:endParaRPr lang="zh-CN" altLang="en-US" sz="2800" b="1" strike="noStrike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828800" y="1200150"/>
            <a:ext cx="4343400" cy="952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“大哥哥，我要让你看看里面藏着什么。”</a:t>
            </a:r>
            <a:endParaRPr lang="zh-CN" altLang="zh-CN" sz="2800" b="1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248400" y="15811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6248400" y="30289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1800" y="1428750"/>
            <a:ext cx="1676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不以为然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8000" y="2876550"/>
            <a:ext cx="1676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不可思议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1295400" y="15049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000" y="135255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295400" y="29527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1000" y="280035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爆炸形 1 15"/>
          <p:cNvSpPr/>
          <p:nvPr/>
        </p:nvSpPr>
        <p:spPr>
          <a:xfrm>
            <a:off x="6858000" y="3333750"/>
            <a:ext cx="1871663" cy="150812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/>
      <p:bldP spid="8" grpId="0"/>
      <p:bldP spid="12" grpId="0" bldLvl="0" animBg="1"/>
      <p:bldP spid="13" grpId="0"/>
      <p:bldP spid="14" grpId="0" bldLvl="0" animBg="1"/>
      <p:bldP spid="15" grpId="0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6"/>
          <p:cNvSpPr txBox="1"/>
          <p:nvPr/>
        </p:nvSpPr>
        <p:spPr>
          <a:xfrm>
            <a:off x="1250950" y="1211263"/>
            <a:ext cx="7467600" cy="2090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朗读第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）第一句话为什么连用两个“也许”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）最后一句话的含义是什么？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988" y="1395413"/>
            <a:ext cx="1479550" cy="2122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71600" y="2284730"/>
            <a:ext cx="609600" cy="381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0" name="矩形 1"/>
          <p:cNvSpPr/>
          <p:nvPr/>
        </p:nvSpPr>
        <p:spPr>
          <a:xfrm>
            <a:off x="525463" y="414655"/>
            <a:ext cx="4800600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第一次这样切苹果的，也许是出于无意，也许是出于好奇。使我深有感触的是，这鲜为人知的图案竟有那么大的魅力。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" y="137033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33800" y="137033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867400" y="630555"/>
            <a:ext cx="24384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不确定，两种情况都有可能。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334000" y="1011555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90600" y="2208530"/>
            <a:ext cx="2590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右箭头 11"/>
          <p:cNvSpPr/>
          <p:nvPr/>
        </p:nvSpPr>
        <p:spPr>
          <a:xfrm>
            <a:off x="5334000" y="1849755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8988" y="1773555"/>
            <a:ext cx="2743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苹果里的五角星。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19400" y="2189480"/>
            <a:ext cx="15240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吸引力。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2286000" y="2306955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云形标注 15"/>
          <p:cNvSpPr/>
          <p:nvPr/>
        </p:nvSpPr>
        <p:spPr bwMode="auto">
          <a:xfrm>
            <a:off x="3886200" y="2611755"/>
            <a:ext cx="4572000" cy="1600200"/>
          </a:xfrm>
          <a:prstGeom prst="cloudCallout">
            <a:avLst>
              <a:gd name="adj1" fmla="val -38080"/>
              <a:gd name="adj2" fmla="val -6674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8200" y="2687955"/>
            <a:ext cx="3741738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从哪里可以看出苹果里的五角星“竟有那么大的魅力”？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Picture 3" descr="http://imgsrc.baidu.com/image/c0%3Dpixel_huitu%2C0%2C0%2C294%2C40/sign=0e9d05442e1f95cab2f89af6a06f1a52/ac6eddc451da81cba04c83f75966d01609243165.jpg"/>
          <p:cNvPicPr>
            <a:picLocks noChangeAspect="1" noChangeArrowheads="1"/>
          </p:cNvPicPr>
          <p:nvPr/>
        </p:nvPicPr>
        <p:blipFill>
          <a:blip r:embed="rId1" cstate="print">
            <a:lum contrast="30000"/>
          </a:blip>
          <a:srcRect r="356" b="11290"/>
          <a:stretch>
            <a:fillRect/>
          </a:stretch>
        </p:blipFill>
        <p:spPr bwMode="auto">
          <a:xfrm>
            <a:off x="57785" y="3157220"/>
            <a:ext cx="3066415" cy="18103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2770" grpId="0"/>
      <p:bldP spid="6" grpId="0"/>
      <p:bldP spid="7" grpId="0" bldLvl="0" animBg="1"/>
      <p:bldP spid="12" grpId="0" bldLvl="0" animBg="1"/>
      <p:bldP spid="13" grpId="0"/>
      <p:bldP spid="14" grpId="0"/>
      <p:bldP spid="15" grpId="0" bldLvl="0" animBg="1"/>
      <p:bldP spid="16" grpId="0" bldLvl="0" animBg="1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" y="1025525"/>
            <a:ext cx="44767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这个秘密不知从什么地方传到那男孩的幼儿园，然后又由他传给我，现在我又传给你们大家。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17575" y="226695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84375" y="2922588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7850" y="356235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10200" y="1047750"/>
            <a:ext cx="28956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人人都感到新奇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6629400" y="27241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7400" y="2114550"/>
            <a:ext cx="2362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秘密很快传开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6629400" y="1733550"/>
            <a:ext cx="457200" cy="304800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181350"/>
            <a:ext cx="18288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有吸引力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bldLvl="0" animBg="1"/>
      <p:bldP spid="8" grpId="0"/>
      <p:bldP spid="9" grpId="0" bldLvl="0" animBg="1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0100" y="642924"/>
            <a:ext cx="6840537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试着用猜测的语气写一句话。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76898" y="1746250"/>
            <a:ext cx="8135937" cy="1370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也许是因为胆小，也许是因为不喜欢看星星，明明晚上从来不自己出来看星星。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" y="70739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1276350"/>
            <a:ext cx="4876800" cy="1512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是的，如果你想知道什么叫创造力，往小处说，就是换一种切苹果的方法。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609600" y="590550"/>
            <a:ext cx="2071688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Songti SC Black"/>
                <a:ea typeface="Songti SC Black"/>
              </a:rPr>
              <a:t>句子品析</a:t>
            </a:r>
            <a:r>
              <a:rPr lang="en-US" altLang="zh-CN" sz="3000" b="1" dirty="0">
                <a:solidFill>
                  <a:srgbClr val="FF0000"/>
                </a:solidFill>
                <a:latin typeface="Songti SC Black"/>
                <a:ea typeface="Songti SC Black"/>
              </a:rPr>
              <a:t>:</a:t>
            </a:r>
            <a:endParaRPr lang="en-US" altLang="zh-CN" sz="3000" b="1" dirty="0">
              <a:solidFill>
                <a:srgbClr val="FF0000"/>
              </a:solidFill>
              <a:latin typeface="Songti SC Black"/>
              <a:ea typeface="Songti SC Black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90800" y="2225675"/>
            <a:ext cx="1371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019800" y="2038350"/>
            <a:ext cx="28956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从具体小事来说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7200" y="3333750"/>
            <a:ext cx="8221663" cy="7207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点明中心：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创造力源于打破常规的思维方式。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Freeform 24"/>
          <p:cNvSpPr/>
          <p:nvPr/>
        </p:nvSpPr>
        <p:spPr>
          <a:xfrm rot="7268159" flipH="1">
            <a:off x="4495800" y="1439863"/>
            <a:ext cx="1000125" cy="1787525"/>
          </a:xfrm>
          <a:custGeom>
            <a:avLst/>
            <a:gdLst/>
            <a:ahLst/>
            <a:cxnLst>
              <a:cxn ang="0">
                <a:pos x="147669348" y="2147483647"/>
              </a:cxn>
              <a:cxn ang="0">
                <a:pos x="689034404" y="2147483647"/>
              </a:cxn>
              <a:cxn ang="0">
                <a:pos x="1525791146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698036081" y="2147483647"/>
              </a:cxn>
              <a:cxn ang="0">
                <a:pos x="516789007" y="2147483647"/>
              </a:cxn>
            </a:cxnLst>
            <a:rect l="0" t="0" r="0" b="0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5963" y="1377950"/>
            <a:ext cx="7780337" cy="2795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" y="433388"/>
            <a:ext cx="850900" cy="696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228725" y="1868488"/>
            <a:ext cx="6467475" cy="181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注意读出小男孩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急于表现自己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的心情；根据切苹果前后“我”由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不屑一顾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的心理变化，读出“我”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内心的感触与兴奋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1988" name="文本框 10"/>
          <p:cNvSpPr txBox="1"/>
          <p:nvPr/>
        </p:nvSpPr>
        <p:spPr>
          <a:xfrm>
            <a:off x="1400175" y="614363"/>
            <a:ext cx="3578225" cy="4914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"/>
          <p:cNvGrpSpPr/>
          <p:nvPr/>
        </p:nvGrpSpPr>
        <p:grpSpPr>
          <a:xfrm>
            <a:off x="3752850" y="431800"/>
            <a:ext cx="1974850" cy="558800"/>
            <a:chOff x="3752862" y="431959"/>
            <a:chExt cx="1974790" cy="558483"/>
          </a:xfrm>
        </p:grpSpPr>
        <p:grpSp>
          <p:nvGrpSpPr>
            <p:cNvPr id="8194" name="组合 12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8195" name="Oval 10"/>
              <p:cNvSpPr/>
              <p:nvPr/>
            </p:nvSpPr>
            <p:spPr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196" name="Freeform 11"/>
              <p:cNvSpPr/>
              <p:nvPr/>
            </p:nvSpPr>
            <p:spPr>
              <a:xfrm>
                <a:off x="1468438" y="5353050"/>
                <a:ext cx="34925" cy="87313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7" name="Freeform 12"/>
              <p:cNvSpPr/>
              <p:nvPr/>
            </p:nvSpPr>
            <p:spPr>
              <a:xfrm>
                <a:off x="1471613" y="5410200"/>
                <a:ext cx="204788" cy="358775"/>
              </a:xfrm>
              <a:custGeom>
                <a:avLst/>
                <a:gdLst/>
                <a:ahLst/>
                <a:cxnLst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</a:cxnLst>
                <a:rect l="0" t="0" r="0" b="0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8" name="Freeform 13"/>
              <p:cNvSpPr/>
              <p:nvPr/>
            </p:nvSpPr>
            <p:spPr>
              <a:xfrm>
                <a:off x="1274763" y="5410200"/>
                <a:ext cx="200025" cy="3556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9" name="Freeform 14"/>
              <p:cNvSpPr/>
              <p:nvPr/>
            </p:nvSpPr>
            <p:spPr>
              <a:xfrm>
                <a:off x="1374775" y="5313363"/>
                <a:ext cx="125413" cy="53975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0" name="Freeform 15"/>
              <p:cNvSpPr/>
              <p:nvPr/>
            </p:nvSpPr>
            <p:spPr>
              <a:xfrm>
                <a:off x="1374775" y="5318125"/>
                <a:ext cx="125413" cy="103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0"/>
                  </a:cxn>
                </a:cxnLst>
                <a:rect l="0" t="0" r="0" b="0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1" name="Rectangle 16"/>
              <p:cNvSpPr/>
              <p:nvPr/>
            </p:nvSpPr>
            <p:spPr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2" name="Rectangle 17"/>
              <p:cNvSpPr/>
              <p:nvPr/>
            </p:nvSpPr>
            <p:spPr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3" name="Rectangle 18"/>
              <p:cNvSpPr/>
              <p:nvPr/>
            </p:nvSpPr>
            <p:spPr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4" name="Rectangle 19"/>
              <p:cNvSpPr/>
              <p:nvPr/>
            </p:nvSpPr>
            <p:spPr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5" name="Rectangle 20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6" name="Rectangle 21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7" name="Rectangle 22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8" name="Rectangle 23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09" name="Rectangle 24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0" name="Rectangle 25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1" name="Rectangle 26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2" name="Rectangle 27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3" name="Rectangle 28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4" name="Rectangle 29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5" name="Rectangle 30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6" name="Rectangle 31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7" name="Rectangle 32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8" name="Rectangle 33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19" name="Rectangle 34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0" name="Rectangle 35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1" name="Rectangle 36"/>
              <p:cNvSpPr/>
              <p:nvPr/>
            </p:nvSpPr>
            <p:spPr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2" name="Rectangle 37"/>
              <p:cNvSpPr/>
              <p:nvPr/>
            </p:nvSpPr>
            <p:spPr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3" name="Rectangle 38"/>
              <p:cNvSpPr/>
              <p:nvPr/>
            </p:nvSpPr>
            <p:spPr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4" name="Rectangle 39"/>
              <p:cNvSpPr/>
              <p:nvPr/>
            </p:nvSpPr>
            <p:spPr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225" name="Freeform 40"/>
              <p:cNvSpPr/>
              <p:nvPr/>
            </p:nvSpPr>
            <p:spPr>
              <a:xfrm>
                <a:off x="1012825" y="5902325"/>
                <a:ext cx="530225" cy="2159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6" name="Freeform 41"/>
              <p:cNvSpPr/>
              <p:nvPr/>
            </p:nvSpPr>
            <p:spPr>
              <a:xfrm>
                <a:off x="1425575" y="6034088"/>
                <a:ext cx="42863" cy="122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0"/>
                  </a:cxn>
                </a:cxnLst>
                <a:rect l="0" t="0" r="0" b="0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27" name="TextBox 11"/>
            <p:cNvSpPr txBox="1"/>
            <p:nvPr/>
          </p:nvSpPr>
          <p:spPr>
            <a:xfrm>
              <a:off x="4162967" y="431959"/>
              <a:ext cx="1564685" cy="5584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51435" tIns="25718" rIns="51435" bIns="25718" anchor="t">
              <a:spAutoFit/>
            </a:bodyPr>
            <a:lstStyle/>
            <a:p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600707" y="1827980"/>
            <a:ext cx="1080000" cy="10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91360" y="1756410"/>
            <a:ext cx="5241290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我要让你看看里面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着什么。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5" name="Rectangle 2"/>
          <p:cNvSpPr/>
          <p:nvPr/>
        </p:nvSpPr>
        <p:spPr>
          <a:xfrm>
            <a:off x="688023" y="1903730"/>
            <a:ext cx="762000" cy="838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藏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44110" y="1272223"/>
            <a:ext cx="10795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cáng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69135" y="2714943"/>
            <a:ext cx="4194175" cy="560705"/>
          </a:xfrm>
          <a:prstGeom prst="rect">
            <a:avLst/>
          </a:prstGeom>
          <a:solidFill>
            <a:srgbClr val="FDFEC3"/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他特别想去西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92918" y="2275205"/>
            <a:ext cx="830580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zàng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/>
      <p:bldP spid="47" grpId="0" bldLvl="0" animBg="1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1"/>
          <p:cNvSpPr/>
          <p:nvPr/>
        </p:nvSpPr>
        <p:spPr>
          <a:xfrm>
            <a:off x="1219200" y="800100"/>
            <a:ext cx="7543800" cy="1106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说说苹果里的五角星给你带来的启示。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理解表达题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400" y="2260600"/>
            <a:ext cx="8305800" cy="1985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我们要像小男孩那样对事物充满好奇，乐于向亲朋好友“报告新闻”“显示本领”。考虑其他问题，对待其他事物时，要善于“换一种方法”。这样，就会容易发现新事物，有新的创造。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1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6375" y="679450"/>
            <a:ext cx="1103313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1"/>
          <p:cNvSpPr/>
          <p:nvPr/>
        </p:nvSpPr>
        <p:spPr>
          <a:xfrm>
            <a:off x="533400" y="515938"/>
            <a:ext cx="80994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小讨论：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说说你是怎么理解什么是创造力的？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524000" y="1809750"/>
            <a:ext cx="6629400" cy="1905000"/>
            <a:chOff x="1524000" y="1809750"/>
            <a:chExt cx="6629400" cy="1905000"/>
          </a:xfrm>
        </p:grpSpPr>
        <p:sp>
          <p:nvSpPr>
            <p:cNvPr id="44035" name="矩形 2"/>
            <p:cNvSpPr/>
            <p:nvPr/>
          </p:nvSpPr>
          <p:spPr>
            <a:xfrm>
              <a:off x="1600200" y="1885950"/>
              <a:ext cx="6477001" cy="18148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创造力——从小处说就是换一种切苹果的方法；从大处说，就是打破常规的思维方式去创造发明，为人类创造一个又一个奇迹。</a:t>
              </a:r>
              <a:endPara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标注 4"/>
            <p:cNvSpPr/>
            <p:nvPr/>
          </p:nvSpPr>
          <p:spPr>
            <a:xfrm>
              <a:off x="1524000" y="1809750"/>
              <a:ext cx="6629400" cy="1905000"/>
            </a:xfrm>
            <a:prstGeom prst="wedgeRectCallout">
              <a:avLst>
                <a:gd name="adj1" fmla="val -36514"/>
                <a:gd name="adj2" fmla="val 6662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6" name="Picture 2" descr="http://www.ccyl.org.cn/place/news/shandong/201302/W020130216329917505743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00"/>
          <a:stretch>
            <a:fillRect/>
          </a:stretch>
        </p:blipFill>
        <p:spPr>
          <a:xfrm>
            <a:off x="533400" y="3268663"/>
            <a:ext cx="1016000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2"/>
          <p:cNvGrpSpPr/>
          <p:nvPr/>
        </p:nvGrpSpPr>
        <p:grpSpPr>
          <a:xfrm>
            <a:off x="192088" y="411163"/>
            <a:ext cx="2651125" cy="560387"/>
            <a:chOff x="192083" y="411510"/>
            <a:chExt cx="2651725" cy="560423"/>
          </a:xfrm>
        </p:grpSpPr>
        <p:sp>
          <p:nvSpPr>
            <p:cNvPr id="45058" name="文本框 14"/>
            <p:cNvSpPr txBox="1"/>
            <p:nvPr/>
          </p:nvSpPr>
          <p:spPr>
            <a:xfrm>
              <a:off x="624428" y="411510"/>
              <a:ext cx="2219380" cy="5604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5059" name="图片 1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圆角矩形 18"/>
          <p:cNvSpPr/>
          <p:nvPr/>
        </p:nvSpPr>
        <p:spPr>
          <a:xfrm>
            <a:off x="523875" y="1155700"/>
            <a:ext cx="8064500" cy="2982913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4" name="TextBox 23"/>
          <p:cNvSpPr txBox="1"/>
          <p:nvPr/>
        </p:nvSpPr>
        <p:spPr>
          <a:xfrm>
            <a:off x="768350" y="1412875"/>
            <a:ext cx="552450" cy="24828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latin typeface="Arial" panose="020B0604020202020204" pitchFamily="34" charset="0"/>
              </a:rPr>
              <a:t>苹果里的五角星</a:t>
            </a:r>
            <a:endParaRPr lang="zh-CN" altLang="en-US" sz="2700" b="1" dirty="0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92263" y="1744663"/>
            <a:ext cx="7029450" cy="4826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显示本领：</a:t>
            </a:r>
            <a:r>
              <a:rPr lang="zh-CN" altLang="en-US" sz="2700" b="1" dirty="0">
                <a:latin typeface="Arial" panose="020B0604020202020204" pitchFamily="34" charset="0"/>
              </a:rPr>
              <a:t>横切苹果，新发现——“五角星”</a:t>
            </a:r>
            <a:endParaRPr lang="zh-CN" altLang="en-US" sz="2700" b="1" dirty="0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58938" y="2928938"/>
            <a:ext cx="4964112" cy="4826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得感触：</a:t>
            </a:r>
            <a:r>
              <a:rPr lang="zh-CN" altLang="en-US" sz="2700" b="1" dirty="0">
                <a:latin typeface="Arial" panose="020B0604020202020204" pitchFamily="34" charset="0"/>
              </a:rPr>
              <a:t>打破常规，新的创造。</a:t>
            </a:r>
            <a:endParaRPr lang="zh-CN" altLang="en-US" sz="2700" b="1" dirty="0">
              <a:latin typeface="Arial" panose="020B0604020202020204" pitchFamily="34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374775" y="1885950"/>
            <a:ext cx="152400" cy="144780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0"/>
          <p:cNvSpPr/>
          <p:nvPr/>
        </p:nvSpPr>
        <p:spPr>
          <a:xfrm>
            <a:off x="981075" y="1511300"/>
            <a:ext cx="7262813" cy="2135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这篇课文主要讲了邻居家的小男孩把他在幼儿园学到的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传给“我”的事，告诉我们创造力来源于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的思维方式。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0400" y="2038350"/>
            <a:ext cx="3352800" cy="484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横切苹果的有趣发现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6288" y="2568575"/>
            <a:ext cx="1584325" cy="484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打破常规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4" name="组合 1"/>
          <p:cNvGrpSpPr/>
          <p:nvPr/>
        </p:nvGrpSpPr>
        <p:grpSpPr>
          <a:xfrm>
            <a:off x="179388" y="411163"/>
            <a:ext cx="2481262" cy="560387"/>
            <a:chOff x="179512" y="411510"/>
            <a:chExt cx="2481672" cy="560423"/>
          </a:xfrm>
        </p:grpSpPr>
        <p:sp>
          <p:nvSpPr>
            <p:cNvPr id="46085" name="文本框 14"/>
            <p:cNvSpPr txBox="1"/>
            <p:nvPr/>
          </p:nvSpPr>
          <p:spPr>
            <a:xfrm>
              <a:off x="624427" y="411510"/>
              <a:ext cx="2036757" cy="5604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6086" name="图片 1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24088" y="971550"/>
            <a:ext cx="4329112" cy="6604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苹果为什么会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生锈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106" name="组合 1"/>
          <p:cNvGrpSpPr/>
          <p:nvPr/>
        </p:nvGrpSpPr>
        <p:grpSpPr>
          <a:xfrm>
            <a:off x="179388" y="411163"/>
            <a:ext cx="2376487" cy="560387"/>
            <a:chOff x="179512" y="411510"/>
            <a:chExt cx="2376264" cy="560423"/>
          </a:xfrm>
        </p:grpSpPr>
        <p:sp>
          <p:nvSpPr>
            <p:cNvPr id="47107" name="文本框 14"/>
            <p:cNvSpPr txBox="1"/>
            <p:nvPr/>
          </p:nvSpPr>
          <p:spPr>
            <a:xfrm>
              <a:off x="624428" y="411510"/>
              <a:ext cx="1931348" cy="5604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7108" name="图片 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533400" y="1962150"/>
            <a:ext cx="8001000" cy="2062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不知小朋友有没有注意过，苹果切开后，如果不立即吃掉就会变成褐色。这是因为苹果当中含有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氧化酶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的成分。当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氧化酶和空气中的酶结合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时就会变成褐色。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3" name="Picture 7" descr="https://timgsa.baidu.com/timg?image&amp;quality=80&amp;size=b9999_10000&amp;sec=1539669906708&amp;di=b556d8e3a97f2433e18a9b20a5ff0fff&amp;imgtype=0&amp;src=http%3A%2F%2Fpic.90sjimg.com%2Fdesign%2F00%2F38%2F12%2F57%2Fs_1024_58cf45d51e7a6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61595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Picture 9" descr="https://ss0.bdstatic.com/70cFuHSh_Q1YnxGkpoWK1HF6hhy/it/u=956918389,1049550345&amp;fm=11&amp;gp=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18750"/>
          <a:stretch>
            <a:fillRect/>
          </a:stretch>
        </p:blipFill>
        <p:spPr>
          <a:xfrm>
            <a:off x="6400800" y="3409950"/>
            <a:ext cx="2151063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400" y="1276350"/>
            <a:ext cx="5646738" cy="213518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怎样才能使切开的苹果不变成褐色呢？有一个办法就是把它浸在盐水中，只要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不让苹果和空气接触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，它就不会变成褐色啦！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22" name="Picture 2" descr="http://p3.so.qhmsg.com/t011aaabf3c1f2582d2.jpg"/>
          <p:cNvPicPr>
            <a:picLocks noChangeAspect="1" noChangeArrowheads="1"/>
          </p:cNvPicPr>
          <p:nvPr/>
        </p:nvPicPr>
        <p:blipFill>
          <a:blip r:embed="rId1" cstate="print"/>
          <a:srcRect b="10714"/>
          <a:stretch>
            <a:fillRect/>
          </a:stretch>
        </p:blipFill>
        <p:spPr bwMode="auto">
          <a:xfrm>
            <a:off x="6256020" y="1391734"/>
            <a:ext cx="2362200" cy="190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/>
          <p:nvPr/>
        </p:nvSpPr>
        <p:spPr>
          <a:xfrm>
            <a:off x="381000" y="1125538"/>
            <a:ext cx="8382000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一、根据自己的理解给课文中的对话补充合适的词。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178" name="组合 1"/>
          <p:cNvGrpSpPr/>
          <p:nvPr/>
        </p:nvGrpSpPr>
        <p:grpSpPr>
          <a:xfrm>
            <a:off x="179388" y="411163"/>
            <a:ext cx="2376487" cy="560387"/>
            <a:chOff x="179512" y="411510"/>
            <a:chExt cx="2376264" cy="560423"/>
          </a:xfrm>
        </p:grpSpPr>
        <p:sp>
          <p:nvSpPr>
            <p:cNvPr id="50179" name="文本框 14"/>
            <p:cNvSpPr txBox="1"/>
            <p:nvPr/>
          </p:nvSpPr>
          <p:spPr>
            <a:xfrm>
              <a:off x="624428" y="411510"/>
              <a:ext cx="1931348" cy="5604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0180" name="图片 1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0181" name="Text Box 2"/>
          <p:cNvSpPr txBox="1"/>
          <p:nvPr/>
        </p:nvSpPr>
        <p:spPr>
          <a:xfrm>
            <a:off x="838200" y="1809750"/>
            <a:ext cx="7391400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小男孩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地说：“大哥哥，我要让你看看里面藏着什么。”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“我知道里面是什么。”我瞧着他说，心里想：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小男孩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地说：“不，你不知道的，还是让我来切给你看吧。”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2514600" y="1768475"/>
            <a:ext cx="990600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/>
          <p:nvPr/>
        </p:nvSpPr>
        <p:spPr>
          <a:xfrm>
            <a:off x="1143000" y="3182938"/>
            <a:ext cx="2667000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不就是苹果核嘛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2514600" y="3716338"/>
            <a:ext cx="990600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28596" y="681996"/>
            <a:ext cx="8286808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二、读下面的句子，选择适当的关联词填空。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如果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虽然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）大多数人总是循规蹈矩地按通常方法切苹果，（     ）他们从没有见过隐藏在苹果中的“五角星”。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2188210" y="212915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4209415" y="263588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28596" y="967268"/>
            <a:ext cx="8286808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我（     ）不知道谁是第一个找到苹果中的“五角星”的，（      ）这图案的魅力却使我深深触动。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）你想知道什么叫做创造力，往小处说，（     ）是换一种切苹果的方法。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2558415" y="96710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83810" y="145605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2166620" y="240093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3187065" y="2929255"/>
            <a:ext cx="99060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  <p:bldP spid="2" grpId="0"/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26690" y="642924"/>
            <a:ext cx="8290475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三、苹果里藏着的秘密是怎么被人发现的？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120261"/>
            <a:ext cx="76438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因为有了打破常规的切法，所以才有了新的发现。这就叫做：创造力。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457197" y="1612715"/>
            <a:ext cx="1080000" cy="10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7850" y="1541145"/>
            <a:ext cx="3663950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他把苹果一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两半。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5" name="Rectangle 2"/>
          <p:cNvSpPr/>
          <p:nvPr/>
        </p:nvSpPr>
        <p:spPr>
          <a:xfrm>
            <a:off x="544513" y="1688465"/>
            <a:ext cx="762000" cy="838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48100" y="1056958"/>
            <a:ext cx="10795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qiē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25625" y="2499995"/>
            <a:ext cx="4446270" cy="560705"/>
          </a:xfrm>
          <a:prstGeom prst="rect">
            <a:avLst/>
          </a:prstGeom>
          <a:solidFill>
            <a:srgbClr val="FDFEC3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她是一个十分亲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79938" y="2059940"/>
            <a:ext cx="657225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qiè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4415" y="1541145"/>
            <a:ext cx="1386840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4940" y="1108393"/>
            <a:ext cx="10795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qiē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/>
      <p:bldP spid="47" grpId="0" bldLvl="0" animBg="1"/>
      <p:bldP spid="48" grpId="0"/>
      <p:bldP spid="2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457197" y="1756225"/>
            <a:ext cx="1080000" cy="10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7850" y="1684338"/>
            <a:ext cx="6838950" cy="5603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为人知的图案竟有那么大的魅力。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5" name="Rectangle 2"/>
          <p:cNvSpPr/>
          <p:nvPr/>
        </p:nvSpPr>
        <p:spPr>
          <a:xfrm>
            <a:off x="544513" y="1831975"/>
            <a:ext cx="762000" cy="838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97100" y="1100138"/>
            <a:ext cx="1079500" cy="484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xiǎn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25625" y="2643188"/>
            <a:ext cx="4194175" cy="560387"/>
          </a:xfrm>
          <a:prstGeom prst="rect">
            <a:avLst/>
          </a:prstGeom>
          <a:solidFill>
            <a:srgbClr val="FDFEC3"/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郊外的空气真新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79938" y="2203450"/>
            <a:ext cx="830262" cy="484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/>
      <p:bldP spid="47" grpId="0" bldLvl="0" animBg="1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145589" y="107473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145590" y="108402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488789" y="1110928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821510" y="108425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6164234" y="106616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2146026" y="2644456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487576" y="268564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820297" y="269493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3440205" y="109283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771497" y="107473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6110410" y="106616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2144376" y="269493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438992" y="268635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4770284" y="2677786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6216342" y="2715894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7"/>
          <p:cNvGrpSpPr/>
          <p:nvPr/>
        </p:nvGrpSpPr>
        <p:grpSpPr>
          <a:xfrm>
            <a:off x="6166329" y="2698750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14"/>
          <p:cNvGrpSpPr/>
          <p:nvPr/>
        </p:nvGrpSpPr>
        <p:grpSpPr>
          <a:xfrm>
            <a:off x="467544" y="52355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  <p:bldP spid="12306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270" y="928370"/>
            <a:ext cx="2485390" cy="186309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44615" y="1851660"/>
            <a:ext cx="165608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98909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42114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42114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41213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48402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185318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515" y="2777490"/>
            <a:ext cx="2485390" cy="1863090"/>
          </a:xfrm>
          <a:prstGeom prst="rect">
            <a:avLst/>
          </a:prstGeom>
        </p:spPr>
      </p:pic>
      <p:cxnSp>
        <p:nvCxnSpPr>
          <p:cNvPr id="3" name="直线连接符 75"/>
          <p:cNvCxnSpPr/>
          <p:nvPr/>
        </p:nvCxnSpPr>
        <p:spPr>
          <a:xfrm>
            <a:off x="6499860" y="3700780"/>
            <a:ext cx="165608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935" y="2838212"/>
            <a:ext cx="2206044" cy="1773932"/>
          </a:xfrm>
          <a:prstGeom prst="rect">
            <a:avLst/>
          </a:prstGeom>
        </p:spPr>
      </p:pic>
      <p:sp>
        <p:nvSpPr>
          <p:cNvPr id="5" name="文本框 64"/>
          <p:cNvSpPr txBox="1"/>
          <p:nvPr/>
        </p:nvSpPr>
        <p:spPr>
          <a:xfrm>
            <a:off x="3758878" y="327026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499453" y="327026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线连接符 73"/>
          <p:cNvCxnSpPr/>
          <p:nvPr/>
        </p:nvCxnSpPr>
        <p:spPr>
          <a:xfrm flipV="1">
            <a:off x="3680866" y="370230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221622" y="243541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786737" y="243533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826320" y="308340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498829" y="243547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273519" y="199992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6968183" y="197579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4296399" y="385795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64"/>
          <p:cNvSpPr txBox="1"/>
          <p:nvPr/>
        </p:nvSpPr>
        <p:spPr>
          <a:xfrm>
            <a:off x="7091049" y="378619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33" grpId="0"/>
      <p:bldP spid="39" grpId="0"/>
      <p:bldP spid="29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：亲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斤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   口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    鬼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未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魅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0010" y="2301696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9900" y="3305175"/>
            <a:ext cx="647001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表意，其古文字形体像手，表示用手阻拦。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88335" y="2095500"/>
            <a:ext cx="1334135" cy="112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3300" y="2302513"/>
            <a:ext cx="24574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3197</Words>
  <Application>WPS 演示</Application>
  <PresentationFormat>全屏显示(16:9)</PresentationFormat>
  <Paragraphs>500</Paragraphs>
  <Slides>49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70" baseType="lpstr">
      <vt:lpstr>Arial</vt:lpstr>
      <vt:lpstr>宋体</vt:lpstr>
      <vt:lpstr>Wingdings</vt:lpstr>
      <vt:lpstr>Heiti SC Light</vt:lpstr>
      <vt:lpstr>Heiti SC Light</vt:lpstr>
      <vt:lpstr>楷体</vt:lpstr>
      <vt:lpstr>Kaiti SC</vt:lpstr>
      <vt:lpstr>黑体</vt:lpstr>
      <vt:lpstr>Calibri</vt:lpstr>
      <vt:lpstr>幼圆</vt:lpstr>
      <vt:lpstr>华文楷体</vt:lpstr>
      <vt:lpstr>汉语拼音</vt:lpstr>
      <vt:lpstr>Times New Roman</vt:lpstr>
      <vt:lpstr>微软雅黑</vt:lpstr>
      <vt:lpstr>Arial Unicode MS</vt:lpstr>
      <vt:lpstr>楷体_GB2312</vt:lpstr>
      <vt:lpstr>Songti SC Black</vt:lpstr>
      <vt:lpstr>新宋体</vt:lpstr>
      <vt:lpstr>Segoe Print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www.wang26.cn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2017-03-17T02:28:00Z</dcterms:created>
  <dcterms:modified xsi:type="dcterms:W3CDTF">2019-02-12T00:48:43Z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