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2" r:id="rId5"/>
    <p:sldId id="266" r:id="rId6"/>
    <p:sldId id="263" r:id="rId7"/>
    <p:sldId id="264" r:id="rId8"/>
    <p:sldId id="267" r:id="rId9"/>
    <p:sldId id="279" r:id="rId10"/>
    <p:sldId id="269" r:id="rId11"/>
    <p:sldId id="270" r:id="rId12"/>
    <p:sldId id="268" r:id="rId13"/>
    <p:sldId id="258" r:id="rId14"/>
    <p:sldId id="260" r:id="rId15"/>
    <p:sldId id="271" r:id="rId16"/>
    <p:sldId id="261" r:id="rId17"/>
    <p:sldId id="272" r:id="rId18"/>
    <p:sldId id="280" r:id="rId19"/>
    <p:sldId id="276" r:id="rId20"/>
    <p:sldId id="273" r:id="rId21"/>
    <p:sldId id="274" r:id="rId22"/>
    <p:sldId id="277" r:id="rId23"/>
    <p:sldId id="275" r:id="rId24"/>
    <p:sldId id="28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7280" y="2975020"/>
            <a:ext cx="10058400" cy="1350092"/>
          </a:xfrm>
        </p:spPr>
        <p:txBody>
          <a:bodyPr/>
          <a:lstStyle/>
          <a:p>
            <a:pPr algn="ctr"/>
            <a:r>
              <a:rPr lang="zh-CN" altLang="en-US" dirty="0" smtClean="0"/>
              <a:t>丑石           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                                               </a:t>
            </a:r>
            <a:r>
              <a:rPr lang="zh-CN" altLang="en-US" sz="4000" dirty="0" smtClean="0">
                <a:solidFill>
                  <a:schemeClr val="tx1"/>
                </a:solidFill>
              </a:rPr>
              <a:t>贾平凹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1097280" y="385896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tx1"/>
                </a:solidFill>
              </a:rPr>
              <a:t>2    </a:t>
            </a:r>
            <a:r>
              <a:rPr lang="zh-CN" altLang="en-US" sz="4000" dirty="0" smtClean="0">
                <a:solidFill>
                  <a:schemeClr val="tx1"/>
                </a:solidFill>
              </a:rPr>
              <a:t>美与丑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57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2045"/>
          </a:xfrm>
        </p:spPr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2717442"/>
            <a:ext cx="10058400" cy="3151652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        “我”家门前有一块丑石，人们都很嫌弃它，就连孩子们也讨厌它。后来，天文学家从“ 我”家门前路过，发现丑石竟是一块了不起陨石。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1891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36383" y="1845734"/>
            <a:ext cx="8219296" cy="402336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1——5</a:t>
            </a:r>
            <a:r>
              <a:rPr lang="zh-CN" altLang="en-US" sz="3600" dirty="0" smtClean="0"/>
              <a:t>）丑石丑遭咒骂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6</a:t>
            </a:r>
            <a:r>
              <a:rPr lang="zh-CN" altLang="en-US" sz="3600" dirty="0" smtClean="0"/>
              <a:t>）丑石是陨石，很珍贵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7——15</a:t>
            </a:r>
            <a:r>
              <a:rPr lang="zh-CN" altLang="en-US" sz="3600" dirty="0" smtClean="0"/>
              <a:t>）丑石其实很美</a:t>
            </a:r>
            <a:endParaRPr lang="zh-CN" altLang="en-US" sz="3600" dirty="0"/>
          </a:p>
        </p:txBody>
      </p:sp>
      <p:sp>
        <p:nvSpPr>
          <p:cNvPr id="6" name="左大括号 5"/>
          <p:cNvSpPr/>
          <p:nvPr/>
        </p:nvSpPr>
        <p:spPr>
          <a:xfrm>
            <a:off x="2653048" y="1983347"/>
            <a:ext cx="566670" cy="1725769"/>
          </a:xfrm>
          <a:prstGeom prst="leftBrace">
            <a:avLst>
              <a:gd name="adj1" fmla="val 4242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68192" y="2494183"/>
            <a:ext cx="118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丑石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2381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你的问题或者思考？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2871988"/>
            <a:ext cx="10058400" cy="2997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/>
              <a:t>预</a:t>
            </a:r>
            <a:r>
              <a:rPr lang="zh-CN" altLang="en-US" sz="3600" dirty="0" smtClean="0"/>
              <a:t>设：越丑的事物越美吗？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/>
              <a:t> </a:t>
            </a:r>
            <a:r>
              <a:rPr lang="en-US" altLang="zh-CN" sz="3600" dirty="0" smtClean="0"/>
              <a:t>             </a:t>
            </a:r>
            <a:r>
              <a:rPr lang="zh-CN" altLang="en-US" sz="3600" dirty="0" smtClean="0"/>
              <a:t>怎么理解“以丑为美”呢？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03765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一、寻丑石之</a:t>
            </a:r>
            <a:r>
              <a:rPr lang="zh-CN" altLang="en-US" dirty="0" smtClean="0">
                <a:solidFill>
                  <a:srgbClr val="FF0000"/>
                </a:solidFill>
              </a:rPr>
              <a:t>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1094720" cy="1361105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学习提示：</a:t>
            </a:r>
            <a:endParaRPr lang="en-US" altLang="zh-CN" sz="3600" dirty="0"/>
          </a:p>
          <a:p>
            <a:r>
              <a:rPr lang="zh-CN" altLang="en-US" sz="3600" dirty="0" smtClean="0"/>
              <a:t>仔细阅读，画出描写丑石“丑”的语句，简单批注。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32986" y="3574685"/>
            <a:ext cx="6450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</a:rPr>
              <a:t>它黑黝黝地卧在那里，牛似的模样</a:t>
            </a:r>
            <a:r>
              <a:rPr lang="en-US" altLang="zh-CN" sz="3200" dirty="0">
                <a:solidFill>
                  <a:srgbClr val="0070C0"/>
                </a:solidFill>
              </a:rPr>
              <a:t>;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2986" y="4089840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</a:rPr>
              <a:t>它极不规则，没棱角儿，也没平</a:t>
            </a:r>
            <a:r>
              <a:rPr lang="zh-CN" altLang="en-US" sz="3200" dirty="0" smtClean="0">
                <a:solidFill>
                  <a:srgbClr val="0070C0"/>
                </a:solidFill>
              </a:rPr>
              <a:t>面儿；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986" y="4694318"/>
            <a:ext cx="1126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</a:rPr>
              <a:t>荒草便繁衍出来，枝蔓上下，慢慢地，竟锈上了绿苔、黑斑。</a:t>
            </a:r>
          </a:p>
        </p:txBody>
      </p:sp>
      <p:sp>
        <p:nvSpPr>
          <p:cNvPr id="9" name="矩形 8"/>
          <p:cNvSpPr/>
          <p:nvPr/>
        </p:nvSpPr>
        <p:spPr>
          <a:xfrm>
            <a:off x="832986" y="5407883"/>
            <a:ext cx="11685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它不像汉白玉那样的细腻</a:t>
            </a:r>
            <a:r>
              <a:rPr lang="zh-CN" altLang="en-US" sz="3200" dirty="0" smtClean="0">
                <a:solidFill>
                  <a:srgbClr val="00B050"/>
                </a:solidFill>
              </a:rPr>
              <a:t>，</a:t>
            </a:r>
            <a:r>
              <a:rPr lang="en-US" altLang="zh-CN" sz="3200" dirty="0" smtClean="0">
                <a:solidFill>
                  <a:srgbClr val="00B050"/>
                </a:solidFill>
              </a:rPr>
              <a:t>……</a:t>
            </a:r>
            <a:r>
              <a:rPr lang="zh-CN" altLang="en-US" sz="3200" dirty="0" smtClean="0">
                <a:solidFill>
                  <a:srgbClr val="00B050"/>
                </a:solidFill>
              </a:rPr>
              <a:t>也</a:t>
            </a:r>
            <a:r>
              <a:rPr lang="zh-CN" altLang="en-US" sz="3200" dirty="0">
                <a:solidFill>
                  <a:srgbClr val="00B050"/>
                </a:solidFill>
              </a:rPr>
              <a:t>不像大青石那样的光滑</a:t>
            </a:r>
            <a:r>
              <a:rPr lang="zh-CN" altLang="en-US" sz="3200" dirty="0" smtClean="0">
                <a:solidFill>
                  <a:srgbClr val="00B050"/>
                </a:solidFill>
              </a:rPr>
              <a:t>，</a:t>
            </a:r>
            <a:r>
              <a:rPr lang="en-US" altLang="zh-CN" sz="3200" dirty="0" smtClean="0">
                <a:solidFill>
                  <a:srgbClr val="00B050"/>
                </a:solidFill>
              </a:rPr>
              <a:t>……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53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一、寻丑石之丑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955613" y="2172562"/>
            <a:ext cx="4608060" cy="413808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/>
              <a:t>奶奶嫌弃碍事</a:t>
            </a:r>
            <a:endParaRPr lang="en-US" altLang="zh-CN" sz="3600" dirty="0" smtClean="0"/>
          </a:p>
          <a:p>
            <a:r>
              <a:rPr lang="zh-CN" altLang="en-US" sz="3600" dirty="0" smtClean="0"/>
              <a:t>伯父不屑用</a:t>
            </a:r>
            <a:endParaRPr lang="en-US" altLang="zh-CN" sz="3600" dirty="0" smtClean="0"/>
          </a:p>
          <a:p>
            <a:r>
              <a:rPr lang="zh-CN" altLang="en-US" sz="3600" dirty="0" smtClean="0"/>
              <a:t>石匠不能用</a:t>
            </a:r>
            <a:endParaRPr lang="en-US" altLang="zh-CN" sz="3600" dirty="0" smtClean="0"/>
          </a:p>
          <a:p>
            <a:r>
              <a:rPr lang="zh-CN" altLang="en-US" sz="3600" dirty="0" smtClean="0"/>
              <a:t>孩子们咒骂</a:t>
            </a:r>
            <a:endParaRPr lang="en-US" altLang="zh-CN" sz="3600" dirty="0" smtClean="0"/>
          </a:p>
          <a:p>
            <a:r>
              <a:rPr lang="zh-CN" altLang="en-US" sz="3600" dirty="0" smtClean="0"/>
              <a:t>大树和花儿不靠近</a:t>
            </a:r>
            <a:endParaRPr lang="zh-CN" altLang="en-US" sz="3600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810948" y="2172563"/>
            <a:ext cx="6166404" cy="224489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）派</a:t>
            </a:r>
            <a:r>
              <a:rPr lang="zh-CN" altLang="en-US" sz="3600" dirty="0"/>
              <a:t>不上</a:t>
            </a:r>
            <a:r>
              <a:rPr lang="zh-CN" altLang="en-US" sz="3600" dirty="0" smtClean="0"/>
              <a:t>大用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en-US" altLang="zh-CN" sz="3600" dirty="0"/>
              <a:t>3</a:t>
            </a:r>
            <a:r>
              <a:rPr lang="zh-CN" altLang="en-US" sz="3600" dirty="0" smtClean="0"/>
              <a:t>）也无小用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）勉强找个用处，还惹祸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6126479" y="4546244"/>
            <a:ext cx="4833441" cy="1622739"/>
            <a:chOff x="6126479" y="4546244"/>
            <a:chExt cx="4833441" cy="1622739"/>
          </a:xfrm>
        </p:grpSpPr>
        <p:sp>
          <p:nvSpPr>
            <p:cNvPr id="8" name="圆角矩形标注 7"/>
            <p:cNvSpPr/>
            <p:nvPr/>
          </p:nvSpPr>
          <p:spPr>
            <a:xfrm>
              <a:off x="6126479" y="4546244"/>
              <a:ext cx="4833441" cy="1622739"/>
            </a:xfrm>
            <a:prstGeom prst="wedgeRoundRectCallout">
              <a:avLst>
                <a:gd name="adj1" fmla="val -73697"/>
                <a:gd name="adj2" fmla="val -39088"/>
                <a:gd name="adj3" fmla="val 16667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solidFill>
                    <a:schemeClr val="tx1"/>
                  </a:solidFill>
                </a:rPr>
                <a:t>丑     外形丑陋</a:t>
              </a:r>
              <a:endParaRPr lang="en-US" altLang="zh-CN" sz="36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3600" b="1" dirty="0" smtClean="0">
                  <a:solidFill>
                    <a:schemeClr val="tx1"/>
                  </a:solidFill>
                </a:rPr>
                <a:t>        毫无用处</a:t>
              </a:r>
              <a:endParaRPr lang="en-US" altLang="zh-CN" sz="36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7714445" y="4900413"/>
              <a:ext cx="218941" cy="914400"/>
            </a:xfrm>
            <a:prstGeom prst="lef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78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我常常</a:t>
            </a:r>
            <a:r>
              <a:rPr lang="zh-CN" altLang="en-US" dirty="0" smtClean="0">
                <a:solidFill>
                  <a:srgbClr val="FF0000"/>
                </a:solidFill>
              </a:rPr>
              <a:t>遗憾</a:t>
            </a:r>
            <a:r>
              <a:rPr lang="zh-CN" altLang="en-US" dirty="0" smtClean="0"/>
              <a:t>我家门前的那块丑石呢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2056565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、“遗憾”的意思是</a:t>
            </a:r>
            <a:r>
              <a:rPr lang="zh-CN" altLang="en-US" sz="3600" u="sng" dirty="0" smtClean="0">
                <a:solidFill>
                  <a:schemeClr val="tx1"/>
                </a:solidFill>
                <a:latin typeface="+mn-ea"/>
              </a:rPr>
              <a:t>              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36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3600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、作者为丑石感到“遗憾”是因为</a:t>
            </a:r>
            <a:r>
              <a:rPr lang="zh-CN" altLang="en-US" sz="3600" u="sng" dirty="0" smtClean="0">
                <a:solidFill>
                  <a:schemeClr val="tx1"/>
                </a:solidFill>
                <a:latin typeface="+mn-ea"/>
              </a:rPr>
              <a:t>         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98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二、丑石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陨石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0537" y="1832855"/>
            <a:ext cx="10058400" cy="2803539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         </a:t>
            </a:r>
            <a:r>
              <a:rPr lang="zh-CN" altLang="en-US" sz="2800" dirty="0" smtClean="0">
                <a:solidFill>
                  <a:schemeClr val="tx1"/>
                </a:solidFill>
              </a:rPr>
              <a:t>终</a:t>
            </a:r>
            <a:r>
              <a:rPr lang="zh-CN" altLang="en-US" sz="2800" dirty="0">
                <a:solidFill>
                  <a:schemeClr val="tx1"/>
                </a:solidFill>
              </a:rPr>
              <a:t>有一日，村子里来了一个天文学家。他在我家门前路过，突然发现了这块石头</a:t>
            </a:r>
            <a:r>
              <a:rPr lang="zh-CN" altLang="en-US" sz="2800" dirty="0" smtClean="0">
                <a:solidFill>
                  <a:schemeClr val="tx1"/>
                </a:solidFill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</a:rPr>
              <a:t>眼光立即就</a:t>
            </a:r>
            <a:r>
              <a:rPr lang="zh-CN" altLang="en-US" sz="2800" dirty="0">
                <a:solidFill>
                  <a:srgbClr val="FF0000"/>
                </a:solidFill>
              </a:rPr>
              <a:t>拉直</a:t>
            </a:r>
            <a:r>
              <a:rPr lang="zh-CN" altLang="en-US" sz="2800" dirty="0">
                <a:solidFill>
                  <a:schemeClr val="tx1"/>
                </a:solidFill>
              </a:rPr>
              <a:t>了。他再没有走去，就住了下来</a:t>
            </a:r>
            <a:r>
              <a:rPr lang="en-US" altLang="zh-CN" sz="2800" dirty="0">
                <a:solidFill>
                  <a:schemeClr val="tx1"/>
                </a:solidFill>
              </a:rPr>
              <a:t>;</a:t>
            </a:r>
            <a:r>
              <a:rPr lang="zh-CN" altLang="en-US" sz="2800" dirty="0">
                <a:solidFill>
                  <a:schemeClr val="tx1"/>
                </a:solidFill>
              </a:rPr>
              <a:t>以后又来了好些人，说这是一块陨石，从天上落下来已经有二三百年了，是一件了不起的东西。不久便来了车，</a:t>
            </a:r>
            <a:r>
              <a:rPr lang="zh-CN" altLang="en-US" sz="2800" dirty="0">
                <a:solidFill>
                  <a:srgbClr val="FF0000"/>
                </a:solidFill>
              </a:rPr>
              <a:t>小心翼翼</a:t>
            </a:r>
            <a:r>
              <a:rPr lang="zh-CN" altLang="en-US" sz="2800" dirty="0">
                <a:solidFill>
                  <a:schemeClr val="tx1"/>
                </a:solidFill>
              </a:rPr>
              <a:t>地将它运走了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8794" y="4097785"/>
            <a:ext cx="101768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、“拉直”一词将无形的视线有形化，“眼光</a:t>
            </a:r>
            <a:r>
              <a:rPr lang="zh-CN" altLang="en-US" sz="3200" dirty="0"/>
              <a:t>立即就拉直</a:t>
            </a:r>
            <a:r>
              <a:rPr lang="zh-CN" altLang="en-US" sz="3200" dirty="0" smtClean="0"/>
              <a:t>了”表现出（                                ）。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962051" y="5297578"/>
            <a:ext cx="101768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、通过“小心翼翼”这个描写动作的词将，可以看出天文学家（                                ）。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3698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二、寻丑石之美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097280" y="4241204"/>
            <a:ext cx="10058400" cy="139974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1061218" y="2811185"/>
            <a:ext cx="10094461" cy="26236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zh-CN" altLang="en-US" sz="3200" dirty="0" smtClean="0">
                <a:solidFill>
                  <a:schemeClr val="tx1"/>
                </a:solidFill>
              </a:rPr>
              <a:t>学习提示：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altLang="zh-CN" sz="3200" dirty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              </a:t>
            </a:r>
            <a:r>
              <a:rPr lang="zh-CN" altLang="en-US" sz="3200" dirty="0" smtClean="0">
                <a:solidFill>
                  <a:schemeClr val="tx1"/>
                </a:solidFill>
              </a:rPr>
              <a:t>画出能表现出丑石“美丽”的句子，简单批注，感受它的美。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5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9463396" cy="1450757"/>
          </a:xfrm>
        </p:spPr>
        <p:txBody>
          <a:bodyPr/>
          <a:lstStyle/>
          <a:p>
            <a:r>
              <a:rPr lang="zh-CN" altLang="en-US" dirty="0" smtClean="0"/>
              <a:t>二、寻丑石之美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3190" y="1737360"/>
            <a:ext cx="10058400" cy="13997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这使我们都很惊奇！这又怪又丑的石头，原来是天上的呢！</a:t>
            </a:r>
            <a:r>
              <a:rPr lang="zh-CN" altLang="en-US" sz="3200" u="sng" dirty="0">
                <a:solidFill>
                  <a:srgbClr val="FF0000"/>
                </a:solidFill>
              </a:rPr>
              <a:t>它补过天，在天上发过热，闪过光，我们的先祖或许仰望过它，它给了他们光明，向往，憧憬；</a:t>
            </a:r>
            <a:r>
              <a:rPr lang="zh-CN" altLang="en-US" sz="3200" dirty="0">
                <a:solidFill>
                  <a:schemeClr val="tx1"/>
                </a:solidFill>
              </a:rPr>
              <a:t>而它落下来了，在污土里，荒草里，一躺就是几百年了？！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097280" y="4241204"/>
            <a:ext cx="10058400" cy="139974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213190" y="4117757"/>
            <a:ext cx="10058400" cy="139974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我感到自己的可耻，也感到了丑石的伟大；我甚至怨恨它这么多年竟会默默地忍受着这一切，而我又立即深深地感到它那种</a:t>
            </a:r>
            <a:r>
              <a:rPr lang="zh-CN" altLang="en-US" sz="3200" dirty="0">
                <a:solidFill>
                  <a:srgbClr val="FF0000"/>
                </a:solidFill>
              </a:rPr>
              <a:t>不屈于误解的寂寞的生存的伟大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757116" y="362982"/>
            <a:ext cx="2408349" cy="1297998"/>
          </a:xfrm>
          <a:prstGeom prst="wedgeRoundRectCallout">
            <a:avLst>
              <a:gd name="adj1" fmla="val -45413"/>
              <a:gd name="adj2" fmla="val 11087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“我”的想象有什么作用？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783651" y="4991947"/>
            <a:ext cx="2408349" cy="1297998"/>
          </a:xfrm>
          <a:prstGeom prst="wedgeRoundRectCallout">
            <a:avLst>
              <a:gd name="adj1" fmla="val -64130"/>
              <a:gd name="adj2" fmla="val -3895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/>
              <a:t>伟大的</a:t>
            </a:r>
            <a:r>
              <a:rPr lang="zh-CN" altLang="en-US" sz="3200" dirty="0" smtClean="0"/>
              <a:t>精神</a:t>
            </a:r>
            <a:endParaRPr lang="zh-CN" altLang="en-US" sz="3200" dirty="0"/>
          </a:p>
        </p:txBody>
      </p:sp>
      <p:sp>
        <p:nvSpPr>
          <p:cNvPr id="9" name="圆角矩形标注 8"/>
          <p:cNvSpPr/>
          <p:nvPr/>
        </p:nvSpPr>
        <p:spPr>
          <a:xfrm>
            <a:off x="9356501" y="377639"/>
            <a:ext cx="2408349" cy="1297998"/>
          </a:xfrm>
          <a:prstGeom prst="wedgeRoundRectCallout">
            <a:avLst>
              <a:gd name="adj1" fmla="val -61456"/>
              <a:gd name="adj2" fmla="val -3994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</a:rPr>
              <a:t>了不起的用处</a:t>
            </a:r>
            <a:r>
              <a:rPr lang="en-US" altLang="zh-CN" sz="3200" dirty="0">
                <a:solidFill>
                  <a:srgbClr val="FF0000"/>
                </a:solidFill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</a:rPr>
              <a:t>补天</a:t>
            </a:r>
          </a:p>
        </p:txBody>
      </p:sp>
    </p:spTree>
    <p:extLst>
      <p:ext uri="{BB962C8B-B14F-4D97-AF65-F5344CB8AC3E}">
        <p14:creationId xmlns:p14="http://schemas.microsoft.com/office/powerpoint/2010/main" val="362555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你感觉丑石不一般吗？作者用了什么写法？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先抑后</a:t>
            </a:r>
            <a:r>
              <a:rPr lang="zh-CN" altLang="en-US" sz="3200" dirty="0" smtClean="0">
                <a:solidFill>
                  <a:srgbClr val="FF0000"/>
                </a:solidFill>
              </a:rPr>
              <a:t>扬</a:t>
            </a:r>
            <a:endParaRPr lang="en-US" altLang="zh-CN" sz="3200" dirty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zh-CN" altLang="en-US" sz="3200" dirty="0" smtClean="0"/>
              <a:t>指</a:t>
            </a:r>
            <a:r>
              <a:rPr lang="zh-CN" altLang="en-US" sz="3200" dirty="0"/>
              <a:t>为肯定某人、事、景、物，先用曲解或嘲讽的态度尽力去贬低或否定它的一种构思方法</a:t>
            </a:r>
            <a:r>
              <a:rPr lang="zh-CN" altLang="en-US" sz="3200" dirty="0" smtClean="0"/>
              <a:t>。</a:t>
            </a:r>
            <a:endParaRPr lang="en-US" altLang="zh-CN" sz="3200" dirty="0">
              <a:solidFill>
                <a:srgbClr val="FF0000"/>
              </a:solidFill>
            </a:endParaRPr>
          </a:p>
          <a:p>
            <a:endParaRPr lang="zh-CN" altLang="en-US" sz="3200" dirty="0"/>
          </a:p>
          <a:p>
            <a:r>
              <a:rPr lang="zh-CN" altLang="en-US" sz="3200" dirty="0" smtClean="0"/>
              <a:t>前后形成鲜明</a:t>
            </a:r>
            <a:r>
              <a:rPr lang="zh-CN" altLang="en-US" sz="3200" dirty="0"/>
              <a:t>的对比</a:t>
            </a:r>
            <a:r>
              <a:rPr lang="zh-CN" altLang="en-US" sz="3200" dirty="0" smtClean="0"/>
              <a:t>，突出事物的优点，给读者留下深刻的印象。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663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845734"/>
            <a:ext cx="6941713" cy="456794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Clr>
                <a:schemeClr val="bg1"/>
              </a:buClr>
              <a:buNone/>
              <a:defRPr/>
            </a:pPr>
            <a:r>
              <a:rPr kumimoji="1" lang="zh-CN" altLang="en-US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贾</a:t>
            </a:r>
            <a:r>
              <a:rPr kumimoji="1"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平</a:t>
            </a:r>
            <a:r>
              <a:rPr kumimoji="1" lang="zh-CN" altLang="en-US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凹（</a:t>
            </a:r>
            <a:r>
              <a:rPr kumimoji="1" lang="en-US" altLang="zh-CN" sz="2800" b="1" dirty="0" err="1" smtClean="0">
                <a:solidFill>
                  <a:srgbClr val="FF0000"/>
                </a:solidFill>
                <a:latin typeface="+mn-ea"/>
              </a:rPr>
              <a:t>W</a:t>
            </a:r>
            <a:r>
              <a:rPr kumimoji="1" lang="en-US" altLang="en-US" sz="2800" b="1" dirty="0" err="1" smtClean="0">
                <a:solidFill>
                  <a:srgbClr val="FF0000"/>
                </a:solidFill>
                <a:latin typeface="+mn-ea"/>
              </a:rPr>
              <a:t>ā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）</a:t>
            </a:r>
            <a:r>
              <a:rPr kumimoji="1" lang="en-US" altLang="zh-CN" sz="2800" b="1" dirty="0" smtClean="0">
                <a:latin typeface="+mn-ea"/>
              </a:rPr>
              <a:t> </a:t>
            </a:r>
            <a:r>
              <a:rPr kumimoji="1" lang="zh-CN" altLang="en-US" sz="2800" b="1" dirty="0">
                <a:latin typeface="+mn-ea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原名贾平娃</a:t>
            </a:r>
            <a:r>
              <a:rPr kumimoji="1" lang="zh-CN" altLang="en-US" sz="2800" b="1" dirty="0" smtClean="0">
                <a:latin typeface="+mn-ea"/>
              </a:rPr>
              <a:t>，陕西</a:t>
            </a:r>
            <a:r>
              <a:rPr kumimoji="1" lang="zh-CN" altLang="en-US" sz="2800" b="1" dirty="0">
                <a:latin typeface="+mn-ea"/>
              </a:rPr>
              <a:t>丹凤人，</a:t>
            </a:r>
            <a:r>
              <a:rPr kumimoji="1" lang="en-US" altLang="zh-CN" sz="2800" b="1" dirty="0">
                <a:latin typeface="+mn-ea"/>
              </a:rPr>
              <a:t>1952</a:t>
            </a:r>
            <a:r>
              <a:rPr kumimoji="1" lang="zh-CN" altLang="en-US" sz="2800" b="1" dirty="0">
                <a:latin typeface="+mn-ea"/>
              </a:rPr>
              <a:t>年</a:t>
            </a:r>
            <a:r>
              <a:rPr kumimoji="1" lang="zh-CN" altLang="en-US" sz="2800" b="1" dirty="0" smtClean="0">
                <a:latin typeface="+mn-ea"/>
              </a:rPr>
              <a:t>出生，是</a:t>
            </a:r>
            <a:r>
              <a:rPr kumimoji="1" lang="zh-CN" altLang="en-US" sz="2800" b="1" dirty="0" smtClean="0">
                <a:solidFill>
                  <a:srgbClr val="CC3300"/>
                </a:solidFill>
                <a:latin typeface="+mn-ea"/>
              </a:rPr>
              <a:t>我国</a:t>
            </a:r>
            <a:r>
              <a:rPr kumimoji="1" lang="zh-CN" altLang="en-US" sz="2800" b="1" dirty="0">
                <a:solidFill>
                  <a:srgbClr val="CC3300"/>
                </a:solidFill>
                <a:latin typeface="+mn-ea"/>
              </a:rPr>
              <a:t>当代著名作家。</a:t>
            </a:r>
            <a:r>
              <a:rPr kumimoji="1" lang="zh-CN" altLang="en-US" sz="2800" b="1" dirty="0">
                <a:latin typeface="+mn-ea"/>
              </a:rPr>
              <a:t> </a:t>
            </a:r>
            <a:endParaRPr kumimoji="1" lang="en-US" altLang="zh-CN" sz="2800" b="1" dirty="0" smtClean="0">
              <a:latin typeface="+mn-ea"/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  <a:defRPr/>
            </a:pPr>
            <a:endParaRPr kumimoji="1" lang="en-US" altLang="zh-CN" sz="2800" b="1" dirty="0" smtClean="0">
              <a:latin typeface="+mn-ea"/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  <a:defRPr/>
            </a:pPr>
            <a:r>
              <a:rPr kumimoji="1" lang="en-US" altLang="zh-CN" sz="2800" b="1" dirty="0" smtClean="0">
                <a:solidFill>
                  <a:srgbClr val="CC3300"/>
                </a:solidFill>
                <a:latin typeface="+mn-ea"/>
              </a:rPr>
              <a:t>1974</a:t>
            </a:r>
            <a:r>
              <a:rPr kumimoji="1" lang="zh-CN" altLang="en-US" sz="2800" b="1" dirty="0" smtClean="0">
                <a:solidFill>
                  <a:srgbClr val="CC3300"/>
                </a:solidFill>
                <a:latin typeface="+mn-ea"/>
              </a:rPr>
              <a:t>年开始发表作品，著有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长篇小说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废都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kumimoji="1" lang="en-US" altLang="zh-CN" sz="2800" b="1" dirty="0" smtClean="0">
                <a:latin typeface="+mn-ea"/>
              </a:rPr>
              <a:t>《</a:t>
            </a:r>
            <a:r>
              <a:rPr kumimoji="1" lang="zh-CN" altLang="en-US" sz="2800" b="1" dirty="0" smtClean="0">
                <a:latin typeface="+mn-ea"/>
              </a:rPr>
              <a:t>高老庄</a:t>
            </a:r>
            <a:r>
              <a:rPr kumimoji="1" lang="en-US" altLang="zh-CN" sz="2800" b="1" dirty="0" smtClean="0">
                <a:latin typeface="+mn-ea"/>
              </a:rPr>
              <a:t>》《</a:t>
            </a:r>
            <a:r>
              <a:rPr kumimoji="1" lang="zh-CN" altLang="en-US" sz="2800" b="1" dirty="0" smtClean="0">
                <a:latin typeface="+mn-ea"/>
              </a:rPr>
              <a:t>怀念狼</a:t>
            </a:r>
            <a:r>
              <a:rPr kumimoji="1" lang="en-US" altLang="zh-CN" sz="2800" b="1" dirty="0" smtClean="0">
                <a:latin typeface="+mn-ea"/>
              </a:rPr>
              <a:t>》</a:t>
            </a:r>
            <a:r>
              <a:rPr kumimoji="1" lang="zh-CN" altLang="en-US" sz="2800" b="1" dirty="0" smtClean="0">
                <a:latin typeface="+mn-ea"/>
              </a:rPr>
              <a:t>等，散文集</a:t>
            </a:r>
            <a:r>
              <a:rPr kumimoji="1" lang="en-US" altLang="zh-CN" sz="2800" b="1" dirty="0" smtClean="0">
                <a:latin typeface="+mn-ea"/>
              </a:rPr>
              <a:t>《</a:t>
            </a:r>
            <a:r>
              <a:rPr kumimoji="1" lang="zh-CN" altLang="en-US" sz="2800" b="1" dirty="0" smtClean="0">
                <a:latin typeface="+mn-ea"/>
              </a:rPr>
              <a:t>贾平凹散文自选集</a:t>
            </a:r>
            <a:r>
              <a:rPr kumimoji="1" lang="en-US" altLang="zh-CN" sz="2800" b="1" dirty="0" smtClean="0">
                <a:latin typeface="+mn-ea"/>
              </a:rPr>
              <a:t>》</a:t>
            </a:r>
            <a:r>
              <a:rPr kumimoji="1" lang="zh-CN" altLang="en-US" sz="2800" b="1" dirty="0" smtClean="0">
                <a:latin typeface="+mn-ea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丑石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写于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1981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年，是贾平凹早期散文作品。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  <a:defRPr/>
            </a:pP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</a:rPr>
              <a:t>作者往往用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简单而平实的语言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表达深刻的思想内容，这些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哲理多出自作家对生活的体验和感悟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，率真，自然，情感充沛。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4" descr="200612291006358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86371" y="862370"/>
            <a:ext cx="3249612" cy="489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5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2276" y="207349"/>
            <a:ext cx="10158855" cy="4023360"/>
          </a:xfrm>
        </p:spPr>
        <p:txBody>
          <a:bodyPr>
            <a:noAutofit/>
          </a:bodyPr>
          <a:lstStyle/>
          <a:p>
            <a:r>
              <a:rPr lang="zh-CN" altLang="en-US" sz="2800" dirty="0" smtClean="0">
                <a:latin typeface="+mn-ea"/>
              </a:rPr>
              <a:t>师：我常常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遗憾</a:t>
            </a:r>
            <a:r>
              <a:rPr lang="zh-CN" altLang="en-US" sz="2800" dirty="0">
                <a:latin typeface="+mn-ea"/>
              </a:rPr>
              <a:t>我</a:t>
            </a:r>
            <a:r>
              <a:rPr lang="zh-CN" altLang="en-US" sz="2800" dirty="0" smtClean="0">
                <a:latin typeface="+mn-ea"/>
              </a:rPr>
              <a:t>家门前的那块丑石呢：      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生：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它黑黝黝地卧在那里，牛似的模样；谁也不知道是什么时候留在这里的，谁也不去理会它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rgbClr val="00B050"/>
              </a:solidFill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师：大人和孩子们都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讨厌</a:t>
            </a:r>
            <a:r>
              <a:rPr lang="zh-CN" altLang="en-US" sz="2800" dirty="0" smtClean="0">
                <a:latin typeface="+mn-ea"/>
              </a:rPr>
              <a:t>它！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生：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人都骂它是丑石，它真是丑得不能再丑的丑石了。</a:t>
            </a:r>
            <a:endParaRPr lang="en-US" altLang="zh-CN" sz="2800" dirty="0" smtClean="0">
              <a:solidFill>
                <a:srgbClr val="00B050"/>
              </a:solidFill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师：后来，我们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惊奇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它的奇特经历！</a:t>
            </a:r>
            <a:endParaRPr lang="en-US" altLang="zh-CN" sz="2800" dirty="0">
              <a:latin typeface="+mn-ea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生：它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补过天，在天上发过热，闪过光，我们的先祖或许仰望过它，它给了他们光明，向往，憧憬；而它落下来了，在污土里，荒草里，一躺就是几百年了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？！</a:t>
            </a:r>
            <a:endParaRPr lang="en-US" altLang="zh-CN" sz="2800" dirty="0">
              <a:solidFill>
                <a:srgbClr val="00B050"/>
              </a:solidFill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师：我感到自己的可耻，由衷地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赞美</a:t>
            </a:r>
            <a:r>
              <a:rPr lang="zh-CN" altLang="en-US" sz="2800" dirty="0" smtClean="0">
                <a:latin typeface="+mn-ea"/>
              </a:rPr>
              <a:t>丑石的伟大：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生：它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这么多年竟会默默地忍受着这一切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，它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那种不屈于误解的寂寞的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</a:rPr>
              <a:t>生存是多么得伟大</a:t>
            </a:r>
            <a:r>
              <a:rPr lang="zh-CN" altLang="en-US" sz="2800" dirty="0">
                <a:solidFill>
                  <a:srgbClr val="00B050"/>
                </a:solidFill>
                <a:latin typeface="+mn-ea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53197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我</a:t>
            </a:r>
            <a:r>
              <a:rPr lang="zh-CN" altLang="en-US" sz="3200" dirty="0" smtClean="0">
                <a:solidFill>
                  <a:schemeClr val="tx1"/>
                </a:solidFill>
              </a:rPr>
              <a:t>的视角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</a:rPr>
              <a:t>村里人为什么觉得顽石“丑得不能再丑了”？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</a:rPr>
              <a:t>怎么</a:t>
            </a:r>
            <a:r>
              <a:rPr lang="zh-CN" altLang="en-US" sz="3200" dirty="0">
                <a:solidFill>
                  <a:schemeClr val="tx1"/>
                </a:solidFill>
              </a:rPr>
              <a:t>理解“</a:t>
            </a:r>
            <a:r>
              <a:rPr lang="zh-CN" altLang="en-US" sz="3200" dirty="0">
                <a:solidFill>
                  <a:srgbClr val="FF0000"/>
                </a:solidFill>
              </a:rPr>
              <a:t>丑到极处，便是美到极处。</a:t>
            </a:r>
            <a:r>
              <a:rPr lang="zh-CN" altLang="en-US" sz="3200" dirty="0">
                <a:solidFill>
                  <a:schemeClr val="tx1"/>
                </a:solidFill>
              </a:rPr>
              <a:t>”</a:t>
            </a: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9061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《</a:t>
            </a:r>
            <a:r>
              <a:rPr lang="zh-CN" altLang="en-US" sz="3600" dirty="0" smtClean="0"/>
              <a:t>丑石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给了你什么启示？（借物说理）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丑石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“丑石”喻指那些高贵而谦逊、甘于忍受误解和寂寞而顽强生存的人，这些人的伟大精神是值得赞美。</a:t>
            </a:r>
            <a:endParaRPr lang="en-US" altLang="zh-CN" sz="3200" dirty="0"/>
          </a:p>
          <a:p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“我”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不能完全用世俗的、浅陋的眼光衡量事物的美或丑，而应该透过现象看到本质；欣赏真正美的事情需要有识别的能力、欣赏的能力。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7409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作者为什么取名“丑石”？</a:t>
            </a:r>
            <a:r>
              <a:rPr lang="zh-CN" altLang="en-US" sz="3600" dirty="0" smtClean="0"/>
              <a:t>（创作价值）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2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推荐阅读：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、杨朔的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荔枝蜜</a:t>
            </a:r>
            <a:r>
              <a:rPr lang="en-US" altLang="zh-CN" sz="3200" dirty="0" smtClean="0"/>
              <a:t>》</a:t>
            </a:r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、鲁迅的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阿长与山海经</a:t>
            </a:r>
            <a:r>
              <a:rPr lang="en-US" altLang="zh-CN" sz="3200" dirty="0" smtClean="0"/>
              <a:t>》</a:t>
            </a:r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、林清玄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桃花心木</a:t>
            </a:r>
            <a:r>
              <a:rPr lang="en-US" altLang="zh-CN" sz="3200" dirty="0" smtClean="0"/>
              <a:t>》</a:t>
            </a:r>
          </a:p>
          <a:p>
            <a:r>
              <a:rPr lang="en-US" altLang="zh-CN" sz="3200" dirty="0" smtClean="0"/>
              <a:t>4</a:t>
            </a:r>
            <a:r>
              <a:rPr lang="zh-CN" altLang="en-US" sz="3200" dirty="0" smtClean="0"/>
              <a:t>、许地山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落花生</a:t>
            </a:r>
            <a:r>
              <a:rPr lang="en-US" altLang="zh-CN" sz="3200" dirty="0" smtClean="0"/>
              <a:t>》</a:t>
            </a:r>
          </a:p>
          <a:p>
            <a:r>
              <a:rPr lang="en-US" altLang="zh-CN" sz="3200" dirty="0" smtClean="0"/>
              <a:t>5</a:t>
            </a:r>
            <a:r>
              <a:rPr lang="zh-CN" altLang="en-US" sz="3200" dirty="0" smtClean="0"/>
              <a:t>、席慕容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贝壳</a:t>
            </a:r>
            <a:r>
              <a:rPr lang="en-US" altLang="zh-CN" sz="3200" dirty="0" smtClean="0"/>
              <a:t>》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6130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创作背景（教师用）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政治</a:t>
            </a:r>
            <a:r>
              <a:rPr lang="zh-CN" altLang="en-US" sz="3200" dirty="0"/>
              <a:t>气候的</a:t>
            </a:r>
            <a:r>
              <a:rPr lang="zh-CN" altLang="en-US" sz="3200" dirty="0" smtClean="0"/>
              <a:t>大环境</a:t>
            </a:r>
            <a:endParaRPr lang="en-US" altLang="zh-CN" sz="3200" dirty="0"/>
          </a:p>
          <a:p>
            <a:pPr marL="0" indent="0">
              <a:buNone/>
            </a:pPr>
            <a:endParaRPr lang="en-US" altLang="zh-CN" sz="3200" b="1" dirty="0" smtClean="0"/>
          </a:p>
          <a:p>
            <a:pPr marL="0" indent="0">
              <a:buNone/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 </a:t>
            </a:r>
            <a:r>
              <a:rPr lang="zh-CN" altLang="en-US" sz="3200" b="1" dirty="0" smtClean="0"/>
              <a:t>当时</a:t>
            </a:r>
            <a:r>
              <a:rPr lang="zh-CN" altLang="en-US" sz="3200" b="1" dirty="0"/>
              <a:t>正在对文革以及以往的一些冤假错案所造成的大大小小</a:t>
            </a:r>
            <a:r>
              <a:rPr lang="zh-CN" altLang="en-US" sz="3200" b="1" dirty="0" smtClean="0"/>
              <a:t>的“丑石”落实</a:t>
            </a:r>
            <a:r>
              <a:rPr lang="zh-CN" altLang="en-US" sz="3200" b="1" dirty="0"/>
              <a:t>政策，所以诸如他的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丑石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之类的散文的面世，无疑能激起不少的人的共鸣。</a:t>
            </a:r>
          </a:p>
        </p:txBody>
      </p:sp>
    </p:spTree>
    <p:extLst>
      <p:ext uri="{BB962C8B-B14F-4D97-AF65-F5344CB8AC3E}">
        <p14:creationId xmlns:p14="http://schemas.microsoft.com/office/powerpoint/2010/main" val="4729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词语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遗憾   细腻   世俗   可耻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讥讽   怨恨   误解   寂寞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嫌弃   赚钱   谦虚   繁衍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庇覆   辜负  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翘望   黑斑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黑黝黝   垒山墙    </a:t>
            </a:r>
            <a:endParaRPr lang="en-US" altLang="zh-CN" sz="3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+mn-ea"/>
              </a:rPr>
              <a:t>无可奈何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77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多音字辨析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097280" y="2336340"/>
            <a:ext cx="6405207" cy="16573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solidFill>
                  <a:schemeClr val="tx1"/>
                </a:solidFill>
              </a:rPr>
              <a:t>翘</a:t>
            </a:r>
            <a:r>
              <a:rPr lang="en-US" altLang="zh-CN" sz="3600" dirty="0" err="1" smtClean="0">
                <a:solidFill>
                  <a:schemeClr val="tx1"/>
                </a:solidFill>
              </a:rPr>
              <a:t>qiáo</a:t>
            </a:r>
            <a:r>
              <a:rPr lang="zh-CN" altLang="en-US" sz="3600" dirty="0" smtClean="0">
                <a:solidFill>
                  <a:schemeClr val="tx1"/>
                </a:solidFill>
              </a:rPr>
              <a:t>（翘望）（翘首以待）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r>
              <a:rPr lang="en-US" altLang="zh-CN" sz="3600" dirty="0">
                <a:solidFill>
                  <a:schemeClr val="tx1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</a:rPr>
              <a:t>     </a:t>
            </a:r>
            <a:r>
              <a:rPr lang="en-US" altLang="zh-CN" sz="3600" dirty="0" err="1" smtClean="0">
                <a:solidFill>
                  <a:schemeClr val="tx1"/>
                </a:solidFill>
              </a:rPr>
              <a:t>qiào</a:t>
            </a:r>
            <a:r>
              <a:rPr lang="zh-CN" altLang="en-US" sz="3600" dirty="0" smtClean="0">
                <a:solidFill>
                  <a:schemeClr val="tx1"/>
                </a:solidFill>
              </a:rPr>
              <a:t>（翘尾巴）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1284567" y="4652784"/>
            <a:ext cx="6405207" cy="16573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/>
              <a:t>模</a:t>
            </a:r>
            <a:r>
              <a:rPr lang="en-US" altLang="zh-CN" sz="3600" dirty="0" err="1" smtClean="0"/>
              <a:t>mó</a:t>
            </a:r>
            <a:r>
              <a:rPr lang="zh-CN" altLang="en-US" sz="3600" dirty="0" smtClean="0"/>
              <a:t>（模型）（模仿）</a:t>
            </a:r>
            <a:endParaRPr lang="en-US" altLang="zh-CN" sz="3600" dirty="0" smtClean="0"/>
          </a:p>
          <a:p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   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mú</a:t>
            </a:r>
            <a:r>
              <a:rPr lang="zh-CN" altLang="en-US" sz="3600" dirty="0" smtClean="0">
                <a:solidFill>
                  <a:srgbClr val="FF0000"/>
                </a:solidFill>
              </a:rPr>
              <a:t>（模样）（模具）（模板）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47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3500478" cy="165732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锤</a:t>
            </a:r>
            <a:r>
              <a:rPr lang="zh-CN" altLang="en-US" sz="3600" dirty="0" smtClean="0"/>
              <a:t>炼（磨炼）</a:t>
            </a:r>
            <a:endParaRPr lang="en-US" altLang="zh-CN" sz="3600" dirty="0" smtClean="0"/>
          </a:p>
          <a:p>
            <a:r>
              <a:rPr lang="zh-CN" altLang="en-US" sz="3600" dirty="0">
                <a:solidFill>
                  <a:srgbClr val="FF0000"/>
                </a:solidFill>
              </a:rPr>
              <a:t>捶</a:t>
            </a:r>
            <a:r>
              <a:rPr lang="zh-CN" altLang="en-US" sz="3600" dirty="0"/>
              <a:t>打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167004" y="1889714"/>
            <a:ext cx="3500478" cy="16573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</a:rPr>
              <a:t>嫌</a:t>
            </a:r>
            <a:r>
              <a:rPr lang="zh-CN" altLang="en-US" sz="3600" dirty="0" smtClean="0"/>
              <a:t>弃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谦</a:t>
            </a:r>
            <a:r>
              <a:rPr lang="zh-CN" altLang="en-US" sz="3600" dirty="0" smtClean="0"/>
              <a:t>虚</a:t>
            </a:r>
            <a:endParaRPr lang="en-US" altLang="zh-CN" sz="3600" dirty="0" smtClean="0"/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7976305" y="1845734"/>
            <a:ext cx="3500478" cy="16573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/>
              <a:t>河</a:t>
            </a:r>
            <a:r>
              <a:rPr lang="zh-CN" altLang="en-US" sz="3600" dirty="0" smtClean="0">
                <a:solidFill>
                  <a:srgbClr val="FF0000"/>
                </a:solidFill>
              </a:rPr>
              <a:t>滩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摊</a:t>
            </a:r>
            <a:r>
              <a:rPr lang="zh-CN" altLang="en-US" sz="3600" dirty="0"/>
              <a:t>开麦子</a:t>
            </a:r>
          </a:p>
        </p:txBody>
      </p:sp>
    </p:spTree>
    <p:extLst>
      <p:ext uri="{BB962C8B-B14F-4D97-AF65-F5344CB8AC3E}">
        <p14:creationId xmlns:p14="http://schemas.microsoft.com/office/powerpoint/2010/main" val="38516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查字典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选择</a:t>
            </a:r>
            <a:r>
              <a:rPr lang="zh-CN" altLang="en-US" dirty="0"/>
              <a:t>正确的</a:t>
            </a:r>
            <a:r>
              <a:rPr lang="zh-CN" altLang="en-US" dirty="0" smtClean="0"/>
              <a:t>字义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 noGrp="1"/>
          </p:cNvSpPr>
          <p:nvPr>
            <p:ph idx="1"/>
          </p:nvPr>
        </p:nvSpPr>
        <p:spPr>
          <a:xfrm>
            <a:off x="1097280" y="1845734"/>
            <a:ext cx="5973221" cy="4023360"/>
          </a:xfrm>
          <a:prstGeom prst="rect">
            <a:avLst/>
          </a:prstGeom>
        </p:spPr>
        <p:txBody>
          <a:bodyPr vert="horz" lIns="0" tIns="45720" rIns="0" bIns="45720" rtlCol="0">
            <a:normAutofit fontScale="925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耻①羞愧②耻辱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不</a:t>
            </a:r>
            <a:r>
              <a:rPr lang="zh-CN" altLang="en-US" sz="3600" dirty="0" smtClean="0">
                <a:solidFill>
                  <a:srgbClr val="FF0000"/>
                </a:solidFill>
              </a:rPr>
              <a:t>耻</a:t>
            </a:r>
            <a:r>
              <a:rPr lang="zh-CN" altLang="en-US" sz="3600" dirty="0" smtClean="0"/>
              <a:t>下问（              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不以为</a:t>
            </a:r>
            <a:r>
              <a:rPr lang="zh-CN" altLang="en-US" sz="3600" dirty="0" smtClean="0">
                <a:solidFill>
                  <a:srgbClr val="FF0000"/>
                </a:solidFill>
              </a:rPr>
              <a:t>耻</a:t>
            </a:r>
            <a:r>
              <a:rPr lang="zh-CN" altLang="en-US" sz="3600" dirty="0" smtClean="0"/>
              <a:t>，反以为荣（     </a:t>
            </a:r>
            <a:r>
              <a:rPr lang="zh-CN" altLang="en-US" sz="3600" dirty="0"/>
              <a:t> </a:t>
            </a:r>
            <a:r>
              <a:rPr lang="zh-CN" altLang="en-US" sz="3600" dirty="0" smtClean="0"/>
              <a:t>        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雪</a:t>
            </a:r>
            <a:r>
              <a:rPr lang="zh-CN" altLang="en-US" sz="3600" dirty="0" smtClean="0">
                <a:solidFill>
                  <a:srgbClr val="FF0000"/>
                </a:solidFill>
              </a:rPr>
              <a:t>耻</a:t>
            </a:r>
            <a:r>
              <a:rPr lang="zh-CN" altLang="en-US" sz="3600" dirty="0" smtClean="0"/>
              <a:t>（                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4.</a:t>
            </a:r>
            <a:r>
              <a:rPr lang="zh-CN" altLang="en-US" sz="3600" dirty="0" smtClean="0"/>
              <a:t>可</a:t>
            </a:r>
            <a:r>
              <a:rPr lang="zh-CN" altLang="en-US" sz="3600" dirty="0" smtClean="0">
                <a:solidFill>
                  <a:srgbClr val="FF0000"/>
                </a:solidFill>
              </a:rPr>
              <a:t>耻</a:t>
            </a:r>
            <a:r>
              <a:rPr lang="zh-CN" altLang="en-US" sz="3600" dirty="0" smtClean="0">
                <a:solidFill>
                  <a:schemeClr val="tx1"/>
                </a:solidFill>
              </a:rPr>
              <a:t>（                ）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chemeClr val="tx1"/>
                </a:solidFill>
              </a:rPr>
              <a:t>5.</a:t>
            </a:r>
            <a:r>
              <a:rPr lang="zh-CN" altLang="en-US" sz="3600" dirty="0" smtClean="0">
                <a:solidFill>
                  <a:schemeClr val="tx1"/>
                </a:solidFill>
              </a:rPr>
              <a:t>奇</a:t>
            </a:r>
            <a:r>
              <a:rPr lang="zh-CN" altLang="en-US" sz="3600" dirty="0" smtClean="0">
                <a:solidFill>
                  <a:srgbClr val="FF0000"/>
                </a:solidFill>
              </a:rPr>
              <a:t>耻</a:t>
            </a:r>
            <a:r>
              <a:rPr lang="zh-CN" altLang="en-US" sz="3600" dirty="0" smtClean="0">
                <a:solidFill>
                  <a:schemeClr val="tx1"/>
                </a:solidFill>
              </a:rPr>
              <a:t>大辱（              ）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sz="3600" dirty="0" smtClean="0"/>
          </a:p>
          <a:p>
            <a:pPr marL="0" indent="0">
              <a:buNone/>
            </a:pP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3438661" y="2918425"/>
            <a:ext cx="1622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①</a:t>
            </a:r>
            <a:r>
              <a:rPr lang="zh-CN" altLang="en-US" sz="3200" dirty="0" smtClean="0">
                <a:solidFill>
                  <a:srgbClr val="FF0000"/>
                </a:solidFill>
              </a:rPr>
              <a:t>羞愧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5550795" y="3503200"/>
            <a:ext cx="2009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②</a:t>
            </a:r>
            <a:r>
              <a:rPr lang="zh-CN" altLang="en-US" sz="3200" dirty="0" smtClean="0">
                <a:solidFill>
                  <a:srgbClr val="FF0000"/>
                </a:solidFill>
              </a:rPr>
              <a:t>耻辱  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8661" y="5284319"/>
            <a:ext cx="2009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②</a:t>
            </a:r>
            <a:r>
              <a:rPr lang="zh-CN" altLang="en-US" sz="3200" dirty="0" smtClean="0">
                <a:solidFill>
                  <a:srgbClr val="FF0000"/>
                </a:solidFill>
              </a:rPr>
              <a:t>耻辱  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6081" y="4099536"/>
            <a:ext cx="2009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②</a:t>
            </a:r>
            <a:r>
              <a:rPr lang="zh-CN" altLang="en-US" sz="3200" dirty="0" smtClean="0">
                <a:solidFill>
                  <a:srgbClr val="FF0000"/>
                </a:solidFill>
              </a:rPr>
              <a:t>耻辱  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3203" y="4699544"/>
            <a:ext cx="1622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①</a:t>
            </a:r>
            <a:r>
              <a:rPr lang="zh-CN" altLang="en-US" sz="3200" dirty="0" smtClean="0">
                <a:solidFill>
                  <a:srgbClr val="FF0000"/>
                </a:solidFill>
              </a:rPr>
              <a:t>羞愧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83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嫌</a:t>
            </a:r>
            <a:r>
              <a:rPr lang="zh-CN" altLang="en-US" sz="3600" dirty="0" smtClean="0">
                <a:solidFill>
                  <a:srgbClr val="FF0000"/>
                </a:solidFill>
              </a:rPr>
              <a:t>弃</a:t>
            </a:r>
            <a:r>
              <a:rPr lang="zh-CN" altLang="en-US" sz="3600" dirty="0" smtClean="0"/>
              <a:t>：厌恶而不愿意接近。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en-US" sz="3600" dirty="0" smtClean="0"/>
              <a:t>遗憾：不称心；大可惋惜。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en-US" sz="3600" dirty="0" smtClean="0"/>
              <a:t>庇覆：掩盖。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22636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近义词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从文中找出下列词语的近义词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 smtClean="0"/>
              <a:t>嫌弃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（          ）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               </a:t>
            </a:r>
            <a:r>
              <a:rPr lang="zh-CN" altLang="en-US" sz="3600" dirty="0" smtClean="0"/>
              <a:t>向往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（          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2053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602</TotalTime>
  <Words>1306</Words>
  <PresentationFormat>宽屏</PresentationFormat>
  <Paragraphs>130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Calibri</vt:lpstr>
      <vt:lpstr>Calibri Light</vt:lpstr>
      <vt:lpstr>回顾</vt:lpstr>
      <vt:lpstr>丑石             </vt:lpstr>
      <vt:lpstr>作者简介</vt:lpstr>
      <vt:lpstr>创作背景（教师用）</vt:lpstr>
      <vt:lpstr>词语</vt:lpstr>
      <vt:lpstr>多音字辨析</vt:lpstr>
      <vt:lpstr>组词</vt:lpstr>
      <vt:lpstr>查字典——选择正确的字义</vt:lpstr>
      <vt:lpstr>解词</vt:lpstr>
      <vt:lpstr>近义词</vt:lpstr>
      <vt:lpstr>主要内容</vt:lpstr>
      <vt:lpstr>提纲</vt:lpstr>
      <vt:lpstr>你的问题或者思考？</vt:lpstr>
      <vt:lpstr>一、寻丑石之丑</vt:lpstr>
      <vt:lpstr>一、寻丑石之丑</vt:lpstr>
      <vt:lpstr>我常常遗憾我家门前的那块丑石呢……</vt:lpstr>
      <vt:lpstr>二、丑石——陨石</vt:lpstr>
      <vt:lpstr>二、寻丑石之美</vt:lpstr>
      <vt:lpstr>二、寻丑石之美</vt:lpstr>
      <vt:lpstr>你感觉丑石不一般吗？作者用了什么写法？</vt:lpstr>
      <vt:lpstr>PowerPoint 演示文稿</vt:lpstr>
      <vt:lpstr>我的视角</vt:lpstr>
      <vt:lpstr>《丑石》给了你什么启示？（借物说理）</vt:lpstr>
      <vt:lpstr>作者为什么取名“丑石”？（创作价值）</vt:lpstr>
      <vt:lpstr>推荐阅读：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lenovo</cp:lastModifiedBy>
  <dcterms:created xsi:type="dcterms:W3CDTF">2017-08-21T10:07:22Z</dcterms:created>
  <dcterms:modified xsi:type="dcterms:W3CDTF">2018-11-10T18:19:08Z</dcterms:modified>
  <cp:category/>
</cp:coreProperties>
</file>