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3" r:id="rId2"/>
    <p:sldId id="263" r:id="rId3"/>
    <p:sldId id="319" r:id="rId4"/>
    <p:sldId id="320" r:id="rId5"/>
    <p:sldId id="321" r:id="rId6"/>
    <p:sldId id="264" r:id="rId7"/>
    <p:sldId id="322" r:id="rId8"/>
    <p:sldId id="306" r:id="rId9"/>
    <p:sldId id="323" r:id="rId10"/>
    <p:sldId id="324" r:id="rId11"/>
    <p:sldId id="325" r:id="rId12"/>
    <p:sldId id="265" r:id="rId13"/>
    <p:sldId id="327" r:id="rId14"/>
    <p:sldId id="326" r:id="rId15"/>
    <p:sldId id="328" r:id="rId16"/>
    <p:sldId id="317" r:id="rId17"/>
    <p:sldId id="329" r:id="rId18"/>
    <p:sldId id="330" r:id="rId19"/>
    <p:sldId id="318" r:id="rId20"/>
    <p:sldId id="33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solidFill>
                  <a:schemeClr val="tx1"/>
                </a:solidFill>
              </a:rPr>
              <a:t>1</a:t>
            </a:r>
            <a:r>
              <a:rPr lang="en-US" altLang="zh-CN" sz="1600" dirty="0" smtClean="0">
                <a:solidFill>
                  <a:schemeClr val="tx1"/>
                </a:solidFill>
              </a:rPr>
              <a:t>.</a:t>
            </a:r>
            <a:r>
              <a:rPr lang="zh-CN" altLang="zh-CN" sz="1600" dirty="0" smtClean="0">
                <a:solidFill>
                  <a:schemeClr val="tx1"/>
                </a:solidFill>
              </a:rPr>
              <a:t>奴　性</a:t>
            </a:r>
            <a:br>
              <a:rPr lang="zh-CN" altLang="zh-CN" sz="1600" dirty="0" smtClean="0">
                <a:solidFill>
                  <a:schemeClr val="tx1"/>
                </a:solidFill>
              </a:rPr>
            </a:br>
            <a:endParaRPr lang="zh-CN" altLang="en-US" sz="1600" dirty="0">
              <a:solidFill>
                <a:schemeClr val="tx1"/>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Document3.docx"/><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标题 3"/>
              <p:cNvSpPr>
                <a:spLocks noGrp="1"/>
              </p:cNvSpPr>
              <p:nvPr>
                <p:ph type="title"/>
              </p:nvPr>
            </p:nvSpPr>
            <p:spPr>
              <a:xfrm>
                <a:off x="1470484" y="2708920"/>
                <a:ext cx="6203032" cy="576064"/>
              </a:xfrm>
            </p:spPr>
            <p:txBody>
              <a:bodyPr/>
              <a:lstStyle/>
              <a:p>
                <a:pPr/>
                <a14:m>
                  <m:oMathPara xmlns:m="http://schemas.openxmlformats.org/officeDocument/2006/math">
                    <m:oMathParaPr>
                      <m:jc m:val="centerGroup"/>
                    </m:oMathParaPr>
                    <m:oMath xmlns:m="http://schemas.openxmlformats.org/officeDocument/2006/math">
                      <m:m>
                        <m:mPr>
                          <m:plcHide m:val="on"/>
                          <m:mcs>
                            <m:mc>
                              <m:mcPr>
                                <m:count m:val="1"/>
                                <m:mcJc m:val="center"/>
                              </m:mcPr>
                            </m:mc>
                          </m:mcs>
                          <m:ctrlPr>
                            <a:rPr lang="zh-CN" altLang="zh-CN" i="1">
                              <a:latin typeface="Cambria Math" panose="02040503050406030204" pitchFamily="18" charset="0"/>
                            </a:rPr>
                          </m:ctrlPr>
                        </m:mPr>
                        <m:mr>
                          <m:e>
                            <m:r>
                              <m:rPr>
                                <m:nor/>
                              </m:rPr>
                              <a:rPr lang="zh-CN" altLang="zh-CN"/>
                              <m:t>第八单元</m:t>
                            </m:r>
                          </m:e>
                        </m:mr>
                        <m:mr>
                          <m:e>
                            <m:r>
                              <m:rPr>
                                <m:nor/>
                              </m:rPr>
                              <a:rPr lang="zh-CN" altLang="zh-CN"/>
                              <m:t>让生命沉思</m:t>
                            </m:r>
                          </m:e>
                        </m:mr>
                      </m:m>
                    </m:oMath>
                  </m:oMathPara>
                </a14:m>
                <a:endParaRPr lang="zh-CN" altLang="zh-CN" dirty="0"/>
              </a:p>
            </p:txBody>
          </p:sp>
        </mc:Choice>
        <mc:Fallback xmlns="">
          <p:sp>
            <p:nvSpPr>
              <p:cNvPr id="4" name="标题 3"/>
              <p:cNvSpPr>
                <a:spLocks noGrp="1" noRot="1" noChangeAspect="1" noMove="1" noResize="1" noEditPoints="1" noAdjustHandles="1" noChangeArrowheads="1" noChangeShapeType="1" noTextEdit="1"/>
              </p:cNvSpPr>
              <p:nvPr>
                <p:ph type="title"/>
              </p:nvPr>
            </p:nvSpPr>
            <p:spPr>
              <a:xfrm>
                <a:off x="1470484" y="2708920"/>
                <a:ext cx="6203032" cy="576064"/>
              </a:xfrm>
              <a:blipFill rotWithShape="0">
                <a:blip r:embed="rId2"/>
                <a:stretch>
                  <a:fillRect b="-5157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伫立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屹立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耸立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我走进宫殿、学校和庙堂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伫立</a:t>
            </a:r>
            <a:r>
              <a:rPr lang="zh-CN" altLang="zh-CN" sz="2200" dirty="0">
                <a:solidFill>
                  <a:srgbClr val="000000"/>
                </a:solidFill>
                <a:latin typeface="Times New Roman" panose="02020603050405020304" pitchFamily="18" charset="0"/>
                <a:cs typeface="Times New Roman" panose="02020603050405020304" pitchFamily="18" charset="0"/>
              </a:rPr>
              <a:t>在宝座、讲台和祭坛的面前。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到玉树驻地的时候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可以看到雄伟的格萨尔王塑像依然在玉树大地上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屹立</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广西爆破拆除高楼失败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楼体一半倒下一半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耸立</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主要指人长久地站着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多指像山峰一样高耸而稳固地立着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常用来比喻坚定而不可动摇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多用于建筑物等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则指高高地直立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突出其高。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310611" y="2525554"/>
            <a:ext cx="54942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75656" y="3331511"/>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0192" y="3727818"/>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3749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口是心非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言不由衷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它用恐吓来强迫弱者运转舌头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口是心非</a:t>
            </a:r>
            <a:r>
              <a:rPr lang="zh-CN" altLang="zh-CN" sz="2200" dirty="0">
                <a:solidFill>
                  <a:srgbClr val="000000"/>
                </a:solidFill>
                <a:latin typeface="Times New Roman" panose="02020603050405020304" pitchFamily="18" charset="0"/>
                <a:cs typeface="Times New Roman" panose="02020603050405020304" pitchFamily="18" charset="0"/>
              </a:rPr>
              <a:t>的语言和非出本心的愿望。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双方都在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言不由衷</a:t>
            </a:r>
            <a:r>
              <a:rPr lang="zh-CN" altLang="zh-CN" sz="2200" dirty="0">
                <a:solidFill>
                  <a:srgbClr val="000000"/>
                </a:solidFill>
                <a:latin typeface="Times New Roman" panose="02020603050405020304" pitchFamily="18" charset="0"/>
                <a:cs typeface="Times New Roman" panose="02020603050405020304" pitchFamily="18" charset="0"/>
              </a:rPr>
              <a:t>之间刻意作出对自己有利的解读。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口是心非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嘴上说的是一套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心里想的却是另一套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形容心口不一。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言不由衷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话不是由内心发出的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形容虚伪敷衍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不说真心话。前者纯属有意欺骗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虚伪程度较重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后者侧重一时的应付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虚伪程度轻。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486332" y="2331302"/>
            <a:ext cx="10801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80961" y="3127488"/>
            <a:ext cx="113891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3219074"/>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人是生活的奴隶。奴性用凌辱遮挡住人们的永昼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用血泪淹没了人们的长夜。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指出奴性的本质和危害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使读者一开始就对奴性有一个较深的认识。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我走进权贵们的府第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又走进贫贱者的茅舍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人们竭罄全部的精力和时间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奉献给奴性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说这是财富和经营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无论贵贱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奴性随处可见。自古及今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从东到西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人们却又茫然无知。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奴性名目繁多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本质只有一个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它有许多形式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内容却始终如一。奴性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这是自古就有的一种征兆多端的病症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孩子们从父辈那里把它和生命一起承受下来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岁月把它播种在时代的土壤里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就像在一年中的一个季节里收获另一季节的果实。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这一段是在前一部分谈奴性随处可见的基础上的一个总结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同时又提示下文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写奴性的种种类型。在这里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作者明确指出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无论奴性的名目有多少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本质却只有一个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这是自古就有的一种征兆多端的病症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而且这种病症是代代相传的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似乎有一种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野火烧不尽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06318698"/>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盲奴性。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它把今天的生活和过去父辈的生活联系在一起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为奴性而奴性。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这是惯性的力量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这一部分描述奴性的类型及特征。作者列举了奴性的种种名目和形式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各个类别的奴性分别代表着人类文明的某种弊病。种种的奴性本质只有一个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就是对人性自由的压制。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7811576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当我由于追随一辈又一辈的人而疲倦了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当我由于看着人们的奔波而厌烦了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我就独自一人坐在幽灵所居的谿谷里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往古的幽灵在这里藏匿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未来的幽灵在这里期待着自己投生的时刻。在这里我看见一个苍白的幽灵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他凝望着太阳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独自徬徨。我问他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叫什么名字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我的名字叫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你的孩子们都在哪里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他回答我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一个牺牲在十字架上。一个得疯病死了。第三个还没有降生。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人类虽然一直在不懈地追求自由、打破奴性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但似乎效果甚微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并且付出了沉重的代价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一个牺牲在十字架上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耶稣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一个得疯病死了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第三个还没有降生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则指出彻底的胜利仍遥遥无期。作者借幽灵之口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表明了自己对于打破奴性的失望和悲观情绪。</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067304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奴性来自何处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《奴性》一文的第二部分探讨了奴性的类别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每一种类别几乎都对应了人类历史上具有代表性的群体事件。纪伯伦的这一篇散文完成了一对矛盾的建构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的对立。或许在作者看来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这正是人类文化的弊病所在。从文章犀利的笔触中可以看出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纪伯伦对奴性是深恶痛绝的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因为它阻挡了自由的步伐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延迟了人类的进步。那么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我们如何来理解他所说的奴性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奴性来自何处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奴性问题的存在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更为深刻的原因是强权的存在。如果我们可以说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有压迫就有反抗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那么同样可以说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有强权就有奴性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。黑格尔曾经指出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之间的关系不仅存在于主人一方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也存在于奴隶的一方。正是强权所规定的秩序决定了主人和奴隶之间的关系。强权塑造出的社会关系在主人一方导致了骄横、傲慢和轻蔑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在奴隶一方则导致了奴性、顺从和蒙昧。归根结底是强权阻挡了自由的去路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而奴性只不过是强权打在特定社会中人的群体精神上的深刻烙印而已。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943894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《奴性》的最后部分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这样陈说他的孩子的遭遇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一个牺牲在十字架上。一个得疯病死了。第三个还没有降生。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这同样饱含着对人类文明中蒙昧一面的批判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牺牲在十字架上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代表自由的希望遭到暴力的扼杀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得疯病死了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代表自由的希望不容于传统的思想和生活方式而解体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则代表自由的前景充满了不确定性。如果我们可以用历史人物来比附纪伯伦的隐喻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那么耶稣就是一位为了追求宗教自由而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牺牲在十字架上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而尼采则是一位为了追求思想自由而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得疯病死了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9019701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《旧约》式的笔法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《奴性》的手法和风格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作者受《旧约》的深刻影响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他不仅吸收和利用了《圣经》特别是《旧约》中的许多主题和表达方式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而且十分成功地利用这些主题和表达方式为自己的思想观点来服务。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旧约》为了强调神教神权的至高无上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对历史上人类社会的罪恶展开了毫不留情的批判。作者继承了这种批判的精神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并将对人类历史的批判引向了对现实的批判。如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人们自相残杀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却把这行为称做爱国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人们遵从奴性的愿望焚房屋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毁村庄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却说这是平等和友爱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712212433"/>
              </p:ext>
            </p:extLst>
          </p:nvPr>
        </p:nvGraphicFramePr>
        <p:xfrm>
          <a:off x="508000" y="1196752"/>
          <a:ext cx="8128000" cy="645400"/>
        </p:xfrm>
        <a:graphic>
          <a:graphicData uri="http://schemas.openxmlformats.org/presentationml/2006/ole">
            <mc:AlternateContent xmlns:mc="http://schemas.openxmlformats.org/markup-compatibility/2006">
              <mc:Choice xmlns:v="urn:schemas-microsoft-com:vml" Requires="v">
                <p:oleObj spid="_x0000_s1030" name="Document" r:id="rId3" imgW="3838193" imgH="304037" progId="Word.Document.12">
                  <p:embed/>
                </p:oleObj>
              </mc:Choice>
              <mc:Fallback>
                <p:oleObj name="Document" r:id="rId3" imgW="3838193" imgH="304037" progId="Word.Document.12">
                  <p:embed/>
                  <p:pic>
                    <p:nvPicPr>
                      <p:cNvPr id="0" name=""/>
                      <p:cNvPicPr/>
                      <p:nvPr/>
                    </p:nvPicPr>
                    <p:blipFill>
                      <a:blip r:embed="rId4"/>
                      <a:stretch>
                        <a:fillRect/>
                      </a:stretch>
                    </p:blipFill>
                    <p:spPr>
                      <a:xfrm>
                        <a:off x="508000" y="1196752"/>
                        <a:ext cx="8128000" cy="645400"/>
                      </a:xfrm>
                      <a:prstGeom prst="rect">
                        <a:avLst/>
                      </a:prstGeom>
                    </p:spPr>
                  </p:pic>
                </p:oleObj>
              </mc:Fallback>
            </mc:AlternateContent>
          </a:graphicData>
        </a:graphic>
      </p:graphicFrame>
      <p:sp>
        <p:nvSpPr>
          <p:cNvPr id="3" name="矩形 2"/>
          <p:cNvSpPr>
            <a:spLocks noChangeAspect="1"/>
          </p:cNvSpPr>
          <p:nvPr/>
        </p:nvSpPr>
        <p:spPr>
          <a:xfrm>
            <a:off x="518007" y="2204864"/>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本单元所选的为哲理散文。哲理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是感悟的参透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理念的凝聚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睿智的结晶。它纵贯古今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横亘中外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包容大千世界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穿透人生社会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寄寓人生百态家长里短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闪现思维领域万千景观。本单元所选以阐述作者对人生、世界的看法、感悟为主要内容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但讲究说理的形象性和生动性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经常将议论、叙事、描写、抒情等手法相结合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在启人深思的同时又给人以艺术的享受。学习这个单元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要注意把握说理散文的特点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结合自己的人生体验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理解文中的人生道理。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在《奴性》一文中列举奴性的种类时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作者列举出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盲奴性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哑奴性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聋奴性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等种种类型并逐一评说。这种排比的段落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能够造成宏大的气势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使文章所进行的文化批判更加犀利和深刻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旧约》中的很多篇章经常使用的方式。另外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盲奴性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哑奴性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聋奴性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跛脚的奴性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白发的奴性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更是凸现出《圣经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旧约》式的隐喻色彩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即使用人的身体特征来隐喻思想和观念。在描述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作者更是使用了《圣经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旧约》常见的手法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将自由比作人的幽灵。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967316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课标要求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体会文章的理趣。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通过对课文的对比阅读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体会说理散文写法上的多样性。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积累自己日常生活中点点滴滴的思想感悟。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从课文论述的哲理出发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思考生命的意义。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把握说理散文的特点。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体会文章的理趣。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从课文论述的哲理出发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思考生命的意义。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9960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a:t>
            </a:r>
            <a:r>
              <a:rPr lang="en-US" altLang="zh-CN" dirty="0"/>
              <a:t>.</a:t>
            </a:r>
            <a:r>
              <a:rPr lang="zh-CN" altLang="zh-CN" dirty="0"/>
              <a:t>奴　性</a:t>
            </a:r>
            <a:br>
              <a:rPr lang="zh-CN" altLang="zh-CN" dirty="0"/>
            </a:br>
            <a:endParaRPr lang="zh-CN" altLang="en-US" dirty="0"/>
          </a:p>
        </p:txBody>
      </p:sp>
      <p:sp>
        <p:nvSpPr>
          <p:cNvPr id="3" name="矩形 2"/>
          <p:cNvSpPr>
            <a:spLocks noChangeAspect="1"/>
          </p:cNvSpPr>
          <p:nvPr/>
        </p:nvSpPr>
        <p:spPr>
          <a:xfrm>
            <a:off x="508000" y="1744963"/>
            <a:ext cx="111280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65526116"/>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在奴隶社会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奴隶主可以决定奴隶的生死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所以奴隶必须绝对地服从奴隶主。从那时起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奴性就产生了。不过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被奴役得太久了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是会要爆发的。今天学习的这篇课文剖析了人类社会普遍存在的劣根性。学习本文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把握文中的精彩比喻等形象表达方式的作用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结合作者的身世领会作品蕴含的深刻内容和作者的思想感情。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17969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34214989"/>
              </p:ext>
            </p:extLst>
          </p:nvPr>
        </p:nvGraphicFramePr>
        <p:xfrm>
          <a:off x="467543" y="1268760"/>
          <a:ext cx="8128000" cy="2675719"/>
        </p:xfrm>
        <a:graphic>
          <a:graphicData uri="http://schemas.openxmlformats.org/presentationml/2006/ole">
            <mc:AlternateContent xmlns:mc="http://schemas.openxmlformats.org/markup-compatibility/2006">
              <mc:Choice xmlns:v="urn:schemas-microsoft-com:vml" Requires="v">
                <p:oleObj spid="_x0000_s2054" name="Document" r:id="rId5" imgW="3838193" imgH="1264004" progId="Word.Document.12">
                  <p:embed/>
                </p:oleObj>
              </mc:Choice>
              <mc:Fallback>
                <p:oleObj name="Document" r:id="rId5" imgW="3838193" imgH="1264004" progId="Word.Document.12">
                  <p:embed/>
                  <p:pic>
                    <p:nvPicPr>
                      <p:cNvPr id="0" name=""/>
                      <p:cNvPicPr/>
                      <p:nvPr/>
                    </p:nvPicPr>
                    <p:blipFill>
                      <a:blip r:embed="rId6"/>
                      <a:stretch>
                        <a:fillRect/>
                      </a:stretch>
                    </p:blipFill>
                    <p:spPr>
                      <a:xfrm>
                        <a:off x="467543" y="1268760"/>
                        <a:ext cx="8128000" cy="2675719"/>
                      </a:xfrm>
                      <a:prstGeom prst="rect">
                        <a:avLst/>
                      </a:prstGeom>
                    </p:spPr>
                  </p:pic>
                </p:oleObj>
              </mc:Fallback>
            </mc:AlternateContent>
          </a:graphicData>
        </a:graphic>
      </p:graphicFrame>
      <p:sp>
        <p:nvSpPr>
          <p:cNvPr id="3" name="矩形 2"/>
          <p:cNvSpPr>
            <a:spLocks noChangeAspect="1"/>
          </p:cNvSpPr>
          <p:nvPr/>
        </p:nvSpPr>
        <p:spPr>
          <a:xfrm>
            <a:off x="323528" y="3877188"/>
            <a:ext cx="8528496" cy="293618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纪伯伦</a:t>
            </a:r>
            <a:r>
              <a:rPr lang="en-US" altLang="zh-CN" sz="2200" dirty="0">
                <a:solidFill>
                  <a:srgbClr val="000000"/>
                </a:solidFill>
                <a:latin typeface="Times New Roman" panose="02020603050405020304" pitchFamily="18" charset="0"/>
                <a:cs typeface="Times New Roman" panose="02020603050405020304" pitchFamily="18" charset="0"/>
              </a:rPr>
              <a:t>(1883—1931),</a:t>
            </a:r>
            <a:r>
              <a:rPr lang="zh-CN" altLang="zh-CN" sz="2200" dirty="0">
                <a:solidFill>
                  <a:srgbClr val="000000"/>
                </a:solidFill>
                <a:latin typeface="Times New Roman" panose="02020603050405020304" pitchFamily="18" charset="0"/>
                <a:cs typeface="Times New Roman" panose="02020603050405020304" pitchFamily="18" charset="0"/>
              </a:rPr>
              <a:t>黎巴嫩诗人、作家、艺术家。生于黎巴嫩北部山乡卜舍里。</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岁时随母去美国波士顿。两年后回到祖国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进贝鲁特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希克玛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睿智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学校学习阿拉伯文、法文和绘画。学习期间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曾创办《真理》杂志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态度激进。</a:t>
            </a:r>
            <a:r>
              <a:rPr lang="en-US" altLang="zh-CN" sz="2200" dirty="0">
                <a:solidFill>
                  <a:srgbClr val="000000"/>
                </a:solidFill>
                <a:latin typeface="Times New Roman" panose="02020603050405020304" pitchFamily="18" charset="0"/>
                <a:cs typeface="Times New Roman" panose="02020603050405020304" pitchFamily="18" charset="0"/>
              </a:rPr>
              <a:t>1908</a:t>
            </a:r>
            <a:r>
              <a:rPr lang="zh-CN" altLang="zh-CN" sz="2200" dirty="0">
                <a:solidFill>
                  <a:srgbClr val="000000"/>
                </a:solidFill>
                <a:latin typeface="Times New Roman" panose="02020603050405020304" pitchFamily="18" charset="0"/>
                <a:cs typeface="Times New Roman" panose="02020603050405020304" pitchFamily="18" charset="0"/>
              </a:rPr>
              <a:t>年发表小说《叛逆的灵魂》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激怒当局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作品遭到查禁焚毁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本人被逐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再次前往美国。后去法国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在巴黎艺术学院学习绘画和雕塑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曾得到艺术大师罗丹的奖掖。</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cs typeface="Times New Roman" panose="02020603050405020304" pitchFamily="18" charset="0"/>
              </a:rPr>
              <a:t>年重返波士顿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次年迁往纽约长住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从事文学艺术创作活动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直至逝世。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《暴风集》是纪伯伦最有力度的散文诗集。这个集子荟萃了许多名篇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最有代表性的是《掘墓人》《麻醉剂与解剖刀》《奴性》《龋齿》《贪心的紫罗兰》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亦译《雄心勃勃的紫罗兰》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诸篇。这些篇章都是针对东方特别是阿拉伯世界的社会、政治问题而写的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呼唤摧枯拉朽的变革风暴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对阿拉伯同胞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对东方民族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具有强烈的冲击力。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976814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96558602"/>
              </p:ext>
            </p:extLst>
          </p:nvPr>
        </p:nvGraphicFramePr>
        <p:xfrm>
          <a:off x="683568" y="1700808"/>
          <a:ext cx="8128000" cy="4689232"/>
        </p:xfrm>
        <a:graphic>
          <a:graphicData uri="http://schemas.openxmlformats.org/presentationml/2006/ole">
            <mc:AlternateContent xmlns:mc="http://schemas.openxmlformats.org/markup-compatibility/2006">
              <mc:Choice xmlns:v="urn:schemas-microsoft-com:vml" Requires="v">
                <p:oleObj spid="_x0000_s3078" name="Document" r:id="rId5" imgW="3838193" imgH="2214616" progId="Word.Document.12">
                  <p:embed/>
                </p:oleObj>
              </mc:Choice>
              <mc:Fallback>
                <p:oleObj name="Document" r:id="rId5" imgW="3838193" imgH="2214616" progId="Word.Document.12">
                  <p:embed/>
                  <p:pic>
                    <p:nvPicPr>
                      <p:cNvPr id="0" name=""/>
                      <p:cNvPicPr/>
                      <p:nvPr/>
                    </p:nvPicPr>
                    <p:blipFill>
                      <a:blip r:embed="rId6"/>
                      <a:stretch>
                        <a:fillRect/>
                      </a:stretch>
                    </p:blipFill>
                    <p:spPr>
                      <a:xfrm>
                        <a:off x="683568" y="1700808"/>
                        <a:ext cx="8128000" cy="4689232"/>
                      </a:xfrm>
                      <a:prstGeom prst="rect">
                        <a:avLst/>
                      </a:prstGeom>
                    </p:spPr>
                  </p:pic>
                </p:oleObj>
              </mc:Fallback>
            </mc:AlternateContent>
          </a:graphicData>
        </a:graphic>
      </p:graphicFrame>
      <p:sp>
        <p:nvSpPr>
          <p:cNvPr id="5" name="矩形 4"/>
          <p:cNvSpPr/>
          <p:nvPr/>
        </p:nvSpPr>
        <p:spPr>
          <a:xfrm>
            <a:off x="1596990" y="2027618"/>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02156" y="2027618"/>
            <a:ext cx="93610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23518" y="2033157"/>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0933" y="2486976"/>
            <a:ext cx="31628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8336" y="2524208"/>
            <a:ext cx="576064"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11482" y="3016504"/>
            <a:ext cx="35644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00596" y="3484590"/>
            <a:ext cx="35644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28672" y="3011157"/>
            <a:ext cx="575376"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80625" y="3490128"/>
            <a:ext cx="755471"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45359" y="4851582"/>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10611" y="5408129"/>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34562" y="4305840"/>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34562" y="4851582"/>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134562" y="5415905"/>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630348" y="5931702"/>
            <a:ext cx="26138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幽灵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即迷信的人指人死后的灵魂。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藏匿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金科玉律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原形容法律条文完美无缺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后指必须遵守、不能更改的法令或信条。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奇形怪状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奇特怪异的形状。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积年累月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经过了许多年月。形容时间很长。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世世代代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一代又一代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许多世代。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07111192"/>
      </p:ext>
    </p:extLst>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263</TotalTime>
  <Words>1963</Words>
  <Application>Microsoft Office PowerPoint</Application>
  <PresentationFormat>全屏显示(4:3)</PresentationFormat>
  <Paragraphs>93</Paragraphs>
  <Slides>20</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20</vt:i4>
      </vt:variant>
    </vt:vector>
  </HeadingPairs>
  <TitlesOfParts>
    <vt:vector size="34" baseType="lpstr">
      <vt:lpstr>NEU-BZ-S92</vt:lpstr>
      <vt:lpstr>方正宋黑_GBK</vt:lpstr>
      <vt:lpstr>方正艺黑简体</vt:lpstr>
      <vt:lpstr>黑体</vt:lpstr>
      <vt:lpstr>楷体</vt:lpstr>
      <vt:lpstr>宋体</vt:lpstr>
      <vt:lpstr>微软雅黑</vt:lpstr>
      <vt:lpstr>Arial</vt:lpstr>
      <vt:lpstr>Calibri</vt:lpstr>
      <vt:lpstr>Cambria Math</vt:lpstr>
      <vt:lpstr>Times New Roman</vt:lpstr>
      <vt:lpstr>测控设计模板14新</vt:lpstr>
      <vt:lpstr>Microsoft Word Document</vt:lpstr>
      <vt:lpstr>Document</vt:lpstr>
      <vt:lpstr>■("第八单元" @"让生命沉思" )</vt:lpstr>
      <vt:lpstr>PowerPoint 演示文稿</vt:lpstr>
      <vt:lpstr>PowerPoint 演示文稿</vt:lpstr>
      <vt:lpstr>1.奴　性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36</cp:revision>
  <dcterms:created xsi:type="dcterms:W3CDTF">2016-04-22T00:11:50Z</dcterms:created>
  <dcterms:modified xsi:type="dcterms:W3CDTF">2016-07-14T00:41:58Z</dcterms:modified>
</cp:coreProperties>
</file>