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66" r:id="rId3"/>
    <p:sldMasterId id="2147483673" r:id="rId4"/>
  </p:sldMasterIdLst>
  <p:notesMasterIdLst>
    <p:notesMasterId r:id="rId43"/>
  </p:notesMasterIdLst>
  <p:sldIdLst>
    <p:sldId id="492" r:id="rId5"/>
    <p:sldId id="258" r:id="rId6"/>
    <p:sldId id="493" r:id="rId7"/>
    <p:sldId id="506" r:id="rId8"/>
    <p:sldId id="272" r:id="rId9"/>
    <p:sldId id="528" r:id="rId10"/>
    <p:sldId id="530" r:id="rId11"/>
    <p:sldId id="544" r:id="rId12"/>
    <p:sldId id="575" r:id="rId13"/>
    <p:sldId id="545" r:id="rId14"/>
    <p:sldId id="534" r:id="rId15"/>
    <p:sldId id="551" r:id="rId16"/>
    <p:sldId id="552" r:id="rId17"/>
    <p:sldId id="553" r:id="rId18"/>
    <p:sldId id="554" r:id="rId19"/>
    <p:sldId id="499" r:id="rId20"/>
    <p:sldId id="378" r:id="rId21"/>
    <p:sldId id="470" r:id="rId22"/>
    <p:sldId id="391" r:id="rId23"/>
    <p:sldId id="392" r:id="rId24"/>
    <p:sldId id="471" r:id="rId25"/>
    <p:sldId id="547" r:id="rId26"/>
    <p:sldId id="288" r:id="rId27"/>
    <p:sldId id="549" r:id="rId28"/>
    <p:sldId id="576" r:id="rId29"/>
    <p:sldId id="293" r:id="rId30"/>
    <p:sldId id="294" r:id="rId31"/>
    <p:sldId id="533" r:id="rId32"/>
    <p:sldId id="295" r:id="rId33"/>
    <p:sldId id="517" r:id="rId34"/>
    <p:sldId id="518" r:id="rId35"/>
    <p:sldId id="577" r:id="rId36"/>
    <p:sldId id="578" r:id="rId37"/>
    <p:sldId id="579" r:id="rId38"/>
    <p:sldId id="580" r:id="rId39"/>
    <p:sldId id="581" r:id="rId40"/>
    <p:sldId id="382" r:id="rId41"/>
    <p:sldId id="257" r:id="rId42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  <a:srgbClr val="FFFF66"/>
    <a:srgbClr val="F1F0E7"/>
    <a:srgbClr val="336699"/>
    <a:srgbClr val="006699"/>
    <a:srgbClr val="F4F3EC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9"/>
    <p:restoredTop sz="85146"/>
  </p:normalViewPr>
  <p:slideViewPr>
    <p:cSldViewPr snapToGrid="0" snapToObjects="1" showGuides="1">
      <p:cViewPr varScale="1">
        <p:scale>
          <a:sx n="71" d="100"/>
          <a:sy n="71" d="100"/>
        </p:scale>
        <p:origin x="-90" y="-858"/>
      </p:cViewPr>
      <p:guideLst>
        <p:guide orient="horz" pos="2160"/>
        <p:guide pos="30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#4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#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3" loCatId="picture" qsTypeId="urn:microsoft.com/office/officeart/2005/8/quickstyle/simple1#6" qsCatId="simple" csTypeId="urn:microsoft.com/office/officeart/2005/8/colors/accent1_5#4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2CB97F7-3202-4FF2-AB7F-47D77CB22420}" type="presOf" srcId="{1D354850-5A6F-408C-8D03-95F705CE2DA4}" destId="{06B642A3-3B71-4D5F-A6CC-96439EB679BC}" srcOrd="0" destOrd="0" presId="urn:microsoft.com/office/officeart/2005/8/layout/vList4#3"/>
    <dgm:cxn modelId="{956A3B6B-B396-4D4E-B930-E0FF421BB1C4}" type="presOf" srcId="{1D354850-5A6F-408C-8D03-95F705CE2DA4}" destId="{8BA8033C-FE03-494A-8113-D96014B3BA13}" srcOrd="1" destOrd="0" presId="urn:microsoft.com/office/officeart/2005/8/layout/vList4#3"/>
    <dgm:cxn modelId="{C0BBD992-AEF1-4CF9-8F26-198F0F0BDCC1}" type="presOf" srcId="{22465261-95D4-419E-BA20-A82485929D8A}" destId="{18C372C0-5AD8-4A38-89E9-D16097035E80}" srcOrd="0" destOrd="0" presId="urn:microsoft.com/office/officeart/2005/8/layout/vList4#3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3AB15519-0C0B-4C69-9968-1BACD1061B65}" type="presParOf" srcId="{18C372C0-5AD8-4A38-89E9-D16097035E80}" destId="{2A5DA98F-18D3-413F-AB81-BA1660210363}" srcOrd="0" destOrd="0" presId="urn:microsoft.com/office/officeart/2005/8/layout/vList4#3"/>
    <dgm:cxn modelId="{DF4E9B73-938B-4116-AC91-13083A423789}" type="presParOf" srcId="{2A5DA98F-18D3-413F-AB81-BA1660210363}" destId="{06B642A3-3B71-4D5F-A6CC-96439EB679BC}" srcOrd="0" destOrd="0" presId="urn:microsoft.com/office/officeart/2005/8/layout/vList4#3"/>
    <dgm:cxn modelId="{6D855495-6E77-4A9C-8D1E-D8E043C84535}" type="presParOf" srcId="{2A5DA98F-18D3-413F-AB81-BA1660210363}" destId="{621F4572-E51B-4D27-AD34-5762F572D972}" srcOrd="1" destOrd="0" presId="urn:microsoft.com/office/officeart/2005/8/layout/vList4#3"/>
    <dgm:cxn modelId="{74E4173E-CAA3-46DD-AAA0-2278BDC2E14A}" type="presParOf" srcId="{2A5DA98F-18D3-413F-AB81-BA1660210363}" destId="{8BA8033C-FE03-494A-8113-D96014B3BA13}" srcOrd="2" destOrd="0" presId="urn:microsoft.com/office/officeart/2005/8/layout/vList4#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#7" qsCatId="simple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A53B3AC-85D9-4B8E-9883-0E16E3569FF6}" type="presOf" srcId="{1D354850-5A6F-408C-8D03-95F705CE2DA4}" destId="{06B642A3-3B71-4D5F-A6CC-96439EB679BC}" srcOrd="0" destOrd="0" presId="urn:microsoft.com/office/officeart/2005/8/layout/vList4#2"/>
    <dgm:cxn modelId="{BFA86348-715D-4FD5-BBCB-FE0BF42E9943}" type="presOf" srcId="{22465261-95D4-419E-BA20-A82485929D8A}" destId="{18C372C0-5AD8-4A38-89E9-D16097035E80}" srcOrd="0" destOrd="0" presId="urn:microsoft.com/office/officeart/2005/8/layout/vList4#2"/>
    <dgm:cxn modelId="{449761C5-1C10-4B96-8BE2-1A2C99F65510}" type="presOf" srcId="{1D354850-5A6F-408C-8D03-95F705CE2DA4}" destId="{8BA8033C-FE03-494A-8113-D96014B3BA13}" srcOrd="1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6B22F6A9-0088-4980-BBB0-28A4F585123F}" type="presParOf" srcId="{18C372C0-5AD8-4A38-89E9-D16097035E80}" destId="{2A5DA98F-18D3-413F-AB81-BA1660210363}" srcOrd="0" destOrd="0" presId="urn:microsoft.com/office/officeart/2005/8/layout/vList4#2"/>
    <dgm:cxn modelId="{C251FB0B-0AEF-4156-A15E-235E242EF27E}" type="presParOf" srcId="{2A5DA98F-18D3-413F-AB81-BA1660210363}" destId="{06B642A3-3B71-4D5F-A6CC-96439EB679BC}" srcOrd="0" destOrd="0" presId="urn:microsoft.com/office/officeart/2005/8/layout/vList4#2"/>
    <dgm:cxn modelId="{A0F604AF-C81E-4F5D-8873-D14D89AD3E63}" type="presParOf" srcId="{2A5DA98F-18D3-413F-AB81-BA1660210363}" destId="{621F4572-E51B-4D27-AD34-5762F572D972}" srcOrd="1" destOrd="0" presId="urn:microsoft.com/office/officeart/2005/8/layout/vList4#2"/>
    <dgm:cxn modelId="{D74BC05A-0446-4906-9948-194455C5E648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4" loCatId="picture" qsTypeId="urn:microsoft.com/office/officeart/2005/8/quickstyle/simple1#8" qsCatId="simple" csTypeId="urn:microsoft.com/office/officeart/2005/8/colors/accent1_5#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1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rPr>
            <a:t>课后作业</a:t>
          </a:r>
          <a:endParaRPr lang="zh-CN" altLang="en-US" sz="3600" b="1" cap="none" spc="0" dirty="0">
            <a:ln w="17780" cmpd="sng">
              <a:prstDash val="solid"/>
              <a:miter lim="800000"/>
            </a:ln>
            <a:effectLst>
              <a:outerShdw blurRad="50800" algn="tl" rotWithShape="0">
                <a:srgbClr val="000000"/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000" r="-1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798437-34C0-4AF1-B761-378BC6EDA1AC}" type="presOf" srcId="{1D354850-5A6F-408C-8D03-95F705CE2DA4}" destId="{8BA8033C-FE03-494A-8113-D96014B3BA13}" srcOrd="1" destOrd="0" presId="urn:microsoft.com/office/officeart/2005/8/layout/vList4#4"/>
    <dgm:cxn modelId="{56EE3A78-7556-41BA-A62D-DC9745B3BC18}" type="presOf" srcId="{22465261-95D4-419E-BA20-A82485929D8A}" destId="{18C372C0-5AD8-4A38-89E9-D16097035E80}" srcOrd="0" destOrd="0" presId="urn:microsoft.com/office/officeart/2005/8/layout/vList4#4"/>
    <dgm:cxn modelId="{CFA32511-60A1-4D32-9386-76E1A7D85AEC}" type="presOf" srcId="{1D354850-5A6F-408C-8D03-95F705CE2DA4}" destId="{06B642A3-3B71-4D5F-A6CC-96439EB679BC}" srcOrd="0" destOrd="0" presId="urn:microsoft.com/office/officeart/2005/8/layout/vList4#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A9C1249C-A418-4BEE-941D-BCE2DAFFA08A}" type="presParOf" srcId="{18C372C0-5AD8-4A38-89E9-D16097035E80}" destId="{2A5DA98F-18D3-413F-AB81-BA1660210363}" srcOrd="0" destOrd="0" presId="urn:microsoft.com/office/officeart/2005/8/layout/vList4#4"/>
    <dgm:cxn modelId="{94257486-F3F5-4A33-8E34-1A5B6A4BD9DD}" type="presParOf" srcId="{2A5DA98F-18D3-413F-AB81-BA1660210363}" destId="{06B642A3-3B71-4D5F-A6CC-96439EB679BC}" srcOrd="0" destOrd="0" presId="urn:microsoft.com/office/officeart/2005/8/layout/vList4#4"/>
    <dgm:cxn modelId="{F4AEE81F-E037-4398-A796-28A0205D8818}" type="presParOf" srcId="{2A5DA98F-18D3-413F-AB81-BA1660210363}" destId="{621F4572-E51B-4D27-AD34-5762F572D972}" srcOrd="1" destOrd="0" presId="urn:microsoft.com/office/officeart/2005/8/layout/vList4#4"/>
    <dgm:cxn modelId="{5A43FBBD-455F-4F85-A371-B9A31EDD722C}" type="presParOf" srcId="{2A5DA98F-18D3-413F-AB81-BA1660210363}" destId="{8BA8033C-FE03-494A-8113-D96014B3BA13}" srcOrd="2" destOrd="0" presId="urn:microsoft.com/office/officeart/2005/8/layout/vList4#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rPr>
            <a:t>课后作业</a:t>
          </a:r>
          <a:endParaRPr lang="zh-CN" altLang="en-US" sz="3600" b="1" kern="1200" cap="none" spc="0" dirty="0">
            <a:ln w="17780" cmpd="sng">
              <a:prstDash val="solid"/>
              <a:miter lim="800000"/>
            </a:ln>
            <a:effectLst>
              <a:outerShdw blurRad="50800" algn="tl" rotWithShape="0">
                <a:srgbClr val="000000"/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  <a:pPr lvl="0" algn="r" eaLnBrk="1" hangingPunct="1">
                <a:buChar char="•"/>
              </a:pPr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230739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  <a:pPr lvl="0" algn="r" defTabSz="457200" eaLnBrk="1" hangingPunct="1">
                <a:spcBef>
                  <a:spcPct val="0"/>
                </a:spcBef>
                <a:buChar char="•"/>
              </a:pPr>
              <a:t>1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pPr lvl="0" algn="r" defTabSz="457200" eaLnBrk="1" hangingPunct="1">
                <a:spcBef>
                  <a:spcPct val="0"/>
                </a:spcBef>
                <a:buChar char="•"/>
              </a:pPr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2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1331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8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1332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331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536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7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946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946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946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46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6"/>
          <p:cNvGrpSpPr/>
          <p:nvPr userDrawn="1"/>
        </p:nvGrpSpPr>
        <p:grpSpPr>
          <a:xfrm>
            <a:off x="0" y="0"/>
            <a:ext cx="9144000" cy="2185988"/>
            <a:chOff x="0" y="0"/>
            <a:chExt cx="9144000" cy="2185988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0487" name="图片 6" descr="荣德基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圆角矩形 9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0483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2355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3558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2356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6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355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6"/>
          <p:cNvGrpSpPr/>
          <p:nvPr userDrawn="1"/>
        </p:nvGrpSpPr>
        <p:grpSpPr>
          <a:xfrm>
            <a:off x="-369887" y="9525"/>
            <a:ext cx="9515475" cy="6865938"/>
            <a:chOff x="-369888" y="9525"/>
            <a:chExt cx="9515476" cy="6865901"/>
          </a:xfrm>
        </p:grpSpPr>
        <p:pic>
          <p:nvPicPr>
            <p:cNvPr id="2560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5608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2561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1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560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2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7173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4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7176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7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7175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922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922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922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7173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4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7176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7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7175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922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922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922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3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2.jpeg"/><Relationship Id="rId7" Type="http://schemas.openxmlformats.org/officeDocument/2006/relationships/slide" Target="slide2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14.png"/><Relationship Id="rId10" Type="http://schemas.openxmlformats.org/officeDocument/2006/relationships/image" Target="../media/image15.png"/><Relationship Id="rId4" Type="http://schemas.openxmlformats.org/officeDocument/2006/relationships/image" Target="../media/image13.png"/><Relationship Id="rId9" Type="http://schemas.openxmlformats.org/officeDocument/2006/relationships/slide" Target="slide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31532;19&#35838;%20&#26391;&#35835;&#38899;&#35270;&#39057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3" descr="C:\Users\Administrator\Desktop\QQ图片201710132259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138" y="2085975"/>
            <a:ext cx="5411787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8" name="Picture 39" descr="구름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40" descr="구름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0" name="组合 13322"/>
          <p:cNvGrpSpPr/>
          <p:nvPr/>
        </p:nvGrpSpPr>
        <p:grpSpPr>
          <a:xfrm>
            <a:off x="1001713" y="5640388"/>
            <a:ext cx="7140575" cy="717550"/>
            <a:chOff x="514604" y="5446435"/>
            <a:chExt cx="7141054" cy="1041828"/>
          </a:xfrm>
        </p:grpSpPr>
        <p:sp>
          <p:nvSpPr>
            <p:cNvPr id="4" name="任意多边形 3">
              <a:hlinkClick r:id="rId6" action="ppaction://hlinksldjump"/>
            </p:cNvPr>
            <p:cNvSpPr/>
            <p:nvPr/>
          </p:nvSpPr>
          <p:spPr>
            <a:xfrm>
              <a:off x="514604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品读释疑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任意多边形 6">
              <a:hlinkClick r:id="rId7" action="ppaction://hlinksldjump"/>
            </p:cNvPr>
            <p:cNvSpPr/>
            <p:nvPr/>
          </p:nvSpPr>
          <p:spPr>
            <a:xfrm>
              <a:off x="2304287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结构主旨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任意多边形 8">
              <a:hlinkClick r:id="rId8" action="ppaction://hlinksldjump"/>
            </p:cNvPr>
            <p:cNvSpPr/>
            <p:nvPr/>
          </p:nvSpPr>
          <p:spPr>
            <a:xfrm>
              <a:off x="4105845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课堂拓展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" name="任意多边形 19">
              <a:hlinkClick r:id="rId9" action="ppaction://hlinksldjump"/>
            </p:cNvPr>
            <p:cNvSpPr/>
            <p:nvPr/>
          </p:nvSpPr>
          <p:spPr>
            <a:xfrm>
              <a:off x="5919278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4BACC6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当堂检测</a:t>
              </a:r>
            </a:p>
          </p:txBody>
        </p:sp>
        <p:sp>
          <p:nvSpPr>
            <p:cNvPr id="26" name="流程图: 摘录 25"/>
            <p:cNvSpPr/>
            <p:nvPr/>
          </p:nvSpPr>
          <p:spPr>
            <a:xfrm rot="5400000">
              <a:off x="2158167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流程图: 摘录 40"/>
            <p:cNvSpPr/>
            <p:nvPr/>
          </p:nvSpPr>
          <p:spPr>
            <a:xfrm rot="5400000">
              <a:off x="3942636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流程图: 摘录 41"/>
            <p:cNvSpPr/>
            <p:nvPr/>
          </p:nvSpPr>
          <p:spPr>
            <a:xfrm rot="5400000">
              <a:off x="5762033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6637" name="图片 46" descr="枫叶副本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83038" y="3248025"/>
            <a:ext cx="1060450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矩形 47"/>
          <p:cNvSpPr/>
          <p:nvPr/>
        </p:nvSpPr>
        <p:spPr bwMode="auto">
          <a:xfrm>
            <a:off x="3190875" y="3355529"/>
            <a:ext cx="3186113" cy="707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方正黑体简体" panose="03000509000000000000" charset="-122"/>
                <a:ea typeface="方正黑体简体" panose="03000509000000000000" charset="-122"/>
                <a:cs typeface="仿宋" pitchFamily="49" charset="-122"/>
              </a:rPr>
              <a:t>第 二 课时</a:t>
            </a:r>
          </a:p>
        </p:txBody>
      </p:sp>
      <p:grpSp>
        <p:nvGrpSpPr>
          <p:cNvPr id="13321" name="组合 13338"/>
          <p:cNvGrpSpPr/>
          <p:nvPr/>
        </p:nvGrpSpPr>
        <p:grpSpPr>
          <a:xfrm>
            <a:off x="1885950" y="904875"/>
            <a:ext cx="5478463" cy="1181100"/>
            <a:chOff x="2771202" y="929038"/>
            <a:chExt cx="5478641" cy="1181268"/>
          </a:xfrm>
        </p:grpSpPr>
        <p:sp>
          <p:nvSpPr>
            <p:cNvPr id="13322" name="Text Box 2"/>
            <p:cNvSpPr txBox="1"/>
            <p:nvPr/>
          </p:nvSpPr>
          <p:spPr>
            <a:xfrm>
              <a:off x="4096955" y="1029402"/>
              <a:ext cx="4152888" cy="10158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CC0000"/>
                  </a:solidFill>
                  <a:latin typeface="Calibri" pitchFamily="34" charset="0"/>
                  <a:ea typeface="黑体" panose="02010600030101010101" pitchFamily="49" charset="-122"/>
                </a:rPr>
                <a:t>大象的耳朵</a:t>
              </a:r>
            </a:p>
          </p:txBody>
        </p:sp>
        <p:grpSp>
          <p:nvGrpSpPr>
            <p:cNvPr id="13323" name="组合 13337"/>
            <p:cNvGrpSpPr/>
            <p:nvPr/>
          </p:nvGrpSpPr>
          <p:grpSpPr>
            <a:xfrm>
              <a:off x="2771202" y="929038"/>
              <a:ext cx="1181139" cy="1181268"/>
              <a:chOff x="2925577" y="760413"/>
              <a:chExt cx="1181139" cy="1181268"/>
            </a:xfrm>
          </p:grpSpPr>
          <p:sp>
            <p:nvSpPr>
              <p:cNvPr id="35" name="AutoShape 11"/>
              <p:cNvSpPr>
                <a:spLocks noChangeArrowheads="1"/>
              </p:cNvSpPr>
              <p:nvPr/>
            </p:nvSpPr>
            <p:spPr bwMode="gray">
              <a:xfrm>
                <a:off x="2925577" y="760413"/>
                <a:ext cx="1181139" cy="1181268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ko-KR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Gulim" panose="020B0600000101010101" pitchFamily="34" charset="-127"/>
                  <a:cs typeface="+mn-cs"/>
                </a:endParaRPr>
              </a:p>
            </p:txBody>
          </p:sp>
          <p:sp>
            <p:nvSpPr>
              <p:cNvPr id="13325" name="文本框 13"/>
              <p:cNvSpPr txBox="1"/>
              <p:nvPr/>
            </p:nvSpPr>
            <p:spPr>
              <a:xfrm>
                <a:off x="2985273" y="879870"/>
                <a:ext cx="957344" cy="9234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5400" b="1" dirty="0" smtClean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19</a:t>
                </a:r>
                <a:endParaRPr lang="zh-CN" altLang="en-US" sz="54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8286" y="3981285"/>
            <a:ext cx="784860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“不安”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心理描写，写出了大象对自己的耳朵不能竖起来也产生了怀疑：自己的耳朵是不是有病。</a:t>
            </a:r>
          </a:p>
        </p:txBody>
      </p:sp>
      <p:sp>
        <p:nvSpPr>
          <p:cNvPr id="7" name="任意多边形 6"/>
          <p:cNvSpPr/>
          <p:nvPr/>
        </p:nvSpPr>
        <p:spPr bwMode="auto">
          <a:xfrm>
            <a:off x="1084263" y="34472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“不安”是什么描写？你体会出了什么？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926013" y="3010232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心理描写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0423" y="1500822"/>
            <a:ext cx="74498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大象也不安起来，他自言自语地说：“他们都这么说，是不是我的耳朵真的有毛病啦？我得让我的耳朵竖起来。”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1092200" y="1827530"/>
            <a:ext cx="7637780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仿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写：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965A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写出几个和“自言自语”结构相似的词语。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____________________________________________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4820" name="图片 24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61528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993775" y="2843213"/>
            <a:ext cx="7353300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 自由自在 自吹自擂 自作自受 自高自大、自给自足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2"/>
          <p:cNvSpPr/>
          <p:nvPr/>
        </p:nvSpPr>
        <p:spPr>
          <a:xfrm>
            <a:off x="799727" y="2225813"/>
            <a:ext cx="7502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怎么才能让耳朵竖起来呢？</a:t>
            </a:r>
          </a:p>
        </p:txBody>
      </p:sp>
      <p:sp>
        <p:nvSpPr>
          <p:cNvPr id="4" name="矩形 3"/>
          <p:cNvSpPr/>
          <p:nvPr/>
        </p:nvSpPr>
        <p:spPr>
          <a:xfrm>
            <a:off x="920750" y="3582633"/>
            <a:ext cx="7429500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过渡句，起到承上启下的作用。</a:t>
            </a:r>
          </a:p>
        </p:txBody>
      </p:sp>
      <p:sp>
        <p:nvSpPr>
          <p:cNvPr id="9" name="任意多边形 8"/>
          <p:cNvSpPr/>
          <p:nvPr/>
        </p:nvSpPr>
        <p:spPr bwMode="auto">
          <a:xfrm>
            <a:off x="1084263" y="2918130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说说这句在文中的作用？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012418" y="2870973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过渡段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4063" y="3830911"/>
            <a:ext cx="7731125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飞进去、头痛、心烦”，写出大象用竹竿把耳朵撑起来了的后果很糟糕。</a:t>
            </a:r>
          </a:p>
        </p:txBody>
      </p:sp>
      <p:sp>
        <p:nvSpPr>
          <p:cNvPr id="6" name="任意多边形 5"/>
          <p:cNvSpPr/>
          <p:nvPr/>
        </p:nvSpPr>
        <p:spPr bwMode="auto">
          <a:xfrm>
            <a:off x="1084263" y="3299319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你从这句中体会出了什么？</a:t>
            </a:r>
          </a:p>
        </p:txBody>
      </p:sp>
      <p:sp>
        <p:nvSpPr>
          <p:cNvPr id="2" name="矩形 1"/>
          <p:cNvSpPr/>
          <p:nvPr/>
        </p:nvSpPr>
        <p:spPr>
          <a:xfrm>
            <a:off x="731558" y="1998573"/>
            <a:ext cx="7920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可是，大象的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耳朵眼儿里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，经常有小虫子飞进去，还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在里面跳舞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，吵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的他又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头痛，又心烦。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99" y="1663198"/>
            <a:ext cx="75908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最后，大象还是把他的耳朵放了下来。这样，虫子飞不进去了。有虫子来的话，大象只要把他的大耳朵一扇，就能把他们赶跑。</a:t>
            </a:r>
          </a:p>
        </p:txBody>
      </p:sp>
      <p:sp>
        <p:nvSpPr>
          <p:cNvPr id="3" name="矩形 2"/>
          <p:cNvSpPr/>
          <p:nvPr/>
        </p:nvSpPr>
        <p:spPr>
          <a:xfrm>
            <a:off x="571500" y="3877229"/>
            <a:ext cx="784860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飞不进去、一扇”，实践出真知，大象的耳朵耷拉下来是有好处的。</a:t>
            </a:r>
          </a:p>
        </p:txBody>
      </p:sp>
      <p:sp>
        <p:nvSpPr>
          <p:cNvPr id="7" name="任意多边形 6"/>
          <p:cNvSpPr/>
          <p:nvPr/>
        </p:nvSpPr>
        <p:spPr bwMode="auto">
          <a:xfrm>
            <a:off x="801876" y="3433789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“飞不进去、一扇”说明了什么？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矩形 2"/>
          <p:cNvSpPr/>
          <p:nvPr/>
        </p:nvSpPr>
        <p:spPr>
          <a:xfrm>
            <a:off x="920750" y="1672093"/>
            <a:ext cx="75025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大象说：“我还是让耳朵耷拉着吧。人家是人家，我是我。”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913093" y="3531442"/>
            <a:ext cx="7429500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“人家是人家，我是我”，做回自己，每个人都不一样，每个自然的东西的存在都有他存在的道理和价值。</a:t>
            </a:r>
          </a:p>
        </p:txBody>
      </p:sp>
      <p:sp>
        <p:nvSpPr>
          <p:cNvPr id="8" name="任意多边形 7"/>
          <p:cNvSpPr/>
          <p:nvPr/>
        </p:nvSpPr>
        <p:spPr bwMode="auto">
          <a:xfrm>
            <a:off x="1218733" y="3003485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说说你对这句话“人家是人家，我是我”的理解？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矩形 2"/>
          <p:cNvSpPr/>
          <p:nvPr/>
        </p:nvSpPr>
        <p:spPr>
          <a:xfrm>
            <a:off x="804863" y="2089150"/>
            <a:ext cx="753427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8032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同学们刚才已经跟随老师走进文本，感受到了自己的东西要珍惜。让我们拿起金钥匙开启智慧之门。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635000" y="1939925"/>
            <a:ext cx="2203450" cy="5905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Adobe 黑体 Std R" pitchFamily="34" charset="-122"/>
                <a:sym typeface="Calibri" pitchFamily="34" charset="0"/>
              </a:rPr>
              <a:t>核心问题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Adobe 黑体 Std R" pitchFamily="34" charset="-122"/>
                <a:sym typeface="Calibri" pitchFamily="34" charset="0"/>
              </a:rPr>
              <a:t>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1085" y="3173730"/>
            <a:ext cx="753745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5429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因为每个人都不一样，要学会珍惜自己的东西，不要盲目学习别人。</a:t>
            </a:r>
          </a:p>
        </p:txBody>
      </p:sp>
      <p:sp>
        <p:nvSpPr>
          <p:cNvPr id="44037" name="矩形 5"/>
          <p:cNvSpPr/>
          <p:nvPr/>
        </p:nvSpPr>
        <p:spPr>
          <a:xfrm>
            <a:off x="977900" y="2609850"/>
            <a:ext cx="7408863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3055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+mj-ea"/>
                <a:sym typeface="Calibri" pitchFamily="34" charset="0"/>
              </a:rPr>
              <a:t> 为什么大象说“人家是人家，我是我”？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pic>
        <p:nvPicPr>
          <p:cNvPr id="4403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3" y="1185863"/>
            <a:ext cx="5518150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内容占位符 2"/>
          <p:cNvSpPr txBox="1"/>
          <p:nvPr/>
        </p:nvSpPr>
        <p:spPr>
          <a:xfrm>
            <a:off x="1003300" y="2118100"/>
            <a:ext cx="764540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Calibri" pitchFamily="34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Calibri" pitchFamily="34" charset="0"/>
              </a:rPr>
              <a:t>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一读：</a:t>
            </a:r>
            <a:r>
              <a:rPr lang="zh-CN" altLang="en-US" sz="2400" b="1" dirty="0">
                <a:latin typeface="+mj-ea"/>
              </a:rPr>
              <a:t>想一想课文围绕大象的耳朵讲了一件什么事？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535" y="2853580"/>
            <a:ext cx="7251700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080" lvl="0" indent="70929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课文围绕大象的耳朵，写了小动物们都认为大象的耳朵有毛病，大象把耳朵撑起来，却给自己带来很多烦恼，从中明白了一个道理。</a:t>
            </a:r>
          </a:p>
        </p:txBody>
      </p:sp>
      <p:sp>
        <p:nvSpPr>
          <p:cNvPr id="45061" name="内容占位符 2"/>
          <p:cNvSpPr txBox="1"/>
          <p:nvPr/>
        </p:nvSpPr>
        <p:spPr>
          <a:xfrm>
            <a:off x="635000" y="1249458"/>
            <a:ext cx="2203450" cy="5921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串珠</a:t>
            </a:r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问题：</a:t>
            </a:r>
            <a:endParaRPr lang="en-US" altLang="zh-CN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949699" y="1977090"/>
            <a:ext cx="7847013" cy="9064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Calibri" pitchFamily="34" charset="0"/>
              </a:rPr>
              <a:t>2.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二思：</a:t>
            </a:r>
            <a:r>
              <a:rPr lang="zh-CN" altLang="en-US" sz="2400" b="1" dirty="0">
                <a:latin typeface="+mj-ea"/>
              </a:rPr>
              <a:t>大象为什么觉得自己的耳朵有毛病？</a:t>
            </a:r>
            <a:endParaRPr lang="zh-CN" altLang="en-US" sz="2400" b="1" dirty="0">
              <a:solidFill>
                <a:prstClr val="black"/>
              </a:solidFill>
              <a:latin typeface="+mj-ea"/>
              <a:sym typeface="Calibri" pitchFamily="34" charset="0"/>
            </a:endParaRPr>
          </a:p>
          <a:p>
            <a:pPr marL="361950" marR="0" lvl="0" indent="-3619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4169" y="2709247"/>
            <a:ext cx="741680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175" lvl="0" indent="62230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小兔子、小羊、小鹿、小马、小老鼠都认为大象的耳朵有毛病。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06463" y="2381250"/>
            <a:ext cx="7432675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有感情地朗读课文。背诵自己喜欢的部分。</a:t>
            </a: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理解课文内容。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（重点）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学会珍惜自己的东西，不要盲目学习别人的。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        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（难点）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653" name="AutoShape 70"/>
          <p:cNvSpPr>
            <a:spLocks noChangeAspect="1" noTextEdit="1"/>
          </p:cNvSpPr>
          <p:nvPr/>
        </p:nvSpPr>
        <p:spPr>
          <a:xfrm>
            <a:off x="-3943350" y="714375"/>
            <a:ext cx="1895475" cy="1809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804863" y="2018738"/>
            <a:ext cx="7645400" cy="922338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Calibri" pitchFamily="34" charset="0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Calibri" pitchFamily="34" charset="0"/>
              </a:rPr>
              <a:t>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三品：</a:t>
            </a:r>
            <a:r>
              <a:rPr lang="zh-CN" altLang="en-US" sz="2400" b="1" dirty="0">
                <a:latin typeface="+mj-ea"/>
              </a:rPr>
              <a:t>大象的耳朵撑起来，给他带来了哪些烦恼？</a:t>
            </a:r>
          </a:p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3754" y="2774400"/>
            <a:ext cx="76454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71780" lvl="0" indent="711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经常会有小虫子飞进去，还在他的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耳朵眼儿里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跳舞，吵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得他又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头痛，又心烦。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内容占位符 2"/>
          <p:cNvSpPr txBox="1"/>
          <p:nvPr/>
        </p:nvSpPr>
        <p:spPr>
          <a:xfrm>
            <a:off x="790575" y="1846168"/>
            <a:ext cx="7645400" cy="12001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63538" indent="-363538" eaLnBrk="1" hangingPunct="1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Calibri" pitchFamily="34" charset="0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Calibri" pitchFamily="34" charset="0"/>
              </a:rPr>
              <a:t>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四探：</a:t>
            </a:r>
            <a:r>
              <a:rPr lang="zh-CN" altLang="en-US" sz="2400" b="1" dirty="0">
                <a:latin typeface="+mj-ea"/>
              </a:rPr>
              <a:t>从这件事中，大象明白了什么道理？你是怎样理解的？</a:t>
            </a:r>
            <a:endParaRPr lang="zh-CN" altLang="en-US" sz="2400" b="1" dirty="0">
              <a:solidFill>
                <a:prstClr val="black"/>
              </a:solidFill>
              <a:latin typeface="+mj-ea"/>
              <a:sym typeface="Calibri" pitchFamily="34" charset="0"/>
            </a:endParaRPr>
          </a:p>
          <a:p>
            <a:pPr marL="273050" lvl="0" indent="-27305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2347" y="3046318"/>
            <a:ext cx="7544453" cy="11907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080" lvl="0" indent="53149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大象明白了“人家是人家，我是我”的道理。</a:t>
            </a:r>
          </a:p>
          <a:p>
            <a:pPr marL="5080" lvl="0" indent="53149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我的理解：我们不该盲目遵从世俗言论。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文本框 26"/>
          <p:cNvSpPr txBox="1"/>
          <p:nvPr/>
        </p:nvSpPr>
        <p:spPr>
          <a:xfrm>
            <a:off x="782490" y="2928938"/>
            <a:ext cx="798195" cy="2133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大象耳朵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587035" y="2241550"/>
            <a:ext cx="333375" cy="323850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2" name="矩形 7"/>
          <p:cNvSpPr/>
          <p:nvPr/>
        </p:nvSpPr>
        <p:spPr>
          <a:xfrm>
            <a:off x="1964542" y="2929255"/>
            <a:ext cx="426656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小兔子、小羊、小鹿、小马、小老鼠都说大象的耳朵有毛病。 </a:t>
            </a:r>
          </a:p>
        </p:txBody>
      </p:sp>
      <p:sp>
        <p:nvSpPr>
          <p:cNvPr id="29" name="矩形 28"/>
          <p:cNvSpPr/>
          <p:nvPr/>
        </p:nvSpPr>
        <p:spPr>
          <a:xfrm>
            <a:off x="2009627" y="2092325"/>
            <a:ext cx="4250690" cy="559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大象的耳朵是耷拉着的。</a:t>
            </a:r>
            <a:endParaRPr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3590" y="4128135"/>
            <a:ext cx="457041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耳朵支起来小虫子飞进耳朵孔跳舞，耷拉下来小虫子飞不进去。</a:t>
            </a:r>
          </a:p>
        </p:txBody>
      </p:sp>
      <p:pic>
        <p:nvPicPr>
          <p:cNvPr id="15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8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9162" name="组合 3"/>
          <p:cNvGrpSpPr/>
          <p:nvPr/>
        </p:nvGrpSpPr>
        <p:grpSpPr>
          <a:xfrm>
            <a:off x="558800" y="1165225"/>
            <a:ext cx="2593975" cy="666750"/>
            <a:chOff x="3711597" y="1189830"/>
            <a:chExt cx="2593669" cy="666750"/>
          </a:xfrm>
        </p:grpSpPr>
        <p:sp>
          <p:nvSpPr>
            <p:cNvPr id="17" name="圆角矩形 1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9165" name="图片 9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66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</a:p>
          </p:txBody>
        </p:sp>
      </p:grpSp>
      <p:sp>
        <p:nvSpPr>
          <p:cNvPr id="20" name="左大括号 19"/>
          <p:cNvSpPr/>
          <p:nvPr/>
        </p:nvSpPr>
        <p:spPr>
          <a:xfrm rot="10800000">
            <a:off x="6422877" y="2251710"/>
            <a:ext cx="226695" cy="322072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8292" y="3148330"/>
            <a:ext cx="2890535" cy="128400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珍惜自己的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不盲目学别人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  </a:t>
            </a:r>
          </a:p>
        </p:txBody>
      </p:sp>
      <p:sp>
        <p:nvSpPr>
          <p:cNvPr id="6" name="矩形 5"/>
          <p:cNvSpPr/>
          <p:nvPr/>
        </p:nvSpPr>
        <p:spPr>
          <a:xfrm>
            <a:off x="2009627" y="5062855"/>
            <a:ext cx="4250690" cy="559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人家是人家，我是我。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632" grpId="0"/>
      <p:bldP spid="29" grpId="0"/>
      <p:bldP spid="5" grpId="0"/>
      <p:bldP spid="20" grpId="0" bldLvl="0" animBg="1"/>
      <p:bldP spid="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内容占位符 2"/>
          <p:cNvSpPr txBox="1"/>
          <p:nvPr/>
        </p:nvSpPr>
        <p:spPr>
          <a:xfrm>
            <a:off x="982663" y="2209800"/>
            <a:ext cx="7416800" cy="26035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2300"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本文用浅显易懂的语言给我们讲了大象的耳朵的特点和作用，通过大象的做法告诉我们我学会珍惜自己的东西，不要盲目学习别人的。</a:t>
            </a:r>
          </a:p>
        </p:txBody>
      </p:sp>
      <p:grpSp>
        <p:nvGrpSpPr>
          <p:cNvPr id="50180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0183" name="图片 5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4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900953" y="1781550"/>
            <a:ext cx="7668746" cy="45981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(h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á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n)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郸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(d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n)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学步</a:t>
            </a:r>
          </a:p>
          <a:p>
            <a:pPr marL="0" indent="631825">
              <a:lnSpc>
                <a:spcPct val="150000"/>
              </a:lnSpc>
              <a:buNone/>
            </a:pP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据说，赵国的首都邯郸的人走路的姿态很好看，动作非常优雅、轻快。燕国有一个少年听到这个传说，非常羡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(xi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à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n)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慕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(m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ù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邯郸人，就走了很远的路去赵国，想学习邯郸人走路的方法。刚开始，他整天站在街头，仔细研究每个人走路的姿态，再慢慢模仿他们，可是都没有成功。后来，他想可能是受到过去走路习惯的影响，所以，他决定要忘掉以前走路的方法。从那时候起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311150"/>
            <a:ext cx="2586038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1205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1207" name="图片 9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8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900953" y="1216776"/>
            <a:ext cx="766874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更专心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研究邯郸人走路的姿势，不过，再怎么努力他还是学不会，最后他只好放弃。可是，因为他把以前走路的方法忘得一干二净，已经不知道该怎么走路，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只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好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一路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爬着回去。别人看到他的样子，都忍不住笑他。</a:t>
            </a:r>
          </a:p>
        </p:txBody>
      </p:sp>
      <p:pic>
        <p:nvPicPr>
          <p:cNvPr id="2050" name="图片 30" descr="20——01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387" y="3525100"/>
            <a:ext cx="4034117" cy="2848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1425575" y="2387600"/>
            <a:ext cx="6467849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latin typeface="楷体" pitchFamily="49" charset="-122"/>
                <a:ea typeface="楷体" pitchFamily="49" charset="-122"/>
              </a:rPr>
              <a:t>须臾牵挽出水滨，长鼻一喷飞雪浪。</a:t>
            </a:r>
          </a:p>
          <a:p>
            <a:pPr marL="0" lvl="0" indent="0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  严允肇 《洗象行》）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latin typeface="楷体" pitchFamily="49" charset="-122"/>
                <a:ea typeface="楷体" pitchFamily="49" charset="-122"/>
              </a:rPr>
              <a:t>巨象垂牙鼻倒缩，小象蹒跚重千斛。</a:t>
            </a:r>
          </a:p>
          <a:p>
            <a:pPr marL="0" lvl="0" indent="0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  吴振棫 《贡象行》）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</a:t>
            </a:r>
          </a:p>
        </p:txBody>
      </p:sp>
      <p:grpSp>
        <p:nvGrpSpPr>
          <p:cNvPr id="52228" name="组合 5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2230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1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1" name="组合 6"/>
          <p:cNvGrpSpPr/>
          <p:nvPr/>
        </p:nvGrpSpPr>
        <p:grpSpPr>
          <a:xfrm>
            <a:off x="558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256" name="文本框 16"/>
            <p:cNvSpPr txBox="1"/>
            <p:nvPr/>
          </p:nvSpPr>
          <p:spPr>
            <a:xfrm>
              <a:off x="4786874" y="1346993"/>
              <a:ext cx="277459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</a:p>
          </p:txBody>
        </p:sp>
        <p:pic>
          <p:nvPicPr>
            <p:cNvPr id="53257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3253" name="内容占位符 2"/>
          <p:cNvSpPr txBox="1"/>
          <p:nvPr/>
        </p:nvSpPr>
        <p:spPr>
          <a:xfrm>
            <a:off x="652463" y="1981200"/>
            <a:ext cx="1835150" cy="635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谜语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】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1823" y="2565400"/>
            <a:ext cx="7540625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latin typeface="楷体" pitchFamily="49" charset="-122"/>
                <a:ea typeface="楷体" pitchFamily="49" charset="-122"/>
              </a:rPr>
              <a:t>脸上长鼻子,头上挂扇子,四根粗柱子,一条小辫子。</a:t>
            </a:r>
            <a:r>
              <a:rPr lang="zh-CN" sz="2400" b="1" dirty="0">
                <a:latin typeface="楷体" pitchFamily="49" charset="-122"/>
                <a:ea typeface="楷体" pitchFamily="49" charset="-122"/>
              </a:rPr>
              <a:t>（打一动物）</a:t>
            </a:r>
          </a:p>
          <a:p>
            <a:pPr marL="0" lvl="0" indent="457200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400" b="1" dirty="0">
                <a:latin typeface="楷体" pitchFamily="49" charset="-122"/>
                <a:ea typeface="楷体" pitchFamily="49" charset="-122"/>
              </a:rPr>
              <a:t>                    （谜底：     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05794" y="371030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大象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Box 10"/>
          <p:cNvSpPr txBox="1"/>
          <p:nvPr/>
        </p:nvSpPr>
        <p:spPr>
          <a:xfrm>
            <a:off x="1027113" y="2349500"/>
            <a:ext cx="756602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这篇童话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+mn-ea"/>
              </a:rPr>
              <a:t>情节曲折，语言生动，极富儿童情趣。整篇课文围绕大象的耳朵展开情节，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告诉了我们学会珍惜自己的东西，不要盲目学习别人的。</a:t>
            </a:r>
          </a:p>
        </p:txBody>
      </p:sp>
      <p:graphicFrame>
        <p:nvGraphicFramePr>
          <p:cNvPr id="13" name="图示 12"/>
          <p:cNvGraphicFramePr/>
          <p:nvPr/>
        </p:nvGraphicFramePr>
        <p:xfrm>
          <a:off x="6871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矩形 12"/>
          <p:cNvSpPr/>
          <p:nvPr/>
        </p:nvSpPr>
        <p:spPr>
          <a:xfrm>
            <a:off x="1447800" y="1993900"/>
            <a:ext cx="7556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朗读课文。注意读好文中的问句。</a:t>
            </a:r>
          </a:p>
        </p:txBody>
      </p:sp>
      <p:sp>
        <p:nvSpPr>
          <p:cNvPr id="48132" name="TextBox 2"/>
          <p:cNvSpPr txBox="1"/>
          <p:nvPr/>
        </p:nvSpPr>
        <p:spPr>
          <a:xfrm>
            <a:off x="1397000" y="2616200"/>
            <a:ext cx="697865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教师点拨：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文中的问句表示疑问，朗读的时候要读降调。</a:t>
            </a: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2" y="938265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</p:spPr>
      </p:pic>
      <p:sp>
        <p:nvSpPr>
          <p:cNvPr id="55302" name="矩形 5"/>
          <p:cNvSpPr/>
          <p:nvPr/>
        </p:nvSpPr>
        <p:spPr>
          <a:xfrm>
            <a:off x="1042988" y="2114550"/>
            <a:ext cx="4937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1"/>
          <p:cNvSpPr/>
          <p:nvPr/>
        </p:nvSpPr>
        <p:spPr>
          <a:xfrm>
            <a:off x="900113" y="1576388"/>
            <a:ext cx="75755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90043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通过上一节课的学习，我们已经初步理解了课文内容，为了更深入地理解课文，老师送给大家一把金钥匙，这就是核心问题和串珠问题。让我们带着这些问题理解课文。</a:t>
            </a:r>
            <a:endParaRPr lang="en-US" altLang="zh-CN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矩形 12"/>
          <p:cNvSpPr/>
          <p:nvPr/>
        </p:nvSpPr>
        <p:spPr>
          <a:xfrm>
            <a:off x="1118908" y="1216960"/>
            <a:ext cx="7556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画出课文中大象的话，说说大象的想法是怎么改变的。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068108" y="1716705"/>
            <a:ext cx="7393305" cy="4737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200" b="1" dirty="0">
                <a:solidFill>
                  <a:srgbClr val="0000FF"/>
                </a:solidFill>
                <a:latin typeface="+mj-ea"/>
                <a:ea typeface="+mj-ea"/>
              </a:rPr>
              <a:t>教师点拨：</a:t>
            </a: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先从文中画出大象的话，再联系大象的做法去说说大象的想法为什么会改变。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200" b="1" dirty="0">
                <a:solidFill>
                  <a:srgbClr val="0000FF"/>
                </a:solidFill>
                <a:latin typeface="+mj-ea"/>
                <a:ea typeface="+mj-ea"/>
              </a:rPr>
              <a:t>参考答案：</a:t>
            </a: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大象说的话：①我生来就是这样啊。②他们都这么说，是不是我的耳朵真的有毛病啦？我得让我的耳朵竖起来。③我还是让耳朵耷拉着吧。人家是人家，我是我。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大象想让自己的耳朵竖起来就在睡觉的时候用竹竿支着耳朵，可是小虫子飞进耳朵孔里还跳舞让他很不舒服。大象把耳朵耷拉下来把虫子扇跑了，所以大象决定不再让自己的耳朵竖起来了。</a:t>
            </a:r>
          </a:p>
        </p:txBody>
      </p:sp>
      <p:sp>
        <p:nvSpPr>
          <p:cNvPr id="56325" name="矩形 5"/>
          <p:cNvSpPr/>
          <p:nvPr/>
        </p:nvSpPr>
        <p:spPr>
          <a:xfrm>
            <a:off x="738421" y="1355771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矩形 12"/>
          <p:cNvSpPr/>
          <p:nvPr/>
        </p:nvSpPr>
        <p:spPr>
          <a:xfrm>
            <a:off x="1073785" y="1344259"/>
            <a:ext cx="75565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“人家是人家，我是我。”结合生活实际，说说你是怎么理解这句话的。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</a:p>
        </p:txBody>
      </p:sp>
      <p:sp>
        <p:nvSpPr>
          <p:cNvPr id="48132" name="TextBox 2"/>
          <p:cNvSpPr txBox="1"/>
          <p:nvPr/>
        </p:nvSpPr>
        <p:spPr>
          <a:xfrm>
            <a:off x="1292225" y="2467574"/>
            <a:ext cx="75565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教师点拨：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这句话是说要坚持自己的特点，保持自己的优点。不要随便改变自己的优点。根据这个可以联系生活实际再谈谈自己的理解。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参考答案：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小红短跑很好，百米能跑出12秒的好成绩。我不如他跑得快，但是我画的画很好。所以我不要可以去练习跑步而放弃了自己画画的特长。</a:t>
            </a:r>
          </a:p>
        </p:txBody>
      </p:sp>
      <p:sp>
        <p:nvSpPr>
          <p:cNvPr id="57349" name="矩形 5"/>
          <p:cNvSpPr/>
          <p:nvPr/>
        </p:nvSpPr>
        <p:spPr>
          <a:xfrm>
            <a:off x="863600" y="1456019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8675" y="2416175"/>
            <a:ext cx="80645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一、将汉字和正确的音节连一连。</a:t>
            </a:r>
            <a:endParaRPr lang="en-US" altLang="zh-CN" sz="2400" b="1">
              <a:latin typeface="+mn-ea"/>
              <a:ea typeface="+mn-ea"/>
            </a:endParaRPr>
          </a:p>
          <a:p>
            <a:pPr indent="622300">
              <a:lnSpc>
                <a:spcPct val="150000"/>
              </a:lnSpc>
              <a:defRPr/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dā     shù    fán    tòng     gān     wǔ     shì</a:t>
            </a:r>
          </a:p>
          <a:p>
            <a:pPr indent="622300">
              <a:lnSpc>
                <a:spcPct val="150000"/>
              </a:lnSpc>
              <a:defRPr/>
            </a:pPr>
            <a:endParaRPr lang="en-US" altLang="zh-CN" sz="2400" b="1">
              <a:latin typeface="+mj-ea"/>
              <a:ea typeface="+mj-ea"/>
            </a:endParaRPr>
          </a:p>
          <a:p>
            <a:pPr indent="622300">
              <a:lnSpc>
                <a:spcPct val="150000"/>
              </a:lnSpc>
              <a:defRPr/>
            </a:pPr>
            <a:r>
              <a:rPr lang="zh-CN" altLang="en-US" sz="2400" b="1">
                <a:latin typeface="+mj-ea"/>
                <a:ea typeface="+mj-ea"/>
              </a:rPr>
              <a:t>烦   耷   竖   竿    痛   似   舞   </a:t>
            </a:r>
            <a:endParaRPr lang="en-US" altLang="zh-CN" sz="2400" b="1" dirty="0">
              <a:latin typeface="+mj-ea"/>
              <a:ea typeface="+mj-ea"/>
            </a:endParaRPr>
          </a:p>
        </p:txBody>
      </p:sp>
      <p:pic>
        <p:nvPicPr>
          <p:cNvPr id="31" name="图片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17"/>
          <p:cNvSpPr txBox="1">
            <a:spLocks noChangeArrowheads="1"/>
          </p:cNvSpPr>
          <p:nvPr/>
        </p:nvSpPr>
        <p:spPr bwMode="auto">
          <a:xfrm>
            <a:off x="2563813" y="1425575"/>
            <a:ext cx="4016375" cy="490538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习题源于</a:t>
            </a:r>
            <a:r>
              <a:rPr lang="en-US" altLang="zh-CN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典中点</a:t>
            </a:r>
            <a:r>
              <a:rPr lang="en-US" altLang="zh-CN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的“基础练习”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692275" y="3429000"/>
            <a:ext cx="719138" cy="863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563813" y="3429000"/>
            <a:ext cx="568325" cy="863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692275" y="3429000"/>
            <a:ext cx="1592263" cy="863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5738" y="3429000"/>
            <a:ext cx="865187" cy="863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995738" y="3429000"/>
            <a:ext cx="865187" cy="863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724525" y="3429000"/>
            <a:ext cx="647700" cy="863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5724525" y="3429000"/>
            <a:ext cx="647700" cy="863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8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258888" y="297338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3132138" y="297338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003800" y="297338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39750" y="1893888"/>
            <a:ext cx="80645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二、看拼音写词语。</a:t>
            </a:r>
            <a:endParaRPr lang="zh-CN" altLang="en-US" sz="2400" b="1" dirty="0">
              <a:latin typeface="+mn-ea"/>
              <a:ea typeface="+mn-ea"/>
            </a:endParaRPr>
          </a:p>
          <a:p>
            <a:pPr indent="623888">
              <a:lnSpc>
                <a:spcPct val="150000"/>
              </a:lnSpc>
              <a:defRPr/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ān     xīn     </a:t>
            </a: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　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màn   zǒu </a:t>
            </a: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　    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ɡēn    běn </a:t>
            </a: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　   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shàn    zi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33500" y="2849563"/>
            <a:ext cx="13763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00" b="1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安 心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89288" y="2855913"/>
            <a:ext cx="13763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00" b="1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慢 走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049838" y="2862263"/>
            <a:ext cx="13763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00" b="1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根 本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877050" y="297973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923088" y="2868613"/>
            <a:ext cx="13763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00" b="1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扇 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00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7167"/>
          <p:cNvSpPr>
            <a:spLocks noChangeArrowheads="1"/>
          </p:cNvSpPr>
          <p:nvPr/>
        </p:nvSpPr>
        <p:spPr bwMode="auto">
          <a:xfrm>
            <a:off x="827088" y="1844675"/>
            <a:ext cx="76549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22300" indent="-622300"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</a:rPr>
              <a:t>三、写出带有下列偏旁的字并组词，注意要是本课的生字哟！</a:t>
            </a:r>
          </a:p>
        </p:txBody>
      </p:sp>
      <p:pic>
        <p:nvPicPr>
          <p:cNvPr id="9219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3251200"/>
            <a:ext cx="7037388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68550" y="3416300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痛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67100" y="35433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痛苦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27763" y="3416300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兔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308850" y="35433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兔子</a:t>
            </a: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355850" y="4241800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最</a:t>
            </a: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492500" y="4330700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最好</a:t>
            </a: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229350" y="4216400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遇</a:t>
            </a:r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332663" y="4318000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相遇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70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2988" y="1773238"/>
            <a:ext cx="7489825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3888" indent="-623888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四、照样子，在括号里填上合适的词语。</a:t>
            </a:r>
          </a:p>
          <a:p>
            <a:pPr marL="623888" indent="-1588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例：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安心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地睡觉</a:t>
            </a:r>
          </a:p>
          <a:p>
            <a:pPr marL="623888" indent="-15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　  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地散步　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    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地说</a:t>
            </a:r>
          </a:p>
          <a:p>
            <a:pPr marL="623888" indent="-1588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例：又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紧张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又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害怕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</a:p>
          <a:p>
            <a:pPr marL="623888" indent="-1588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又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又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79613" y="296703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慢慢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394200" y="2973388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自言自语</a:t>
            </a: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09813" y="4048125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头痛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865563" y="4076700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心烦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3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2988" y="1403350"/>
            <a:ext cx="7489825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3888" indent="-623888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五、照样子，写句子。</a:t>
            </a:r>
          </a:p>
          <a:p>
            <a:pPr marL="623888" indent="-1588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例：大象有一对大耳朵，像扇子似的。</a:t>
            </a:r>
          </a:p>
          <a:p>
            <a:pPr marL="623888" indent="-1588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大象有一对大耳朵，像扇子似的耷拉着。</a:t>
            </a:r>
          </a:p>
          <a:p>
            <a:pPr marL="623888" indent="-6238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1</a:t>
            </a:r>
            <a:r>
              <a:rPr lang="zh-CN" altLang="en-US" sz="2400" b="1">
                <a:latin typeface="+mn-ea"/>
                <a:ea typeface="+mn-ea"/>
              </a:rPr>
              <a:t>．弯弯的月亮，像一条小船。</a:t>
            </a:r>
          </a:p>
          <a:p>
            <a:pPr marL="623888" indent="-1793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____________________________________________</a:t>
            </a:r>
          </a:p>
          <a:p>
            <a:pPr marL="623888" indent="-6238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．天上的朵朵白云像羊群似的。</a:t>
            </a:r>
          </a:p>
          <a:p>
            <a:pPr marL="623888" indent="-1793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____________________________________________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47813" y="3644900"/>
            <a:ext cx="6224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弯弯的月亮，像一条小船高挂在天空。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47813" y="4748213"/>
            <a:ext cx="5599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天上的朵朵白云像羊群似的东游西荡。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2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5" name="组合 2"/>
          <p:cNvGrpSpPr/>
          <p:nvPr/>
        </p:nvGrpSpPr>
        <p:grpSpPr>
          <a:xfrm>
            <a:off x="890588" y="2506663"/>
            <a:ext cx="7748587" cy="1241425"/>
            <a:chOff x="918568" y="2622805"/>
            <a:chExt cx="7747760" cy="1240768"/>
          </a:xfrm>
        </p:grpSpPr>
        <p:sp>
          <p:nvSpPr>
            <p:cNvPr id="4" name="任意多边形 3"/>
            <p:cNvSpPr/>
            <p:nvPr/>
          </p:nvSpPr>
          <p:spPr>
            <a:xfrm>
              <a:off x="918568" y="2936964"/>
              <a:ext cx="7747760" cy="926609"/>
            </a:xfrm>
            <a:custGeom>
              <a:avLst/>
              <a:gdLst>
                <a:gd name="connsiteX0" fmla="*/ 0 w 7638579"/>
                <a:gd name="connsiteY0" fmla="*/ 154353 h 926100"/>
                <a:gd name="connsiteX1" fmla="*/ 154353 w 7638579"/>
                <a:gd name="connsiteY1" fmla="*/ 0 h 926100"/>
                <a:gd name="connsiteX2" fmla="*/ 7484226 w 7638579"/>
                <a:gd name="connsiteY2" fmla="*/ 0 h 926100"/>
                <a:gd name="connsiteX3" fmla="*/ 7638579 w 7638579"/>
                <a:gd name="connsiteY3" fmla="*/ 154353 h 926100"/>
                <a:gd name="connsiteX4" fmla="*/ 7638579 w 7638579"/>
                <a:gd name="connsiteY4" fmla="*/ 771747 h 926100"/>
                <a:gd name="connsiteX5" fmla="*/ 7484226 w 7638579"/>
                <a:gd name="connsiteY5" fmla="*/ 926100 h 926100"/>
                <a:gd name="connsiteX6" fmla="*/ 154353 w 7638579"/>
                <a:gd name="connsiteY6" fmla="*/ 926100 h 926100"/>
                <a:gd name="connsiteX7" fmla="*/ 0 w 7638579"/>
                <a:gd name="connsiteY7" fmla="*/ 771747 h 926100"/>
                <a:gd name="connsiteX8" fmla="*/ 0 w 7638579"/>
                <a:gd name="connsiteY8" fmla="*/ 154353 h 92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8579" h="926100">
                  <a:moveTo>
                    <a:pt x="0" y="154353"/>
                  </a:moveTo>
                  <a:cubicBezTo>
                    <a:pt x="0" y="69106"/>
                    <a:pt x="69106" y="0"/>
                    <a:pt x="154353" y="0"/>
                  </a:cubicBezTo>
                  <a:lnTo>
                    <a:pt x="7484226" y="0"/>
                  </a:lnTo>
                  <a:cubicBezTo>
                    <a:pt x="7569473" y="0"/>
                    <a:pt x="7638579" y="69106"/>
                    <a:pt x="7638579" y="154353"/>
                  </a:cubicBezTo>
                  <a:lnTo>
                    <a:pt x="7638579" y="771747"/>
                  </a:lnTo>
                  <a:cubicBezTo>
                    <a:pt x="7638579" y="856994"/>
                    <a:pt x="7569473" y="926100"/>
                    <a:pt x="7484226" y="926100"/>
                  </a:cubicBezTo>
                  <a:lnTo>
                    <a:pt x="154353" y="926100"/>
                  </a:lnTo>
                  <a:cubicBezTo>
                    <a:pt x="69106" y="926100"/>
                    <a:pt x="0" y="856994"/>
                    <a:pt x="0" y="771747"/>
                  </a:cubicBezTo>
                  <a:lnTo>
                    <a:pt x="0" y="154353"/>
                  </a:lnTo>
                  <a:close/>
                </a:path>
              </a:pathLst>
            </a:custGeom>
            <a:solidFill>
              <a:srgbClr val="DBE1ED">
                <a:alpha val="89804"/>
              </a:srgb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38047" tIns="336800" rIns="638047" bIns="215896" spcCol="1270" anchor="b"/>
            <a:lstStyle/>
            <a:p>
              <a:pPr marL="342900" marR="0" lvl="1" indent="-34290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完成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《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点拨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》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“阅读方法练”“写作方法练”。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00122" y="2622805"/>
              <a:ext cx="2670731" cy="413280"/>
            </a:xfrm>
            <a:custGeom>
              <a:avLst/>
              <a:gdLst>
                <a:gd name="connsiteX0" fmla="*/ 0 w 2670731"/>
                <a:gd name="connsiteY0" fmla="*/ 68881 h 413280"/>
                <a:gd name="connsiteX1" fmla="*/ 68881 w 2670731"/>
                <a:gd name="connsiteY1" fmla="*/ 0 h 413280"/>
                <a:gd name="connsiteX2" fmla="*/ 2601850 w 2670731"/>
                <a:gd name="connsiteY2" fmla="*/ 0 h 413280"/>
                <a:gd name="connsiteX3" fmla="*/ 2670731 w 2670731"/>
                <a:gd name="connsiteY3" fmla="*/ 68881 h 413280"/>
                <a:gd name="connsiteX4" fmla="*/ 2670731 w 2670731"/>
                <a:gd name="connsiteY4" fmla="*/ 344399 h 413280"/>
                <a:gd name="connsiteX5" fmla="*/ 2601850 w 2670731"/>
                <a:gd name="connsiteY5" fmla="*/ 413280 h 413280"/>
                <a:gd name="connsiteX6" fmla="*/ 68881 w 2670731"/>
                <a:gd name="connsiteY6" fmla="*/ 413280 h 413280"/>
                <a:gd name="connsiteX7" fmla="*/ 0 w 2670731"/>
                <a:gd name="connsiteY7" fmla="*/ 344399 h 413280"/>
                <a:gd name="connsiteX8" fmla="*/ 0 w 2670731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0731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2601850" y="0"/>
                  </a:lnTo>
                  <a:cubicBezTo>
                    <a:pt x="2639892" y="0"/>
                    <a:pt x="2670731" y="30839"/>
                    <a:pt x="2670731" y="68881"/>
                  </a:cubicBezTo>
                  <a:lnTo>
                    <a:pt x="2670731" y="344399"/>
                  </a:lnTo>
                  <a:cubicBezTo>
                    <a:pt x="2670731" y="382441"/>
                    <a:pt x="2639892" y="413280"/>
                    <a:pt x="2601850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2279" tIns="20175" rIns="222279" bIns="20175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A</a:t>
              </a:r>
              <a:r>
                <a:rPr kumimoji="0" 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组</a:t>
              </a:r>
              <a:r>
                <a:rPr kumimoji="0" 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—</a:t>
              </a:r>
              <a:r>
                <a:rPr kumimoji="0" 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基础篇</a:t>
              </a: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9397" name="组合 5"/>
          <p:cNvGrpSpPr/>
          <p:nvPr/>
        </p:nvGrpSpPr>
        <p:grpSpPr>
          <a:xfrm>
            <a:off x="903288" y="3951288"/>
            <a:ext cx="7735887" cy="1371600"/>
            <a:chOff x="931282" y="4035939"/>
            <a:chExt cx="7735045" cy="1370872"/>
          </a:xfrm>
        </p:grpSpPr>
        <p:sp>
          <p:nvSpPr>
            <p:cNvPr id="8" name="任意多边形 7"/>
            <p:cNvSpPr/>
            <p:nvPr/>
          </p:nvSpPr>
          <p:spPr>
            <a:xfrm>
              <a:off x="931282" y="4386590"/>
              <a:ext cx="7735045" cy="1020221"/>
            </a:xfrm>
            <a:custGeom>
              <a:avLst/>
              <a:gdLst>
                <a:gd name="connsiteX0" fmla="*/ 0 w 7638579"/>
                <a:gd name="connsiteY0" fmla="*/ 170103 h 1020600"/>
                <a:gd name="connsiteX1" fmla="*/ 170103 w 7638579"/>
                <a:gd name="connsiteY1" fmla="*/ 0 h 1020600"/>
                <a:gd name="connsiteX2" fmla="*/ 7468476 w 7638579"/>
                <a:gd name="connsiteY2" fmla="*/ 0 h 1020600"/>
                <a:gd name="connsiteX3" fmla="*/ 7638579 w 7638579"/>
                <a:gd name="connsiteY3" fmla="*/ 170103 h 1020600"/>
                <a:gd name="connsiteX4" fmla="*/ 7638579 w 7638579"/>
                <a:gd name="connsiteY4" fmla="*/ 850497 h 1020600"/>
                <a:gd name="connsiteX5" fmla="*/ 7468476 w 7638579"/>
                <a:gd name="connsiteY5" fmla="*/ 1020600 h 1020600"/>
                <a:gd name="connsiteX6" fmla="*/ 170103 w 7638579"/>
                <a:gd name="connsiteY6" fmla="*/ 1020600 h 1020600"/>
                <a:gd name="connsiteX7" fmla="*/ 0 w 7638579"/>
                <a:gd name="connsiteY7" fmla="*/ 850497 h 1020600"/>
                <a:gd name="connsiteX8" fmla="*/ 0 w 7638579"/>
                <a:gd name="connsiteY8" fmla="*/ 170103 h 102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8579" h="1020600">
                  <a:moveTo>
                    <a:pt x="0" y="170103"/>
                  </a:moveTo>
                  <a:cubicBezTo>
                    <a:pt x="0" y="76158"/>
                    <a:pt x="76158" y="0"/>
                    <a:pt x="170103" y="0"/>
                  </a:cubicBezTo>
                  <a:lnTo>
                    <a:pt x="7468476" y="0"/>
                  </a:lnTo>
                  <a:cubicBezTo>
                    <a:pt x="7562421" y="0"/>
                    <a:pt x="7638579" y="76158"/>
                    <a:pt x="7638579" y="170103"/>
                  </a:cubicBezTo>
                  <a:lnTo>
                    <a:pt x="7638579" y="850497"/>
                  </a:lnTo>
                  <a:cubicBezTo>
                    <a:pt x="7638579" y="944442"/>
                    <a:pt x="7562421" y="1020600"/>
                    <a:pt x="7468476" y="1020600"/>
                  </a:cubicBezTo>
                  <a:lnTo>
                    <a:pt x="170103" y="1020600"/>
                  </a:lnTo>
                  <a:cubicBezTo>
                    <a:pt x="76158" y="1020600"/>
                    <a:pt x="0" y="944442"/>
                    <a:pt x="0" y="850497"/>
                  </a:cubicBezTo>
                  <a:lnTo>
                    <a:pt x="0" y="170103"/>
                  </a:lnTo>
                  <a:close/>
                </a:path>
              </a:pathLst>
            </a:custGeom>
            <a:solidFill>
              <a:srgbClr val="DBE1ED">
                <a:alpha val="89804"/>
              </a:srgb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2661" tIns="424726" rIns="642661" bIns="220510" spcCol="1270" anchor="ctr"/>
            <a:lstStyle/>
            <a:p>
              <a:pPr marL="342900" marR="0" lvl="1" indent="-34290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完成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《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典中点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》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“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主题探究”“拓展提升”。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12837" y="4035939"/>
              <a:ext cx="2645304" cy="531360"/>
            </a:xfrm>
            <a:custGeom>
              <a:avLst/>
              <a:gdLst>
                <a:gd name="connsiteX0" fmla="*/ 0 w 2645304"/>
                <a:gd name="connsiteY0" fmla="*/ 88562 h 531360"/>
                <a:gd name="connsiteX1" fmla="*/ 88562 w 2645304"/>
                <a:gd name="connsiteY1" fmla="*/ 0 h 531360"/>
                <a:gd name="connsiteX2" fmla="*/ 2556742 w 2645304"/>
                <a:gd name="connsiteY2" fmla="*/ 0 h 531360"/>
                <a:gd name="connsiteX3" fmla="*/ 2645304 w 2645304"/>
                <a:gd name="connsiteY3" fmla="*/ 88562 h 531360"/>
                <a:gd name="connsiteX4" fmla="*/ 2645304 w 2645304"/>
                <a:gd name="connsiteY4" fmla="*/ 442798 h 531360"/>
                <a:gd name="connsiteX5" fmla="*/ 2556742 w 2645304"/>
                <a:gd name="connsiteY5" fmla="*/ 531360 h 531360"/>
                <a:gd name="connsiteX6" fmla="*/ 88562 w 2645304"/>
                <a:gd name="connsiteY6" fmla="*/ 531360 h 531360"/>
                <a:gd name="connsiteX7" fmla="*/ 0 w 2645304"/>
                <a:gd name="connsiteY7" fmla="*/ 442798 h 531360"/>
                <a:gd name="connsiteX8" fmla="*/ 0 w 2645304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5304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2556742" y="0"/>
                  </a:lnTo>
                  <a:cubicBezTo>
                    <a:pt x="2605653" y="0"/>
                    <a:pt x="2645304" y="39651"/>
                    <a:pt x="2645304" y="88562"/>
                  </a:cubicBezTo>
                  <a:lnTo>
                    <a:pt x="2645304" y="442798"/>
                  </a:lnTo>
                  <a:cubicBezTo>
                    <a:pt x="2645304" y="491709"/>
                    <a:pt x="2605653" y="531360"/>
                    <a:pt x="2556742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8043" tIns="25939" rIns="228043" bIns="25939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B</a:t>
              </a:r>
              <a:r>
                <a:rPr kumimoji="0" lang="zh-CN" alt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组</a:t>
              </a:r>
              <a:r>
                <a:rPr kumimoji="0" lang="en-US" alt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—</a:t>
              </a:r>
              <a:r>
                <a:rPr kumimoji="0" lang="zh-CN" alt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提升篇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782638" y="1668464"/>
            <a:ext cx="7904162" cy="4059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Adobe 黑体 Std R" pitchFamily="34" charset="-122"/>
                <a:sym typeface="Calibri" pitchFamily="34" charset="0"/>
              </a:rPr>
              <a:t>核心问题：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dobe 黑体 Std R" pitchFamily="34" charset="-122"/>
              <a:sym typeface="Calibri" pitchFamily="34" charset="0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  为什么大象说“人家是人家，我是我”？　</a:t>
            </a:r>
          </a:p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alibri" pitchFamily="34" charset="0"/>
              </a:rPr>
              <a:t>串珠问题：</a:t>
            </a:r>
          </a:p>
          <a:p>
            <a:pPr>
              <a:lnSpc>
                <a:spcPct val="150000"/>
              </a:lnSpc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1.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一读：</a:t>
            </a:r>
            <a:r>
              <a:rPr lang="zh-CN" altLang="en-US" sz="2400" b="1" dirty="0">
                <a:latin typeface="+mj-ea"/>
                <a:ea typeface="+mj-ea"/>
              </a:rPr>
              <a:t>想一想课文围绕大象的耳朵讲了一件什么事？</a:t>
            </a: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2.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二思：</a:t>
            </a:r>
            <a:r>
              <a:rPr lang="zh-CN" altLang="en-US" sz="2400" b="1" dirty="0">
                <a:latin typeface="+mj-ea"/>
                <a:ea typeface="+mj-ea"/>
              </a:rPr>
              <a:t>大象为什么觉得自己的耳朵有毛病</a:t>
            </a:r>
            <a:r>
              <a:rPr lang="zh-CN" altLang="en-US" sz="2400" b="1" dirty="0" smtClean="0">
                <a:latin typeface="+mj-ea"/>
                <a:ea typeface="+mj-ea"/>
              </a:rPr>
              <a:t>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3.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三品：</a:t>
            </a:r>
            <a:r>
              <a:rPr lang="zh-CN" altLang="en-US" sz="2400" b="1" dirty="0">
                <a:latin typeface="+mj-ea"/>
                <a:ea typeface="+mj-ea"/>
              </a:rPr>
              <a:t>大象的耳朵撑起来，给他带来了哪些烦恼？</a:t>
            </a:r>
          </a:p>
          <a:p>
            <a:pPr marL="268288" indent="-268288">
              <a:lnSpc>
                <a:spcPct val="150000"/>
              </a:lnSpc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4.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四探：</a:t>
            </a:r>
            <a:r>
              <a:rPr lang="zh-CN" altLang="en-US" sz="2400" b="1" dirty="0">
                <a:latin typeface="+mj-ea"/>
                <a:ea typeface="+mj-ea"/>
              </a:rPr>
              <a:t>从这件事中，大象明白了什么道理？你是怎样理解的</a:t>
            </a:r>
            <a:r>
              <a:rPr lang="zh-CN" altLang="en-US" sz="2400" b="1" dirty="0" smtClean="0">
                <a:latin typeface="+mj-ea"/>
                <a:ea typeface="+mj-ea"/>
              </a:rPr>
              <a:t>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</p:txBody>
      </p:sp>
      <p:pic>
        <p:nvPicPr>
          <p:cNvPr id="2970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63" y="1058863"/>
            <a:ext cx="3767137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>
          <a:xfrm>
            <a:off x="1165225" y="4986338"/>
            <a:ext cx="7562850" cy="1208087"/>
            <a:chOff x="599942" y="4775851"/>
            <a:chExt cx="7561330" cy="1207762"/>
          </a:xfrm>
        </p:grpSpPr>
        <p:sp>
          <p:nvSpPr>
            <p:cNvPr id="34" name="单圆角矩形 33"/>
            <p:cNvSpPr/>
            <p:nvPr/>
          </p:nvSpPr>
          <p:spPr>
            <a:xfrm>
              <a:off x="1610977" y="5021847"/>
              <a:ext cx="6550295" cy="860194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0" marR="0" lvl="1" indent="0" algn="l" defTabSz="1244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Calibri" pitchFamily="34" charset="0"/>
                </a:rPr>
                <a:t>为什么大象说“人家是人家，我是我”？　？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99942" y="4775851"/>
              <a:ext cx="1169753" cy="1207762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lstStyle/>
            <a:p>
              <a:pPr marL="0" marR="0" lvl="0" indent="0" algn="ctr" defTabSz="6223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卡通简体" pitchFamily="65" charset="-122"/>
                  <a:ea typeface="方正卡通简体" pitchFamily="65" charset="-122"/>
                  <a:cs typeface="+mn-cs"/>
                </a:rPr>
                <a:t>边听边想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sp>
        <p:nvSpPr>
          <p:cNvPr id="39" name="图文框 38"/>
          <p:cNvSpPr/>
          <p:nvPr/>
        </p:nvSpPr>
        <p:spPr>
          <a:xfrm>
            <a:off x="2335213" y="1216025"/>
            <a:ext cx="4473575" cy="906463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听录音回顾课文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739" y="2122489"/>
            <a:ext cx="3563613" cy="3064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/>
          <p:nvPr/>
        </p:nvSpPr>
        <p:spPr>
          <a:xfrm>
            <a:off x="709613" y="3678513"/>
            <a:ext cx="7710487" cy="1081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比喻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句。把大象的耳朵比作大扇子，形象具体。“耷拉”写出大象耳朵下垂的特点。</a:t>
            </a:r>
          </a:p>
        </p:txBody>
      </p:sp>
      <p:pic>
        <p:nvPicPr>
          <p:cNvPr id="11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任意多边形 5"/>
          <p:cNvSpPr/>
          <p:nvPr/>
        </p:nvSpPr>
        <p:spPr bwMode="auto">
          <a:xfrm>
            <a:off x="976687" y="3151402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3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这里用了什么修辞手法？你从中体会出了什么？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5012418" y="2669268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比喻</a:t>
            </a:r>
            <a:endParaRPr lang="en-US" altLang="zh-CN" sz="20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1355" y="2032831"/>
            <a:ext cx="7950574" cy="71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45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大象有一对大耳朵，像扇子似的耷拉着。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"/>
          <p:cNvSpPr/>
          <p:nvPr/>
        </p:nvSpPr>
        <p:spPr>
          <a:xfrm>
            <a:off x="860425" y="2135095"/>
            <a:ext cx="75025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小兔子说：“咦，大象啊，你的耳朵怎么耷拉下来了？”</a:t>
            </a:r>
          </a:p>
        </p:txBody>
      </p:sp>
      <p:sp>
        <p:nvSpPr>
          <p:cNvPr id="4" name="矩形 3"/>
          <p:cNvSpPr/>
          <p:nvPr/>
        </p:nvSpPr>
        <p:spPr>
          <a:xfrm>
            <a:off x="825874" y="3837640"/>
            <a:ext cx="742950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这一句是语言描写，写出了小兔子一眼看出大象耳朵与众不同的地方——耷拉着。</a:t>
            </a:r>
          </a:p>
        </p:txBody>
      </p:sp>
      <p:sp>
        <p:nvSpPr>
          <p:cNvPr id="8" name="任意多边形 7"/>
          <p:cNvSpPr/>
          <p:nvPr/>
        </p:nvSpPr>
        <p:spPr bwMode="auto">
          <a:xfrm>
            <a:off x="1084263" y="331276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这里是什么描写？你体会出了什么？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012418" y="2870973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描写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4061" y="1570518"/>
            <a:ext cx="77311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小兔子说：“你看，我的耳朵是竖着的，你的耳朵一定是有病了。”</a:t>
            </a:r>
          </a:p>
        </p:txBody>
      </p:sp>
      <p:sp>
        <p:nvSpPr>
          <p:cNvPr id="3" name="矩形 2"/>
          <p:cNvSpPr/>
          <p:nvPr/>
        </p:nvSpPr>
        <p:spPr>
          <a:xfrm>
            <a:off x="754063" y="3360266"/>
            <a:ext cx="7731125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这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句话运用了对比的写法，疑问的句式，小兔子的耳朵是竖着的，大象的耳朵是耷拉的，从而小兔子认为大象的耳朵有病。 </a:t>
            </a:r>
          </a:p>
        </p:txBody>
      </p:sp>
      <p:sp>
        <p:nvSpPr>
          <p:cNvPr id="5" name="任意多边形 4"/>
          <p:cNvSpPr/>
          <p:nvPr/>
        </p:nvSpPr>
        <p:spPr bwMode="auto">
          <a:xfrm>
            <a:off x="1057369" y="2855568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这里用了什么写作手法？你从中体会出了什么？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267912" y="2184967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对比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框 21"/>
          <p:cNvSpPr txBox="1"/>
          <p:nvPr/>
        </p:nvSpPr>
        <p:spPr>
          <a:xfrm>
            <a:off x="1248782" y="1083982"/>
            <a:ext cx="7473950" cy="7934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阅读方法解密：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读好文中的问句 </a:t>
            </a:r>
          </a:p>
        </p:txBody>
      </p:sp>
      <p:sp>
        <p:nvSpPr>
          <p:cNvPr id="38916" name="文本框 23"/>
          <p:cNvSpPr txBox="1"/>
          <p:nvPr/>
        </p:nvSpPr>
        <p:spPr>
          <a:xfrm>
            <a:off x="998538" y="1978025"/>
            <a:ext cx="7354887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概念：</a:t>
            </a:r>
            <a:r>
              <a:rPr lang="zh-CN" altLang="en-US" sz="2400" b="1" dirty="0">
                <a:latin typeface="+mj-ea"/>
                <a:ea typeface="+mj-ea"/>
              </a:rPr>
              <a:t>疑问句，是问一些事情的，表示疑问的语气。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好处：</a:t>
            </a:r>
            <a:r>
              <a:rPr lang="zh-CN" altLang="en-US" sz="2400" b="1" dirty="0">
                <a:latin typeface="+mj-ea"/>
                <a:ea typeface="+mj-ea"/>
              </a:rPr>
              <a:t>疑问句的好处是构成悬念，使读者带着问题往下探究。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运用：</a:t>
            </a:r>
            <a:r>
              <a:rPr lang="zh-CN" altLang="en-US" sz="2400" b="1" dirty="0">
                <a:latin typeface="+mj-ea"/>
                <a:ea typeface="+mj-ea"/>
              </a:rPr>
              <a:t>本文的“你的耳朵怎么耷拉下来了？”除引起思考外，还有承上启下的过渡作用。</a:t>
            </a:r>
          </a:p>
        </p:txBody>
      </p:sp>
      <p:cxnSp>
        <p:nvCxnSpPr>
          <p:cNvPr id="8" name="直线连接符 7"/>
          <p:cNvCxnSpPr/>
          <p:nvPr/>
        </p:nvCxnSpPr>
        <p:spPr>
          <a:xfrm>
            <a:off x="939800" y="1862138"/>
            <a:ext cx="733583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918" name="图片 24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2141538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25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18" y="2684463"/>
            <a:ext cx="322262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图片 25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3781108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1819</Words>
  <Application>Microsoft Office PowerPoint</Application>
  <PresentationFormat>全屏显示(4:3)</PresentationFormat>
  <Paragraphs>159</Paragraphs>
  <Slides>38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Office 主题</vt:lpstr>
      <vt:lpstr>2_Office 主题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荣德基</dc:creator>
  <cp:lastModifiedBy>Administrator</cp:lastModifiedBy>
  <cp:revision>513</cp:revision>
  <dcterms:created xsi:type="dcterms:W3CDTF">2015-12-30T08:03:00Z</dcterms:created>
  <dcterms:modified xsi:type="dcterms:W3CDTF">2018-01-29T09:51:48Z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