
<file path=[Content_Types].xml><?xml version="1.0" encoding="utf-8"?>
<Types xmlns="http://schemas.openxmlformats.org/package/2006/content-types">
  <Default Extension="jpeg" ContentType="image/jpe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
  </p:notesMasterIdLst>
  <p:sldIdLst>
    <p:sldId id="304" r:id="rId3"/>
    <p:sldId id="343" r:id="rId4"/>
    <p:sldId id="344" r:id="rId5"/>
    <p:sldId id="345" r:id="rId6"/>
    <p:sldId id="362" r:id="rId8"/>
    <p:sldId id="363" r:id="rId9"/>
    <p:sldId id="364" r:id="rId10"/>
    <p:sldId id="306" r:id="rId11"/>
    <p:sldId id="383" r:id="rId12"/>
    <p:sldId id="365" r:id="rId13"/>
    <p:sldId id="263" r:id="rId14"/>
    <p:sldId id="264" r:id="rId15"/>
    <p:sldId id="308" r:id="rId16"/>
    <p:sldId id="270" r:id="rId17"/>
    <p:sldId id="271" r:id="rId18"/>
    <p:sldId id="347" r:id="rId19"/>
    <p:sldId id="315" r:id="rId20"/>
    <p:sldId id="337" r:id="rId21"/>
    <p:sldId id="339" r:id="rId22"/>
    <p:sldId id="340" r:id="rId23"/>
    <p:sldId id="348" r:id="rId24"/>
    <p:sldId id="341" r:id="rId25"/>
    <p:sldId id="366" r:id="rId26"/>
    <p:sldId id="367" r:id="rId27"/>
    <p:sldId id="342"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66"/>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93" autoAdjust="0"/>
    <p:restoredTop sz="94660"/>
  </p:normalViewPr>
  <p:slideViewPr>
    <p:cSldViewPr snapToGrid="0">
      <p:cViewPr varScale="1">
        <p:scale>
          <a:sx n="84" d="100"/>
          <a:sy n="84" d="100"/>
        </p:scale>
        <p:origin x="120" y="26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notesMaster" Target="notesMasters/notesMaster1.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8C65747-6A61-4C2E-B36C-8660A137C571}"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1453B28-5CC3-41C0-A166-D4A2B86FF3C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453B28-5CC3-41C0-A166-D4A2B86FF3C2}"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453B28-5CC3-41C0-A166-D4A2B86FF3C2}"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2085149"/>
            <a:ext cx="7315200" cy="1307275"/>
          </a:xfrm>
        </p:spPr>
        <p:txBody>
          <a:bodyPr/>
          <a:lstStyle>
            <a:lvl1pPr algn="ctr">
              <a:defRPr/>
            </a:lvl1pPr>
          </a:lstStyle>
          <a:p>
            <a:r>
              <a:rPr lang="zh-CN" altLang="en-US" dirty="0" smtClean="0"/>
              <a:t>单击此处编辑母版标题样式</a:t>
            </a:r>
            <a:endParaRPr lang="zh-CN" altLang="en-US" dirty="0"/>
          </a:p>
        </p:txBody>
      </p:sp>
      <p:sp>
        <p:nvSpPr>
          <p:cNvPr id="3" name="日期占位符 2"/>
          <p:cNvSpPr>
            <a:spLocks noGrp="1"/>
          </p:cNvSpPr>
          <p:nvPr>
            <p:ph type="dt" sz="half" idx="10"/>
          </p:nvPr>
        </p:nvSpPr>
        <p:spPr/>
        <p:txBody>
          <a:bodyPr/>
          <a:lstStyle/>
          <a:p>
            <a:fld id="{C34FCE23-231B-4CFE-A76F-252AEF0EE017}" type="datetimeFigureOut">
              <a:rPr lang="zh-CN" altLang="en-US" smtClean="0">
                <a:solidFill>
                  <a:prstClr val="black">
                    <a:tint val="75000"/>
                  </a:prstClr>
                </a:solidFill>
              </a:rPr>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BF6536A5-DAEE-4F65-B2D5-30A7A77F84CB}" type="slidenum">
              <a:rPr lang="zh-CN" altLang="en-US" smtClean="0">
                <a:solidFill>
                  <a:prstClr val="black">
                    <a:tint val="75000"/>
                  </a:prstClr>
                </a:solidFill>
              </a:rPr>
            </a:fld>
            <a:endParaRPr lang="zh-CN" altLang="en-US">
              <a:solidFill>
                <a:prstClr val="black">
                  <a:tint val="75000"/>
                </a:prstClr>
              </a:solidFill>
            </a:endParaRPr>
          </a:p>
        </p:txBody>
      </p:sp>
      <p:sp>
        <p:nvSpPr>
          <p:cNvPr id="9" name="副标题 2"/>
          <p:cNvSpPr>
            <a:spLocks noGrp="1"/>
          </p:cNvSpPr>
          <p:nvPr>
            <p:ph type="subTitle" idx="1"/>
          </p:nvPr>
        </p:nvSpPr>
        <p:spPr>
          <a:xfrm>
            <a:off x="838200" y="3392424"/>
            <a:ext cx="7315200" cy="759650"/>
          </a:xfrm>
        </p:spPr>
        <p:txBody>
          <a:bodyPr/>
          <a:lstStyle>
            <a:lvl1pPr marL="0" indent="0" algn="ctr">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单击此处编辑母版副标题样式</a:t>
            </a:r>
            <a:endParaRPr lang="zh-CN" alt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838200" y="0"/>
            <a:ext cx="10515600" cy="822960"/>
          </a:xfrm>
        </p:spPr>
        <p:txBody>
          <a:bodyPr anchor="ctr" anchorCtr="0">
            <a:normAutofit/>
          </a:bodyPr>
          <a:lstStyle>
            <a:lvl1pPr algn="ctr">
              <a:defRPr sz="4000">
                <a:solidFill>
                  <a:schemeClr val="tx1">
                    <a:lumMod val="75000"/>
                    <a:lumOff val="25000"/>
                  </a:schemeClr>
                </a:solidFill>
              </a:defRPr>
            </a:lvl1pPr>
          </a:lstStyle>
          <a:p>
            <a:r>
              <a:rPr lang="zh-CN" altLang="en-US" dirty="0" smtClean="0"/>
              <a:t>单击此处编辑母版标题样式</a:t>
            </a:r>
            <a:endParaRPr lang="zh-CN" altLang="en-US" dirty="0"/>
          </a:p>
        </p:txBody>
      </p:sp>
      <p:sp>
        <p:nvSpPr>
          <p:cNvPr id="19" name="内容占位符 2"/>
          <p:cNvSpPr>
            <a:spLocks noGrp="1"/>
          </p:cNvSpPr>
          <p:nvPr>
            <p:ph idx="1"/>
          </p:nvPr>
        </p:nvSpPr>
        <p:spPr>
          <a:xfrm>
            <a:off x="838200" y="1143000"/>
            <a:ext cx="10515600" cy="5033963"/>
          </a:xfrm>
        </p:spPr>
        <p:txBody>
          <a:bodyPr/>
          <a:lstStyle>
            <a:lvl1pPr marL="0" indent="0">
              <a:lnSpc>
                <a:spcPct val="100000"/>
              </a:lnSpc>
              <a:buNone/>
              <a:defRPr/>
            </a:lvl1pPr>
            <a:lvl2pPr marL="457200" indent="0">
              <a:lnSpc>
                <a:spcPct val="100000"/>
              </a:lnSpc>
              <a:buNone/>
              <a:defRPr/>
            </a:lvl2pPr>
            <a:lvl3pPr>
              <a:lnSpc>
                <a:spcPct val="100000"/>
              </a:lnSpc>
              <a:defRPr>
                <a:solidFill>
                  <a:schemeClr val="tx1">
                    <a:lumMod val="65000"/>
                    <a:lumOff val="35000"/>
                  </a:schemeClr>
                </a:solidFill>
                <a:latin typeface="黑体" panose="02010609060101010101" pitchFamily="49" charset="-122"/>
                <a:ea typeface="黑体" panose="02010609060101010101" pitchFamily="49" charset="-122"/>
              </a:defRPr>
            </a:lvl3pPr>
            <a:lvl4pPr>
              <a:defRPr>
                <a:latin typeface="楷体" panose="02010609060101010101" pitchFamily="49" charset="-122"/>
                <a:ea typeface="楷体" panose="02010609060101010101" pitchFamily="49" charset="-122"/>
              </a:defRPr>
            </a:lvl4pPr>
            <a:lvl5pPr>
              <a:defRPr>
                <a:latin typeface="楷体" panose="02010609060101010101" pitchFamily="49" charset="-122"/>
                <a:ea typeface="楷体" panose="02010609060101010101" pitchFamily="49" charset="-122"/>
              </a:defRPr>
            </a:lvl5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lvl1pPr>
              <a:defRPr>
                <a:solidFill>
                  <a:schemeClr val="tx1"/>
                </a:solidFill>
              </a:defRPr>
            </a:lvl1pPr>
          </a:lstStyle>
          <a:p>
            <a:fld id="{C34FCE23-231B-4CFE-A76F-252AEF0EE017}" type="datetimeFigureOut">
              <a:rPr lang="zh-CN" altLang="en-US" smtClean="0">
                <a:solidFill>
                  <a:prstClr val="black"/>
                </a:solidFill>
              </a:rPr>
            </a:fld>
            <a:endParaRPr lang="zh-CN" altLang="en-US" dirty="0">
              <a:solidFill>
                <a:prstClr val="black"/>
              </a:solidFill>
            </a:endParaRPr>
          </a:p>
        </p:txBody>
      </p:sp>
      <p:sp>
        <p:nvSpPr>
          <p:cNvPr id="5" name="页脚占位符 4"/>
          <p:cNvSpPr>
            <a:spLocks noGrp="1"/>
          </p:cNvSpPr>
          <p:nvPr>
            <p:ph type="ftr" sz="quarter" idx="11"/>
          </p:nvPr>
        </p:nvSpPr>
        <p:spPr/>
        <p:txBody>
          <a:bodyPr/>
          <a:lstStyle>
            <a:lvl1pPr>
              <a:defRPr>
                <a:solidFill>
                  <a:schemeClr val="tx1"/>
                </a:solidFill>
              </a:defRPr>
            </a:lvl1pPr>
          </a:lstStyle>
          <a:p>
            <a:endParaRPr lang="zh-CN" altLang="en-US" dirty="0">
              <a:solidFill>
                <a:prstClr val="black"/>
              </a:solidFill>
            </a:endParaRPr>
          </a:p>
        </p:txBody>
      </p:sp>
      <p:sp>
        <p:nvSpPr>
          <p:cNvPr id="6" name="灯片编号占位符 5"/>
          <p:cNvSpPr>
            <a:spLocks noGrp="1"/>
          </p:cNvSpPr>
          <p:nvPr>
            <p:ph type="sldNum" sz="quarter" idx="12"/>
          </p:nvPr>
        </p:nvSpPr>
        <p:spPr/>
        <p:txBody>
          <a:bodyPr/>
          <a:lstStyle>
            <a:lvl1pPr>
              <a:defRPr>
                <a:solidFill>
                  <a:schemeClr val="tx1"/>
                </a:solidFill>
              </a:defRPr>
            </a:lvl1pPr>
          </a:lstStyle>
          <a:p>
            <a:fld id="{BF6536A5-DAEE-4F65-B2D5-30A7A77F84CB}" type="slidenum">
              <a:rPr lang="zh-CN" altLang="en-US" smtClean="0">
                <a:solidFill>
                  <a:prstClr val="black"/>
                </a:solidFill>
              </a:rPr>
            </a:fld>
            <a:endParaRPr lang="zh-CN" altLang="en-US" dirty="0">
              <a:solidFill>
                <a:prstClr val="black"/>
              </a:solidFill>
            </a:endParaRPr>
          </a:p>
        </p:txBody>
      </p:sp>
      <p:sp>
        <p:nvSpPr>
          <p:cNvPr id="12" name="标题 1"/>
          <p:cNvSpPr>
            <a:spLocks noGrp="1"/>
          </p:cNvSpPr>
          <p:nvPr>
            <p:ph type="title" hasCustomPrompt="1"/>
          </p:nvPr>
        </p:nvSpPr>
        <p:spPr>
          <a:xfrm>
            <a:off x="838200" y="2085149"/>
            <a:ext cx="7315200" cy="1307275"/>
          </a:xfrm>
        </p:spPr>
        <p:txBody>
          <a:bodyPr>
            <a:normAutofit/>
          </a:bodyPr>
          <a:lstStyle>
            <a:lvl1pPr algn="ctr">
              <a:defRPr sz="6000"/>
            </a:lvl1pPr>
          </a:lstStyle>
          <a:p>
            <a:r>
              <a:rPr lang="zh-CN" altLang="en-US" dirty="0" smtClean="0"/>
              <a:t>再 见</a:t>
            </a:r>
            <a:endParaRPr lang="zh-CN" altLang="en-US" dirty="0"/>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D5CCDD7-6885-4367-AECD-7CCB9CA7710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0761D37-E941-45DC-825E-E4C1BBB38F85}"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4" name="动作按钮: 后退或前一项 3">
            <a:hlinkClick r:id="" action="ppaction://hlinkshowjump?jump=previousslide" highlightClick="1"/>
          </p:cNvPr>
          <p:cNvSpPr/>
          <p:nvPr userDrawn="1"/>
        </p:nvSpPr>
        <p:spPr>
          <a:xfrm>
            <a:off x="11042651"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sz="1200"/>
          </a:p>
        </p:txBody>
      </p:sp>
      <p:sp>
        <p:nvSpPr>
          <p:cNvPr id="5" name="动作按钮: 前进或下一项 4">
            <a:hlinkClick r:id="" action="ppaction://hlinkshowjump?jump=nextslide" highlightClick="1"/>
          </p:cNvPr>
          <p:cNvSpPr/>
          <p:nvPr userDrawn="1"/>
        </p:nvSpPr>
        <p:spPr>
          <a:xfrm>
            <a:off x="11406189"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a:p>
        </p:txBody>
      </p:sp>
      <p:sp>
        <p:nvSpPr>
          <p:cNvPr id="6" name="动作按钮: 结束 12">
            <a:hlinkClick r:id="" action="ppaction://hlinkshowjump?jump=endshow" highlightClick="1"/>
          </p:cNvPr>
          <p:cNvSpPr/>
          <p:nvPr userDrawn="1"/>
        </p:nvSpPr>
        <p:spPr>
          <a:xfrm>
            <a:off x="11760200" y="6515101"/>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a:p>
        </p:txBody>
      </p:sp>
      <p:cxnSp>
        <p:nvCxnSpPr>
          <p:cNvPr id="7" name="直接连接符 6"/>
          <p:cNvCxnSpPr/>
          <p:nvPr userDrawn="1"/>
        </p:nvCxnSpPr>
        <p:spPr>
          <a:xfrm>
            <a:off x="241301" y="406400"/>
            <a:ext cx="11701463"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8" name="燕尾形 15">
            <a:hlinkClick r:id="" action="ppaction://noaction"/>
          </p:cNvPr>
          <p:cNvSpPr/>
          <p:nvPr userDrawn="1"/>
        </p:nvSpPr>
        <p:spPr>
          <a:xfrm>
            <a:off x="6456364" y="6505576"/>
            <a:ext cx="2084387" cy="352425"/>
          </a:xfrm>
          <a:prstGeom prst="chevron">
            <a:avLst/>
          </a:prstGeom>
          <a:solidFill>
            <a:schemeClr val="accent6"/>
          </a:solidFill>
          <a:ln>
            <a:noFill/>
          </a:ln>
        </p:spPr>
        <p:txBody>
          <a:bodyPr anchor="ctr"/>
          <a:lstStyle/>
          <a:p>
            <a:pPr algn="ctr" defTabSz="687070" eaLnBrk="1" hangingPunct="1">
              <a:defRPr/>
            </a:pPr>
            <a:r>
              <a:rPr lang="zh-CN" altLang="en-US" sz="1200">
                <a:solidFill>
                  <a:srgbClr val="FFFFFF"/>
                </a:solidFill>
                <a:latin typeface="微软雅黑" panose="020B0503020204020204" charset="-122"/>
                <a:ea typeface="微软雅黑" panose="020B0503020204020204" charset="-122"/>
              </a:rPr>
              <a:t>基础</a:t>
            </a:r>
            <a:r>
              <a:rPr lang="en-US" altLang="zh-CN" sz="1200">
                <a:solidFill>
                  <a:srgbClr val="FFFFFF"/>
                </a:solidFill>
                <a:latin typeface="微软雅黑" panose="020B0503020204020204" charset="-122"/>
                <a:ea typeface="微软雅黑" panose="020B0503020204020204" charset="-122"/>
              </a:rPr>
              <a:t>·</a:t>
            </a:r>
            <a:r>
              <a:rPr lang="zh-CN" altLang="en-US" sz="1200">
                <a:solidFill>
                  <a:srgbClr val="FFFFFF"/>
                </a:solidFill>
                <a:latin typeface="微软雅黑" panose="020B0503020204020204" charset="-122"/>
                <a:ea typeface="微软雅黑" panose="020B0503020204020204" charset="-122"/>
              </a:rPr>
              <a:t>自主学习</a:t>
            </a:r>
            <a:endParaRPr lang="zh-CN" altLang="en-US" sz="1200">
              <a:solidFill>
                <a:srgbClr val="FFFFFF"/>
              </a:solidFill>
              <a:latin typeface="微软雅黑" panose="020B0503020204020204" charset="-122"/>
              <a:ea typeface="微软雅黑" panose="020B0503020204020204" charset="-122"/>
            </a:endParaRPr>
          </a:p>
        </p:txBody>
      </p:sp>
      <p:sp>
        <p:nvSpPr>
          <p:cNvPr id="9" name="燕尾形 16">
            <a:hlinkClick r:id="" action="ppaction://noaction"/>
          </p:cNvPr>
          <p:cNvSpPr/>
          <p:nvPr userDrawn="1"/>
        </p:nvSpPr>
        <p:spPr>
          <a:xfrm>
            <a:off x="8731251" y="6505576"/>
            <a:ext cx="2084388" cy="352425"/>
          </a:xfrm>
          <a:prstGeom prst="chevron">
            <a:avLst/>
          </a:prstGeom>
          <a:solidFill>
            <a:schemeClr val="accent6"/>
          </a:solidFill>
          <a:ln>
            <a:noFill/>
          </a:ln>
        </p:spPr>
        <p:txBody>
          <a:bodyPr anchor="ctr"/>
          <a:lstStyle/>
          <a:p>
            <a:pPr algn="ctr" defTabSz="687070" eaLnBrk="1" hangingPunct="1">
              <a:defRPr/>
            </a:pPr>
            <a:r>
              <a:rPr lang="zh-CN" altLang="en-US" sz="1200">
                <a:solidFill>
                  <a:srgbClr val="FFFFFF"/>
                </a:solidFill>
                <a:latin typeface="微软雅黑" panose="020B0503020204020204" charset="-122"/>
                <a:ea typeface="微软雅黑" panose="020B0503020204020204" charset="-122"/>
              </a:rPr>
              <a:t>核心</a:t>
            </a:r>
            <a:r>
              <a:rPr lang="en-US" altLang="zh-CN" sz="1200">
                <a:solidFill>
                  <a:srgbClr val="FFFFFF"/>
                </a:solidFill>
                <a:latin typeface="微软雅黑" panose="020B0503020204020204" charset="-122"/>
                <a:ea typeface="微软雅黑" panose="020B0503020204020204" charset="-122"/>
              </a:rPr>
              <a:t>·</a:t>
            </a:r>
            <a:r>
              <a:rPr lang="zh-CN" altLang="en-US" sz="1200">
                <a:solidFill>
                  <a:srgbClr val="FFFFFF"/>
                </a:solidFill>
                <a:latin typeface="微软雅黑" panose="020B0503020204020204" charset="-122"/>
                <a:ea typeface="微软雅黑" panose="020B0503020204020204" charset="-122"/>
              </a:rPr>
              <a:t>互动探究</a:t>
            </a:r>
            <a:endParaRPr lang="zh-CN" altLang="en-US" sz="1200">
              <a:solidFill>
                <a:srgbClr val="FFFFFF"/>
              </a:solidFill>
              <a:latin typeface="微软雅黑" panose="020B0503020204020204" charset="-122"/>
              <a:ea typeface="微软雅黑" panose="020B0503020204020204" charset="-122"/>
            </a:endParaRPr>
          </a:p>
        </p:txBody>
      </p:sp>
      <p:sp>
        <p:nvSpPr>
          <p:cNvPr id="3" name="文本占位符 2"/>
          <p:cNvSpPr>
            <a:spLocks noGrp="1"/>
          </p:cNvSpPr>
          <p:nvPr>
            <p:ph type="body" idx="1"/>
          </p:nvPr>
        </p:nvSpPr>
        <p:spPr>
          <a:xfrm>
            <a:off x="241540" y="534839"/>
            <a:ext cx="11701077" cy="5911999"/>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2816669"/>
            <a:ext cx="10515600" cy="1307275"/>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838200" y="4123944"/>
            <a:ext cx="10515600" cy="1527048"/>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endParaRPr lang="zh-CN" altLang="en-US" dirty="0" smtClean="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34FCE23-231B-4CFE-A76F-252AEF0EE017}"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F6536A5-DAEE-4F65-B2D5-30A7A77F84CB}" type="slidenum">
              <a:rPr lang="zh-CN" altLang="en-US" smtClean="0">
                <a:solidFill>
                  <a:prstClr val="black">
                    <a:tint val="75000"/>
                  </a:prstClr>
                </a:solidFill>
              </a:rPr>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iming>
    <p:tnLst>
      <p:par>
        <p:cTn id="1" dur="indefinite" restart="never" nodeType="tmRoot"/>
      </p:par>
    </p:tnLst>
  </p:timing>
  <p:txStyles>
    <p:titleStyle>
      <a:lvl1pPr algn="l" defTabSz="914400" rtl="0" eaLnBrk="1" latinLnBrk="0" hangingPunct="1">
        <a:lnSpc>
          <a:spcPct val="100000"/>
        </a:lnSpc>
        <a:spcBef>
          <a:spcPct val="0"/>
        </a:spcBef>
        <a:buNone/>
        <a:defRPr sz="4400" b="1" kern="1200" baseline="0">
          <a:solidFill>
            <a:schemeClr val="tx1">
              <a:lumMod val="65000"/>
              <a:lumOff val="35000"/>
            </a:schemeClr>
          </a:solidFill>
          <a:latin typeface="Times New Roman" panose="02020603050405020304" pitchFamily="18" charset="0"/>
          <a:ea typeface="黑体" panose="02010609060101010101" pitchFamily="49" charset="-122"/>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baseline="0">
          <a:solidFill>
            <a:schemeClr val="tx1">
              <a:lumMod val="65000"/>
              <a:lumOff val="35000"/>
            </a:schemeClr>
          </a:solidFill>
          <a:latin typeface="Times New Roman" panose="02020603050405020304" pitchFamily="18" charset="0"/>
          <a:ea typeface="黑体" panose="02010609060101010101" pitchFamily="49" charset="-122"/>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baseline="0">
          <a:solidFill>
            <a:schemeClr val="tx1">
              <a:lumMod val="65000"/>
              <a:lumOff val="35000"/>
            </a:schemeClr>
          </a:solidFill>
          <a:latin typeface="Times New Roman" panose="02020603050405020304" pitchFamily="18" charset="0"/>
          <a:ea typeface="黑体" panose="020106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5.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jpeg"/><Relationship Id="rId1" Type="http://schemas.openxmlformats.org/officeDocument/2006/relationships/image" Target="../media/image7.jpe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0.jpeg"/><Relationship Id="rId1" Type="http://schemas.openxmlformats.org/officeDocument/2006/relationships/image" Target="../media/image9.jpe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microsoft.com/office/2007/relationships/hdphoto" Target="../media/image13.wdp"/><Relationship Id="rId2" Type="http://schemas.openxmlformats.org/officeDocument/2006/relationships/image" Target="../media/image12.png"/><Relationship Id="rId1" Type="http://schemas.openxmlformats.org/officeDocument/2006/relationships/image" Target="../media/image1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1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标题 1"/>
          <p:cNvSpPr txBox="1"/>
          <p:nvPr/>
        </p:nvSpPr>
        <p:spPr bwMode="auto">
          <a:xfrm>
            <a:off x="2857500" y="2363349"/>
            <a:ext cx="4343400" cy="131330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8000" dirty="0">
                <a:latin typeface="黑体" panose="02010609060101010101" pitchFamily="49" charset="-122"/>
                <a:ea typeface="黑体" panose="02010609060101010101" pitchFamily="49" charset="-122"/>
              </a:rPr>
              <a:t>芣 </a:t>
            </a:r>
            <a:r>
              <a:rPr lang="zh-CN" altLang="en-US" sz="8000" dirty="0" smtClean="0">
                <a:latin typeface="黑体" panose="02010609060101010101" pitchFamily="49" charset="-122"/>
                <a:ea typeface="黑体" panose="02010609060101010101" pitchFamily="49" charset="-122"/>
              </a:rPr>
              <a:t>苢</a:t>
            </a:r>
            <a:endParaRPr lang="zh-CN" altLang="en-US" sz="8000" dirty="0" smtClean="0">
              <a:latin typeface="黑体" panose="02010609060101010101" pitchFamily="49" charset="-122"/>
              <a:ea typeface="黑体" panose="02010609060101010101" pitchFamily="49" charset="-122"/>
            </a:endParaRPr>
          </a:p>
          <a:p>
            <a:pPr algn="ctr"/>
            <a:endParaRPr lang="zh-CN" altLang="en-US" sz="8000" dirty="0" smtClean="0">
              <a:latin typeface="黑体" panose="02010609060101010101" pitchFamily="49" charset="-122"/>
              <a:ea typeface="黑体" panose="02010609060101010101" pitchFamily="49" charset="-122"/>
            </a:endParaRPr>
          </a:p>
          <a:p>
            <a:pPr algn="ctr"/>
            <a:r>
              <a:rPr lang="zh-CN" altLang="en-US" sz="4000" dirty="0" smtClean="0">
                <a:latin typeface="黑体" panose="02010609060101010101" pitchFamily="49" charset="-122"/>
                <a:ea typeface="黑体" panose="02010609060101010101" pitchFamily="49" charset="-122"/>
              </a:rPr>
              <a:t>《诗经·周南》</a:t>
            </a:r>
            <a:endParaRPr lang="zh-CN" altLang="en-US" sz="4000" dirty="0" smtClean="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1808326" y="908650"/>
            <a:ext cx="6563089" cy="3415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spcAft>
                <a:spcPct val="0"/>
              </a:spcAft>
              <a:tabLst>
                <a:tab pos="1350645" algn="l"/>
                <a:tab pos="3870960" algn="l"/>
              </a:tabLst>
            </a:pPr>
            <a:r>
              <a:rPr lang="zh-CN" altLang="zh-CN" sz="2400" b="1" kern="100">
                <a:latin typeface="Times New Roman" panose="02020603050405020304"/>
                <a:ea typeface="黑体" panose="02010609060101010101" pitchFamily="49" charset="-122"/>
                <a:cs typeface="Times New Roman" panose="02020603050405020304"/>
              </a:rPr>
              <a:t>芣　苢</a:t>
            </a:r>
            <a:endParaRPr lang="zh-CN" altLang="zh-CN" sz="1050" kern="100">
              <a:latin typeface="宋体" panose="02010600030101010101" pitchFamily="2" charset="-122"/>
              <a:cs typeface="Courier New" panose="02070309020205020404"/>
            </a:endParaRPr>
          </a:p>
          <a:p>
            <a:pPr indent="612140" algn="just">
              <a:spcAft>
                <a:spcPct val="0"/>
              </a:spcAft>
              <a:tabLst>
                <a:tab pos="1350645" algn="l"/>
                <a:tab pos="3870960" algn="l"/>
              </a:tabLst>
            </a:pPr>
            <a:r>
              <a:rPr lang="zh-CN" altLang="zh-CN" sz="2400" b="1" kern="100">
                <a:latin typeface="Times New Roman" panose="02020603050405020304"/>
                <a:cs typeface="Times New Roman" panose="02020603050405020304"/>
              </a:rPr>
              <a:t>即车前草，多年生草本，高</a:t>
            </a:r>
            <a:r>
              <a:rPr lang="en-US" altLang="zh-CN" sz="2400" b="1" kern="100">
                <a:latin typeface="Times New Roman" panose="02020603050405020304"/>
                <a:cs typeface="Courier New" panose="02070309020205020404"/>
              </a:rPr>
              <a:t>20</a:t>
            </a:r>
            <a:r>
              <a:rPr lang="zh-CN" altLang="zh-CN" sz="2400" b="1" kern="100">
                <a:latin typeface="Times New Roman" panose="02020603050405020304"/>
                <a:cs typeface="Times New Roman" panose="02020603050405020304"/>
              </a:rPr>
              <a:t>～</a:t>
            </a:r>
            <a:r>
              <a:rPr lang="en-US" altLang="zh-CN" sz="2400" b="1" kern="100">
                <a:latin typeface="Times New Roman" panose="02020603050405020304"/>
                <a:cs typeface="Courier New" panose="02070309020205020404"/>
              </a:rPr>
              <a:t>60</a:t>
            </a:r>
            <a:r>
              <a:rPr lang="zh-CN" altLang="zh-CN" sz="2400" b="1" kern="100">
                <a:latin typeface="Times New Roman" panose="02020603050405020304"/>
                <a:cs typeface="Times New Roman" panose="02020603050405020304"/>
              </a:rPr>
              <a:t>厘米，全体光滑或稍有短毛。根茎短而肥厚，着生多数须根。</a:t>
            </a:r>
            <a:endParaRPr lang="zh-CN" altLang="zh-CN" sz="1050" kern="100">
              <a:latin typeface="宋体" panose="02010600030101010101" pitchFamily="2" charset="-122"/>
              <a:cs typeface="Courier New" panose="02070309020205020404"/>
            </a:endParaRPr>
          </a:p>
          <a:p>
            <a:pPr indent="612140" algn="just">
              <a:spcAft>
                <a:spcPct val="0"/>
              </a:spcAft>
              <a:tabLst>
                <a:tab pos="1350645" algn="l"/>
                <a:tab pos="3870960" algn="l"/>
              </a:tabLst>
            </a:pPr>
            <a:r>
              <a:rPr lang="zh-CN" altLang="zh-CN" sz="2400" b="1" kern="100">
                <a:latin typeface="Times New Roman" panose="02020603050405020304"/>
                <a:cs typeface="Times New Roman" panose="02020603050405020304"/>
              </a:rPr>
              <a:t>荒地或路旁常见，分布几遍全国。</a:t>
            </a:r>
            <a:r>
              <a:rPr lang="zh-CN" altLang="zh-CN" sz="2400" b="1" u="sng" kern="100">
                <a:latin typeface="Times New Roman" panose="02020603050405020304"/>
                <a:ea typeface="黑体" panose="02010609060101010101" pitchFamily="49" charset="-122"/>
                <a:cs typeface="Times New Roman" panose="02020603050405020304"/>
              </a:rPr>
              <a:t>嫩叶可食，有些地区用作饲料；全草与种子都可入药，能利尿、清热、止咳。</a:t>
            </a:r>
            <a:r>
              <a:rPr lang="en-US" altLang="zh-CN" sz="2400" b="1" kern="100" baseline="30000">
                <a:latin typeface="宋体" panose="02010600030101010101" pitchFamily="2" charset="-122"/>
                <a:cs typeface="Times New Roman" panose="02020603050405020304"/>
              </a:rPr>
              <a:t>⑥</a:t>
            </a:r>
            <a:endParaRPr lang="zh-CN" altLang="zh-CN" sz="1050" kern="100">
              <a:latin typeface="宋体" panose="02010600030101010101" pitchFamily="2" charset="-122"/>
              <a:cs typeface="Courier New" panose="02070309020205020404"/>
            </a:endParaRPr>
          </a:p>
          <a:p>
            <a:pPr indent="612140" algn="just">
              <a:spcAft>
                <a:spcPct val="0"/>
              </a:spcAft>
              <a:tabLst>
                <a:tab pos="1350645" algn="l"/>
                <a:tab pos="3870960" algn="l"/>
              </a:tabLst>
            </a:pPr>
            <a:r>
              <a:rPr lang="en-US" altLang="zh-CN" sz="2400" b="1" kern="100">
                <a:solidFill>
                  <a:srgbClr val="3366FF"/>
                </a:solidFill>
                <a:latin typeface="Times New Roman" panose="02020603050405020304"/>
                <a:ea typeface="黑体" panose="02010609060101010101" pitchFamily="49" charset="-122"/>
                <a:cs typeface="Courier New" panose="02070309020205020404"/>
              </a:rPr>
              <a:t>[</a:t>
            </a:r>
            <a:r>
              <a:rPr lang="zh-CN" altLang="zh-CN" sz="2400" b="1" kern="100">
                <a:solidFill>
                  <a:srgbClr val="3366FF"/>
                </a:solidFill>
                <a:latin typeface="Times New Roman" panose="02020603050405020304"/>
                <a:ea typeface="黑体" panose="02010609060101010101" pitchFamily="49" charset="-122"/>
                <a:cs typeface="Times New Roman" panose="02020603050405020304"/>
              </a:rPr>
              <a:t>伴读</a:t>
            </a:r>
            <a:r>
              <a:rPr lang="en-US" altLang="zh-CN" sz="2400" b="1" kern="100">
                <a:solidFill>
                  <a:srgbClr val="3366FF"/>
                </a:solidFill>
                <a:latin typeface="Times New Roman" panose="02020603050405020304"/>
                <a:ea typeface="黑体" panose="02010609060101010101" pitchFamily="49" charset="-122"/>
                <a:cs typeface="Courier New" panose="02070309020205020404"/>
              </a:rPr>
              <a:t>] </a:t>
            </a:r>
            <a:r>
              <a:rPr lang="en-US" altLang="zh-CN" sz="2400" b="1" kern="100">
                <a:solidFill>
                  <a:srgbClr val="3366FF"/>
                </a:solidFill>
                <a:latin typeface="宋体" panose="02010600030101010101" pitchFamily="2" charset="-122"/>
                <a:ea typeface="华文行楷"/>
                <a:cs typeface="Times New Roman" panose="02020603050405020304"/>
              </a:rPr>
              <a:t>⑥</a:t>
            </a:r>
            <a:r>
              <a:rPr lang="zh-CN" altLang="zh-CN" sz="2400" b="1" kern="100">
                <a:solidFill>
                  <a:srgbClr val="3366FF"/>
                </a:solidFill>
                <a:latin typeface="Times New Roman" panose="02020603050405020304"/>
                <a:ea typeface="华文行楷"/>
                <a:cs typeface="Times New Roman" panose="02020603050405020304"/>
              </a:rPr>
              <a:t>有种说法，先民们认为</a:t>
            </a:r>
            <a:r>
              <a:rPr lang="zh-CN" altLang="zh-CN" sz="2400" b="1" kern="100">
                <a:solidFill>
                  <a:srgbClr val="3366FF"/>
                </a:solidFill>
                <a:latin typeface="宋体" panose="02010600030101010101" pitchFamily="2" charset="-122"/>
                <a:cs typeface="宋体" panose="02010600030101010101" pitchFamily="2" charset="-122"/>
              </a:rPr>
              <a:t>芣苢</a:t>
            </a:r>
            <a:r>
              <a:rPr lang="zh-CN" altLang="zh-CN" sz="2400" b="1" kern="100">
                <a:solidFill>
                  <a:srgbClr val="3366FF"/>
                </a:solidFill>
                <a:latin typeface="Times New Roman" panose="02020603050405020304"/>
                <a:ea typeface="华文行楷"/>
                <a:cs typeface="Times New Roman" panose="02020603050405020304"/>
              </a:rPr>
              <a:t>主子，采</a:t>
            </a:r>
            <a:r>
              <a:rPr lang="zh-CN" altLang="zh-CN" sz="2400" b="1" kern="100">
                <a:solidFill>
                  <a:srgbClr val="3366FF"/>
                </a:solidFill>
                <a:latin typeface="宋体" panose="02010600030101010101" pitchFamily="2" charset="-122"/>
                <a:cs typeface="宋体" panose="02010600030101010101" pitchFamily="2" charset="-122"/>
              </a:rPr>
              <a:t>芣苢</a:t>
            </a:r>
            <a:r>
              <a:rPr lang="zh-CN" altLang="zh-CN" sz="2400" b="1" kern="100">
                <a:solidFill>
                  <a:srgbClr val="3366FF"/>
                </a:solidFill>
                <a:latin typeface="Times New Roman" panose="02020603050405020304"/>
                <a:ea typeface="华文行楷"/>
                <a:cs typeface="Times New Roman" panose="02020603050405020304"/>
              </a:rPr>
              <a:t>可以满足妇女们多子多孙的愿望。</a:t>
            </a:r>
            <a:endParaRPr lang="zh-CN" altLang="zh-CN" sz="1050" kern="100">
              <a:solidFill>
                <a:srgbClr val="3366FF"/>
              </a:solidFill>
              <a:effectLst/>
              <a:latin typeface="宋体" panose="02010600030101010101" pitchFamily="2" charset="-122"/>
              <a:cs typeface="Courier New" panose="02070309020205020404"/>
            </a:endParaRPr>
          </a:p>
        </p:txBody>
      </p:sp>
      <p:pic>
        <p:nvPicPr>
          <p:cNvPr id="3074" name="Picture 2" descr="D:\梁贺\2019\课件\2019（秋）语文　选修　上册（新教材新标准）\A161.TIF"/>
          <p:cNvPicPr>
            <a:picLocks noChangeAspect="1" noChangeArrowheads="1"/>
          </p:cNvPicPr>
          <p:nvPr/>
        </p:nvPicPr>
        <p:blipFill>
          <a:blip r:embed="rId1">
            <a:clrChange>
              <a:clrFrom>
                <a:srgbClr val="FFFFFF"/>
              </a:clrFrom>
              <a:clrTo>
                <a:srgbClr val="FFFFFF">
                  <a:alpha val="0"/>
                </a:srgbClr>
              </a:clrTo>
            </a:clrChange>
          </a:blip>
          <a:stretch>
            <a:fillRect/>
          </a:stretch>
        </p:blipFill>
        <p:spPr bwMode="auto">
          <a:xfrm>
            <a:off x="8661400" y="1086485"/>
            <a:ext cx="3358515" cy="417322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p:cNvSpPr txBox="1"/>
          <p:nvPr/>
        </p:nvSpPr>
        <p:spPr>
          <a:xfrm>
            <a:off x="1651000" y="63500"/>
            <a:ext cx="8890000" cy="106680"/>
          </a:xfrm>
          <a:prstGeom prst="rect">
            <a:avLst/>
          </a:prstGeom>
          <a:noFill/>
        </p:spPr>
        <p:txBody>
          <a:bodyPr vert="horz" rtlCol="0">
            <a:spAutoFit/>
          </a:bodyPr>
          <a:lstStyle/>
          <a:p>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
        <p:nvSpPr>
          <p:cNvPr id="4" name="文本框 3"/>
          <p:cNvSpPr txBox="1"/>
          <p:nvPr/>
        </p:nvSpPr>
        <p:spPr>
          <a:xfrm>
            <a:off x="1651000" y="6718300"/>
            <a:ext cx="8890000" cy="106680"/>
          </a:xfrm>
          <a:prstGeom prst="rect">
            <a:avLst/>
          </a:prstGeom>
          <a:noFill/>
        </p:spPr>
        <p:txBody>
          <a:bodyPr vert="horz" rtlCol="0">
            <a:spAutoFit/>
          </a:bodyPr>
          <a:lstStyle/>
          <a:p>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childTnLst>
                                    <p:set>
                                      <p:cBhvr>
                                        <p:cTn id="6" dur="1" fill="hold">
                                          <p:stCondLst>
                                            <p:cond delay="0"/>
                                          </p:stCondLst>
                                        </p:cTn>
                                        <p:tgtEl>
                                          <p:spTgt spid="3">
                                            <p:txEl>
                                              <p:pRg st="3" end="3"/>
                                            </p:txEl>
                                          </p:spTgt>
                                        </p:tgtEl>
                                        <p:attrNameLst>
                                          <p:attrName>style.visibility</p:attrName>
                                        </p:attrNameLst>
                                      </p:cBhvr>
                                      <p:to>
                                        <p:strVal val="visible"/>
                                      </p:to>
                                    </p:set>
                                    <p:animEffect transition="in" filter="blinds(horizontal)">
                                      <p:cBhvr>
                                        <p:cTn id="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02697" y="1367295"/>
            <a:ext cx="8423367" cy="738664"/>
          </a:xfrm>
          <a:prstGeom prst="rect">
            <a:avLst/>
          </a:prstGeom>
        </p:spPr>
        <p:txBody>
          <a:bodyPr wrap="square">
            <a:spAutoFit/>
          </a:bodyPr>
          <a:lstStyle/>
          <a:p>
            <a:pPr algn="just">
              <a:lnSpc>
                <a:spcPct val="150000"/>
              </a:lnSpc>
            </a:pPr>
            <a:r>
              <a:rPr lang="zh-CN" altLang="en-US" sz="2800" dirty="0" smtClean="0">
                <a:latin typeface="楷体" panose="02010609060101010101" pitchFamily="49" charset="-122"/>
                <a:ea typeface="楷体" panose="02010609060101010101" pitchFamily="49" charset="-122"/>
              </a:rPr>
              <a:t>采采</a:t>
            </a:r>
            <a:r>
              <a:rPr lang="zh-CN" altLang="en-US" sz="2800" dirty="0">
                <a:latin typeface="楷体" panose="02010609060101010101" pitchFamily="49" charset="-122"/>
                <a:ea typeface="楷体" panose="02010609060101010101" pitchFamily="49" charset="-122"/>
              </a:rPr>
              <a:t>芣苢，薄言</a:t>
            </a:r>
            <a:r>
              <a:rPr lang="zh-CN" altLang="en-US" sz="2800" dirty="0">
                <a:solidFill>
                  <a:srgbClr val="FF0000"/>
                </a:solidFill>
                <a:latin typeface="楷体" panose="02010609060101010101" pitchFamily="49" charset="-122"/>
                <a:ea typeface="楷体" panose="02010609060101010101" pitchFamily="49" charset="-122"/>
              </a:rPr>
              <a:t>采</a:t>
            </a:r>
            <a:r>
              <a:rPr lang="zh-CN" altLang="en-US" sz="2800" dirty="0">
                <a:latin typeface="楷体" panose="02010609060101010101" pitchFamily="49" charset="-122"/>
                <a:ea typeface="楷体" panose="02010609060101010101" pitchFamily="49" charset="-122"/>
              </a:rPr>
              <a:t>之。采采芣苢，薄言</a:t>
            </a:r>
            <a:r>
              <a:rPr lang="zh-CN" altLang="en-US" sz="2800" dirty="0">
                <a:solidFill>
                  <a:srgbClr val="FF0000"/>
                </a:solidFill>
                <a:latin typeface="楷体" panose="02010609060101010101" pitchFamily="49" charset="-122"/>
                <a:ea typeface="楷体" panose="02010609060101010101" pitchFamily="49" charset="-122"/>
              </a:rPr>
              <a:t>有</a:t>
            </a:r>
            <a:r>
              <a:rPr lang="zh-CN" altLang="en-US" sz="2800" dirty="0">
                <a:latin typeface="楷体" panose="02010609060101010101" pitchFamily="49" charset="-122"/>
                <a:ea typeface="楷体" panose="02010609060101010101" pitchFamily="49" charset="-122"/>
              </a:rPr>
              <a:t>之。</a:t>
            </a:r>
            <a:endParaRPr lang="zh-CN" altLang="en-US" sz="2800" dirty="0">
              <a:latin typeface="楷体" panose="02010609060101010101" pitchFamily="49" charset="-122"/>
              <a:ea typeface="楷体" panose="02010609060101010101" pitchFamily="49" charset="-122"/>
            </a:endParaRPr>
          </a:p>
        </p:txBody>
      </p:sp>
      <p:sp>
        <p:nvSpPr>
          <p:cNvPr id="8" name="Text Box 10"/>
          <p:cNvSpPr txBox="1">
            <a:spLocks noChangeArrowheads="1"/>
          </p:cNvSpPr>
          <p:nvPr/>
        </p:nvSpPr>
        <p:spPr bwMode="auto">
          <a:xfrm>
            <a:off x="1166296" y="2215954"/>
            <a:ext cx="9513238"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4000" b="1">
                <a:solidFill>
                  <a:schemeClr val="tx1"/>
                </a:solidFill>
                <a:latin typeface="Times New Roman" panose="02020603050405020304" pitchFamily="18" charset="0"/>
                <a:ea typeface="华文仿宋" panose="02010600040101010101" pitchFamily="2" charset="-122"/>
              </a:defRPr>
            </a:lvl1pPr>
            <a:lvl2pPr marL="742950" indent="-285750" eaLnBrk="0" hangingPunct="0">
              <a:defRPr sz="4000" b="1">
                <a:solidFill>
                  <a:schemeClr val="tx1"/>
                </a:solidFill>
                <a:latin typeface="Times New Roman" panose="02020603050405020304" pitchFamily="18" charset="0"/>
                <a:ea typeface="华文仿宋" panose="02010600040101010101" pitchFamily="2" charset="-122"/>
              </a:defRPr>
            </a:lvl2pPr>
            <a:lvl3pPr marL="1143000" indent="-228600" eaLnBrk="0" hangingPunct="0">
              <a:defRPr sz="4000" b="1">
                <a:solidFill>
                  <a:schemeClr val="tx1"/>
                </a:solidFill>
                <a:latin typeface="Times New Roman" panose="02020603050405020304" pitchFamily="18" charset="0"/>
                <a:ea typeface="华文仿宋" panose="02010600040101010101" pitchFamily="2" charset="-122"/>
              </a:defRPr>
            </a:lvl3pPr>
            <a:lvl4pPr marL="1600200" indent="-228600" eaLnBrk="0" hangingPunct="0">
              <a:defRPr sz="4000" b="1">
                <a:solidFill>
                  <a:schemeClr val="tx1"/>
                </a:solidFill>
                <a:latin typeface="Times New Roman" panose="02020603050405020304" pitchFamily="18" charset="0"/>
                <a:ea typeface="华文仿宋" panose="02010600040101010101" pitchFamily="2" charset="-122"/>
              </a:defRPr>
            </a:lvl4pPr>
            <a:lvl5pPr marL="2057400" indent="-228600" eaLnBrk="0" hangingPunct="0">
              <a:defRPr sz="4000" b="1">
                <a:solidFill>
                  <a:schemeClr val="tx1"/>
                </a:solidFill>
                <a:latin typeface="Times New Roman" panose="02020603050405020304" pitchFamily="18" charset="0"/>
                <a:ea typeface="华文仿宋" panose="02010600040101010101" pitchFamily="2" charset="-122"/>
              </a:defRPr>
            </a:lvl5pPr>
            <a:lvl6pPr marL="2514600" indent="-228600" eaLnBrk="0" fontAlgn="base" hangingPunct="0">
              <a:spcBef>
                <a:spcPct val="50000"/>
              </a:spcBef>
              <a:spcAft>
                <a:spcPct val="0"/>
              </a:spcAft>
              <a:defRPr sz="4000" b="1">
                <a:solidFill>
                  <a:schemeClr val="tx1"/>
                </a:solidFill>
                <a:latin typeface="Times New Roman" panose="02020603050405020304" pitchFamily="18" charset="0"/>
                <a:ea typeface="华文仿宋" panose="02010600040101010101" pitchFamily="2" charset="-122"/>
              </a:defRPr>
            </a:lvl6pPr>
            <a:lvl7pPr marL="2971800" indent="-228600" eaLnBrk="0" fontAlgn="base" hangingPunct="0">
              <a:spcBef>
                <a:spcPct val="50000"/>
              </a:spcBef>
              <a:spcAft>
                <a:spcPct val="0"/>
              </a:spcAft>
              <a:defRPr sz="4000" b="1">
                <a:solidFill>
                  <a:schemeClr val="tx1"/>
                </a:solidFill>
                <a:latin typeface="Times New Roman" panose="02020603050405020304" pitchFamily="18" charset="0"/>
                <a:ea typeface="华文仿宋" panose="02010600040101010101" pitchFamily="2" charset="-122"/>
              </a:defRPr>
            </a:lvl7pPr>
            <a:lvl8pPr marL="3429000" indent="-228600" eaLnBrk="0" fontAlgn="base" hangingPunct="0">
              <a:spcBef>
                <a:spcPct val="50000"/>
              </a:spcBef>
              <a:spcAft>
                <a:spcPct val="0"/>
              </a:spcAft>
              <a:defRPr sz="4000" b="1">
                <a:solidFill>
                  <a:schemeClr val="tx1"/>
                </a:solidFill>
                <a:latin typeface="Times New Roman" panose="02020603050405020304" pitchFamily="18" charset="0"/>
                <a:ea typeface="华文仿宋" panose="02010600040101010101" pitchFamily="2" charset="-122"/>
              </a:defRPr>
            </a:lvl8pPr>
            <a:lvl9pPr marL="3886200" indent="-228600" eaLnBrk="0" fontAlgn="base" hangingPunct="0">
              <a:spcBef>
                <a:spcPct val="50000"/>
              </a:spcBef>
              <a:spcAft>
                <a:spcPct val="0"/>
              </a:spcAft>
              <a:defRPr sz="4000" b="1">
                <a:solidFill>
                  <a:schemeClr val="tx1"/>
                </a:solidFill>
                <a:latin typeface="Times New Roman" panose="02020603050405020304" pitchFamily="18" charset="0"/>
                <a:ea typeface="华文仿宋" panose="02010600040101010101" pitchFamily="2" charset="-122"/>
              </a:defRPr>
            </a:lvl9pPr>
          </a:lstStyle>
          <a:p>
            <a:pPr indent="457200" algn="just" eaLnBrk="1" hangingPunct="1">
              <a:lnSpc>
                <a:spcPct val="150000"/>
              </a:lnSpc>
            </a:pPr>
            <a:r>
              <a:rPr lang="zh-CN" altLang="en-US" sz="2800" b="0" dirty="0" smtClean="0">
                <a:latin typeface="黑体" panose="02010609060101010101" pitchFamily="49" charset="-122"/>
                <a:ea typeface="黑体" panose="02010609060101010101" pitchFamily="49" charset="-122"/>
              </a:rPr>
              <a:t> 人们</a:t>
            </a:r>
            <a:r>
              <a:rPr lang="zh-CN" altLang="en-US" sz="2800" b="0" dirty="0">
                <a:latin typeface="黑体" panose="02010609060101010101" pitchFamily="49" charset="-122"/>
                <a:ea typeface="黑体" panose="02010609060101010101" pitchFamily="49" charset="-122"/>
              </a:rPr>
              <a:t>呼朋引伴，一起去采芣苢。前两句表现出发时兴致盎然的样子，后两句则流露出将要采到芣苢时的喜悦心情。“采”“有”，是对采集的一般性描述。</a:t>
            </a:r>
            <a:endParaRPr lang="zh-CN" altLang="en-US" sz="2800" b="0" dirty="0">
              <a:latin typeface="黑体" panose="02010609060101010101" pitchFamily="49" charset="-122"/>
              <a:ea typeface="黑体" panose="02010609060101010101" pitchFamily="49" charset="-122"/>
            </a:endParaRPr>
          </a:p>
        </p:txBody>
      </p:sp>
      <p:sp>
        <p:nvSpPr>
          <p:cNvPr id="4" name="标题 3"/>
          <p:cNvSpPr>
            <a:spLocks noGrp="1"/>
          </p:cNvSpPr>
          <p:nvPr>
            <p:ph type="ctrTitle"/>
          </p:nvPr>
        </p:nvSpPr>
        <p:spPr>
          <a:xfrm>
            <a:off x="838200" y="316865"/>
            <a:ext cx="10515600" cy="762635"/>
          </a:xfrm>
        </p:spPr>
        <p:txBody>
          <a:bodyPr>
            <a:normAutofit/>
          </a:bodyPr>
          <a:lstStyle/>
          <a:p>
            <a:r>
              <a:rPr lang="zh-CN" altLang="en-US" dirty="0" smtClean="0"/>
              <a:t>句意理解</a:t>
            </a:r>
            <a:endParaRPr lang="zh-CN" altLang="en-US" dirty="0"/>
          </a:p>
        </p:txBody>
      </p:sp>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825304" y="3742792"/>
            <a:ext cx="5233346" cy="2943757"/>
          </a:xfrm>
          <a:prstGeom prst="ellipse">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615746" y="1299479"/>
            <a:ext cx="10242879" cy="738664"/>
          </a:xfrm>
          <a:prstGeom prst="rect">
            <a:avLst/>
          </a:prstGeom>
        </p:spPr>
        <p:txBody>
          <a:bodyPr wrap="square">
            <a:spAutoFit/>
          </a:bodyPr>
          <a:lstStyle/>
          <a:p>
            <a:pPr algn="just">
              <a:lnSpc>
                <a:spcPct val="150000"/>
              </a:lnSpc>
            </a:pPr>
            <a:r>
              <a:rPr lang="zh-CN" altLang="en-US" sz="2800" dirty="0" smtClean="0">
                <a:latin typeface="楷体" panose="02010609060101010101" pitchFamily="49" charset="-122"/>
                <a:ea typeface="楷体" panose="02010609060101010101" pitchFamily="49" charset="-122"/>
              </a:rPr>
              <a:t>采采</a:t>
            </a:r>
            <a:r>
              <a:rPr lang="zh-CN" altLang="en-US" sz="2800" dirty="0">
                <a:latin typeface="楷体" panose="02010609060101010101" pitchFamily="49" charset="-122"/>
                <a:ea typeface="楷体" panose="02010609060101010101" pitchFamily="49" charset="-122"/>
              </a:rPr>
              <a:t>芣苢，薄言</a:t>
            </a:r>
            <a:r>
              <a:rPr lang="zh-CN" altLang="en-US" sz="2800" b="1" dirty="0">
                <a:solidFill>
                  <a:srgbClr val="FF0000"/>
                </a:solidFill>
                <a:latin typeface="楷体" panose="02010609060101010101" pitchFamily="49" charset="-122"/>
                <a:ea typeface="楷体" panose="02010609060101010101" pitchFamily="49" charset="-122"/>
              </a:rPr>
              <a:t>掇</a:t>
            </a:r>
            <a:r>
              <a:rPr lang="zh-CN" altLang="en-US" sz="2800" dirty="0">
                <a:latin typeface="楷体" panose="02010609060101010101" pitchFamily="49" charset="-122"/>
                <a:ea typeface="楷体" panose="02010609060101010101" pitchFamily="49" charset="-122"/>
              </a:rPr>
              <a:t>之。采采芣苢，薄言</a:t>
            </a:r>
            <a:r>
              <a:rPr lang="zh-CN" altLang="en-US" sz="2800" b="1" dirty="0">
                <a:solidFill>
                  <a:srgbClr val="FF0000"/>
                </a:solidFill>
                <a:latin typeface="楷体" panose="02010609060101010101" pitchFamily="49" charset="-122"/>
                <a:ea typeface="楷体" panose="02010609060101010101" pitchFamily="49" charset="-122"/>
              </a:rPr>
              <a:t>捋</a:t>
            </a:r>
            <a:r>
              <a:rPr lang="zh-CN" altLang="en-US" sz="2800" dirty="0">
                <a:latin typeface="楷体" panose="02010609060101010101" pitchFamily="49" charset="-122"/>
                <a:ea typeface="楷体" panose="02010609060101010101" pitchFamily="49" charset="-122"/>
              </a:rPr>
              <a:t>之</a:t>
            </a:r>
            <a:r>
              <a:rPr lang="zh-CN" altLang="en-US" sz="2800" dirty="0" smtClean="0">
                <a:latin typeface="楷体" panose="02010609060101010101" pitchFamily="49" charset="-122"/>
                <a:ea typeface="楷体" panose="02010609060101010101" pitchFamily="49" charset="-122"/>
              </a:rPr>
              <a:t>。</a:t>
            </a:r>
            <a:endParaRPr lang="en-US" altLang="zh-CN" sz="2800" dirty="0">
              <a:latin typeface="楷体" panose="02010609060101010101" pitchFamily="49" charset="-122"/>
              <a:ea typeface="楷体" panose="02010609060101010101" pitchFamily="49" charset="-122"/>
            </a:endParaRPr>
          </a:p>
        </p:txBody>
      </p:sp>
      <p:sp>
        <p:nvSpPr>
          <p:cNvPr id="5" name="标题 3"/>
          <p:cNvSpPr>
            <a:spLocks noGrp="1"/>
          </p:cNvSpPr>
          <p:nvPr>
            <p:ph type="ctrTitle"/>
          </p:nvPr>
        </p:nvSpPr>
        <p:spPr/>
        <p:txBody>
          <a:bodyPr/>
          <a:lstStyle/>
          <a:p>
            <a:r>
              <a:rPr lang="zh-CN" altLang="en-US" dirty="0" smtClean="0"/>
              <a:t>句意理解</a:t>
            </a:r>
            <a:endParaRPr lang="zh-CN" altLang="en-US" dirty="0"/>
          </a:p>
        </p:txBody>
      </p:sp>
      <p:sp>
        <p:nvSpPr>
          <p:cNvPr id="6" name="矩形 5"/>
          <p:cNvSpPr/>
          <p:nvPr/>
        </p:nvSpPr>
        <p:spPr>
          <a:xfrm>
            <a:off x="974560" y="2038143"/>
            <a:ext cx="10242879" cy="2677656"/>
          </a:xfrm>
          <a:prstGeom prst="rect">
            <a:avLst/>
          </a:prstGeom>
        </p:spPr>
        <p:txBody>
          <a:bodyPr wrap="square">
            <a:spAutoFit/>
          </a:bodyPr>
          <a:lstStyle/>
          <a:p>
            <a:pPr indent="457200" algn="just">
              <a:lnSpc>
                <a:spcPct val="150000"/>
              </a:lnSpc>
            </a:pPr>
            <a:r>
              <a:rPr lang="en-US" altLang="zh-CN" sz="2800" dirty="0">
                <a:latin typeface="楷体" panose="02010609060101010101" pitchFamily="49" charset="-122"/>
                <a:ea typeface="楷体" panose="02010609060101010101" pitchFamily="49" charset="-122"/>
              </a:rPr>
              <a:t> </a:t>
            </a:r>
            <a:r>
              <a:rPr lang="zh-CN" altLang="en-US" sz="2800" dirty="0" smtClean="0">
                <a:latin typeface="黑体" panose="02010609060101010101" pitchFamily="49" charset="-122"/>
                <a:ea typeface="黑体" panose="02010609060101010101" pitchFamily="49" charset="-122"/>
              </a:rPr>
              <a:t>具体</a:t>
            </a:r>
            <a:r>
              <a:rPr lang="zh-CN" altLang="en-US" sz="2800" dirty="0">
                <a:latin typeface="黑体" panose="02010609060101010101" pitchFamily="49" charset="-122"/>
                <a:ea typeface="黑体" panose="02010609060101010101" pitchFamily="49" charset="-122"/>
              </a:rPr>
              <a:t>描写用手摘取芣苢的动作。“掇”是用手指摘取嫩小芣苢，“捋”则是把长势茂盛的芣苢从茎上成把地取下。两个简单的字不仅写出了芣苢的不同长势，而且还使人想象出人们采摘时娴熟的技巧和忙碌的场景。</a:t>
            </a:r>
            <a:endParaRPr lang="en-US" altLang="zh-CN" sz="2800" dirty="0">
              <a:latin typeface="黑体" panose="02010609060101010101" pitchFamily="49" charset="-122"/>
              <a:ea typeface="黑体" panose="02010609060101010101" pitchFamily="49" charset="-122"/>
            </a:endParaRPr>
          </a:p>
        </p:txBody>
      </p:sp>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218219" y="4467595"/>
            <a:ext cx="3810000" cy="2305049"/>
          </a:xfrm>
          <a:prstGeom prst="ellipse">
            <a:avLst/>
          </a:prstGeom>
          <a:ln>
            <a:noFill/>
          </a:ln>
          <a:effectLst>
            <a:softEdge rad="112500"/>
          </a:effectLst>
        </p:spPr>
      </p:pic>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81750" y="4394569"/>
            <a:ext cx="4030135" cy="2377888"/>
          </a:xfrm>
          <a:prstGeom prst="ellipse">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anim calcmode="lin" valueType="num">
                                      <p:cBhvr>
                                        <p:cTn id="8"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62126" y="1292063"/>
            <a:ext cx="10141296" cy="738664"/>
          </a:xfrm>
          <a:prstGeom prst="rect">
            <a:avLst/>
          </a:prstGeom>
        </p:spPr>
        <p:txBody>
          <a:bodyPr wrap="square">
            <a:spAutoFit/>
          </a:bodyPr>
          <a:lstStyle/>
          <a:p>
            <a:pPr algn="just">
              <a:lnSpc>
                <a:spcPct val="150000"/>
              </a:lnSpc>
            </a:pPr>
            <a:r>
              <a:rPr lang="zh-CN" altLang="en-US" sz="2800" dirty="0" smtClean="0">
                <a:latin typeface="楷体" panose="02010609060101010101" pitchFamily="49" charset="-122"/>
                <a:ea typeface="楷体" panose="02010609060101010101" pitchFamily="49" charset="-122"/>
              </a:rPr>
              <a:t>采采</a:t>
            </a:r>
            <a:r>
              <a:rPr lang="zh-CN" altLang="en-US" sz="2800" dirty="0">
                <a:latin typeface="楷体" panose="02010609060101010101" pitchFamily="49" charset="-122"/>
                <a:ea typeface="楷体" panose="02010609060101010101" pitchFamily="49" charset="-122"/>
              </a:rPr>
              <a:t>芣苢，薄言</a:t>
            </a:r>
            <a:r>
              <a:rPr lang="zh-CN" altLang="en-US" sz="2800" b="1" dirty="0">
                <a:solidFill>
                  <a:srgbClr val="FF0000"/>
                </a:solidFill>
                <a:latin typeface="楷体" panose="02010609060101010101" pitchFamily="49" charset="-122"/>
                <a:ea typeface="楷体" panose="02010609060101010101" pitchFamily="49" charset="-122"/>
              </a:rPr>
              <a:t>袺</a:t>
            </a:r>
            <a:r>
              <a:rPr lang="zh-CN" altLang="en-US" sz="2800" dirty="0">
                <a:latin typeface="楷体" panose="02010609060101010101" pitchFamily="49" charset="-122"/>
                <a:ea typeface="楷体" panose="02010609060101010101" pitchFamily="49" charset="-122"/>
              </a:rPr>
              <a:t>之。采采芣苢，薄</a:t>
            </a:r>
            <a:r>
              <a:rPr lang="zh-CN" altLang="en-US" sz="2800" dirty="0" smtClean="0">
                <a:latin typeface="楷体" panose="02010609060101010101" pitchFamily="49" charset="-122"/>
                <a:ea typeface="楷体" panose="02010609060101010101" pitchFamily="49" charset="-122"/>
              </a:rPr>
              <a:t>言</a:t>
            </a:r>
            <a:r>
              <a:rPr lang="zh-CN" altLang="en-US" sz="2800" dirty="0">
                <a:solidFill>
                  <a:srgbClr val="FF0000"/>
                </a:solidFill>
                <a:latin typeface="楷体" panose="02010609060101010101" pitchFamily="49" charset="-122"/>
                <a:ea typeface="楷体" panose="02010609060101010101" pitchFamily="49" charset="-122"/>
              </a:rPr>
              <a:t>襭</a:t>
            </a:r>
            <a:r>
              <a:rPr lang="zh-CN" altLang="en-US" sz="2800" dirty="0" smtClean="0">
                <a:latin typeface="楷体" panose="02010609060101010101" pitchFamily="49" charset="-122"/>
                <a:ea typeface="楷体" panose="02010609060101010101" pitchFamily="49" charset="-122"/>
              </a:rPr>
              <a:t>之。</a:t>
            </a:r>
            <a:endParaRPr lang="en-US" altLang="zh-CN" sz="2000" dirty="0">
              <a:solidFill>
                <a:srgbClr val="FF0000"/>
              </a:solidFill>
              <a:latin typeface="黑体" panose="02010609060101010101" pitchFamily="49" charset="-122"/>
              <a:ea typeface="黑体" panose="02010609060101010101" pitchFamily="49" charset="-122"/>
            </a:endParaRPr>
          </a:p>
        </p:txBody>
      </p:sp>
      <p:sp>
        <p:nvSpPr>
          <p:cNvPr id="5" name="标题 3"/>
          <p:cNvSpPr>
            <a:spLocks noGrp="1"/>
          </p:cNvSpPr>
          <p:nvPr>
            <p:ph type="ctrTitle"/>
          </p:nvPr>
        </p:nvSpPr>
        <p:spPr/>
        <p:txBody>
          <a:bodyPr/>
          <a:lstStyle/>
          <a:p>
            <a:r>
              <a:rPr lang="zh-CN" altLang="en-US" dirty="0" smtClean="0"/>
              <a:t>句意理解</a:t>
            </a:r>
            <a:endParaRPr lang="zh-CN" altLang="en-US" dirty="0"/>
          </a:p>
        </p:txBody>
      </p:sp>
      <p:sp>
        <p:nvSpPr>
          <p:cNvPr id="6" name="矩形 5"/>
          <p:cNvSpPr/>
          <p:nvPr/>
        </p:nvSpPr>
        <p:spPr>
          <a:xfrm>
            <a:off x="958677" y="2030727"/>
            <a:ext cx="10141296" cy="1930337"/>
          </a:xfrm>
          <a:prstGeom prst="rect">
            <a:avLst/>
          </a:prstGeom>
        </p:spPr>
        <p:txBody>
          <a:bodyPr wrap="square">
            <a:spAutoFit/>
          </a:bodyPr>
          <a:lstStyle/>
          <a:p>
            <a:pPr indent="457200" algn="just">
              <a:lnSpc>
                <a:spcPct val="150000"/>
              </a:lnSpc>
            </a:pPr>
            <a:r>
              <a:rPr lang="zh-CN" altLang="en-US" sz="2800" dirty="0">
                <a:latin typeface="黑体" panose="02010609060101010101" pitchFamily="49" charset="-122"/>
                <a:ea typeface="黑体" panose="02010609060101010101" pitchFamily="49" charset="-122"/>
              </a:rPr>
              <a:t>具体描写用裙襟兜取芣苢的动作。“袺”和“襭”两个字写出了人们采摘动作的敏捷灵巧。人们采摘芣苢越来越欢，越来越多，于是用裙襟来兜。</a:t>
            </a:r>
            <a:endParaRPr lang="en-US" altLang="zh-CN" sz="2800" dirty="0">
              <a:latin typeface="黑体" panose="02010609060101010101" pitchFamily="49" charset="-122"/>
              <a:ea typeface="黑体" panose="02010609060101010101" pitchFamily="49" charset="-122"/>
            </a:endParaRPr>
          </a:p>
        </p:txBody>
      </p:sp>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762126" y="3987730"/>
            <a:ext cx="4199468" cy="2362201"/>
          </a:xfrm>
          <a:prstGeom prst="ellipse">
            <a:avLst/>
          </a:prstGeom>
          <a:ln>
            <a:noFill/>
          </a:ln>
          <a:effectLst>
            <a:softEdge rad="112500"/>
          </a:effectLst>
        </p:spPr>
      </p:pic>
      <p:pic>
        <p:nvPicPr>
          <p:cNvPr id="8" name="图片 7"/>
          <p:cNvPicPr>
            <a:picLocks noChangeAspect="1"/>
          </p:cNvPicPr>
          <p:nvPr/>
        </p:nvPicPr>
        <p:blipFill rotWithShape="1">
          <a:blip r:embed="rId2">
            <a:extLst>
              <a:ext uri="{28A0092B-C50C-407E-A947-70E740481C1C}">
                <a14:useLocalDpi xmlns:a14="http://schemas.microsoft.com/office/drawing/2010/main" val="0"/>
              </a:ext>
            </a:extLst>
          </a:blip>
          <a:srcRect l="29687" t="39167" r="26095" b="9306"/>
          <a:stretch>
            <a:fillRect/>
          </a:stretch>
        </p:blipFill>
        <p:spPr>
          <a:xfrm>
            <a:off x="6540327" y="3616256"/>
            <a:ext cx="4170512" cy="2733675"/>
          </a:xfrm>
          <a:prstGeom prst="ellipse">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anim calcmode="lin" valueType="num">
                                      <p:cBhvr>
                                        <p:cTn id="8"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3"/>
          <p:cNvSpPr>
            <a:spLocks noGrp="1"/>
          </p:cNvSpPr>
          <p:nvPr>
            <p:ph type="ctrTitle"/>
          </p:nvPr>
        </p:nvSpPr>
        <p:spPr/>
        <p:txBody>
          <a:bodyPr/>
          <a:lstStyle/>
          <a:p>
            <a:r>
              <a:rPr lang="zh-CN" altLang="en-US" dirty="0" smtClean="0"/>
              <a:t>内容小结</a:t>
            </a:r>
            <a:endParaRPr lang="zh-CN" altLang="en-US" dirty="0"/>
          </a:p>
        </p:txBody>
      </p:sp>
      <p:sp>
        <p:nvSpPr>
          <p:cNvPr id="6" name="矩形 5"/>
          <p:cNvSpPr/>
          <p:nvPr/>
        </p:nvSpPr>
        <p:spPr>
          <a:xfrm>
            <a:off x="2538411" y="1543556"/>
            <a:ext cx="4805364" cy="523220"/>
          </a:xfrm>
          <a:prstGeom prst="rect">
            <a:avLst/>
          </a:prstGeom>
        </p:spPr>
        <p:txBody>
          <a:bodyPr wrap="square">
            <a:spAutoFit/>
          </a:bodyPr>
          <a:lstStyle/>
          <a:p>
            <a:pPr algn="just"/>
            <a:r>
              <a:rPr lang="zh-CN" altLang="en-US" sz="2800" dirty="0" smtClean="0">
                <a:latin typeface="黑体" panose="02010609060101010101" pitchFamily="49" charset="-122"/>
                <a:ea typeface="黑体" panose="02010609060101010101" pitchFamily="49" charset="-122"/>
              </a:rPr>
              <a:t>人们</a:t>
            </a:r>
            <a:r>
              <a:rPr lang="zh-CN" altLang="en-US" sz="2800" b="1" dirty="0">
                <a:latin typeface="黑体" panose="02010609060101010101" pitchFamily="49" charset="-122"/>
                <a:ea typeface="黑体" panose="02010609060101010101" pitchFamily="49" charset="-122"/>
              </a:rPr>
              <a:t>出发去</a:t>
            </a:r>
            <a:r>
              <a:rPr lang="zh-CN" altLang="en-US" sz="2800" b="1" dirty="0" smtClean="0">
                <a:latin typeface="黑体" panose="02010609060101010101" pitchFamily="49" charset="-122"/>
                <a:ea typeface="黑体" panose="02010609060101010101" pitchFamily="49" charset="-122"/>
              </a:rPr>
              <a:t>采摘芣苢</a:t>
            </a:r>
            <a:endParaRPr lang="zh-CN" altLang="en-US" sz="2800" dirty="0">
              <a:latin typeface="黑体" panose="02010609060101010101" pitchFamily="49" charset="-122"/>
              <a:ea typeface="黑体" panose="02010609060101010101" pitchFamily="49" charset="-122"/>
            </a:endParaRPr>
          </a:p>
        </p:txBody>
      </p:sp>
      <p:sp>
        <p:nvSpPr>
          <p:cNvPr id="9" name="矩形 8"/>
          <p:cNvSpPr/>
          <p:nvPr/>
        </p:nvSpPr>
        <p:spPr>
          <a:xfrm>
            <a:off x="838200" y="2806938"/>
            <a:ext cx="1552575" cy="769441"/>
          </a:xfrm>
          <a:prstGeom prst="rect">
            <a:avLst/>
          </a:prstGeom>
        </p:spPr>
        <p:txBody>
          <a:bodyPr wrap="square">
            <a:spAutoFit/>
          </a:bodyPr>
          <a:lstStyle/>
          <a:p>
            <a:pPr algn="just"/>
            <a:r>
              <a:rPr lang="zh-CN" altLang="en-US" sz="4400" b="1" dirty="0" smtClean="0">
                <a:solidFill>
                  <a:srgbClr val="00B050"/>
                </a:solidFill>
                <a:latin typeface="黑体" panose="02010609060101010101" pitchFamily="49" charset="-122"/>
                <a:ea typeface="黑体" panose="02010609060101010101" pitchFamily="49" charset="-122"/>
              </a:rPr>
              <a:t>芣苢</a:t>
            </a:r>
            <a:endParaRPr lang="zh-CN" altLang="en-US" sz="4400" b="1" dirty="0">
              <a:solidFill>
                <a:srgbClr val="00B050"/>
              </a:solidFill>
              <a:latin typeface="黑体" panose="02010609060101010101" pitchFamily="49" charset="-122"/>
              <a:ea typeface="黑体" panose="02010609060101010101" pitchFamily="49" charset="-122"/>
            </a:endParaRPr>
          </a:p>
        </p:txBody>
      </p:sp>
      <p:sp>
        <p:nvSpPr>
          <p:cNvPr id="10" name="矩形 9"/>
          <p:cNvSpPr/>
          <p:nvPr/>
        </p:nvSpPr>
        <p:spPr>
          <a:xfrm>
            <a:off x="2927308" y="4476646"/>
            <a:ext cx="3052764" cy="523220"/>
          </a:xfrm>
          <a:prstGeom prst="rect">
            <a:avLst/>
          </a:prstGeom>
        </p:spPr>
        <p:txBody>
          <a:bodyPr wrap="square">
            <a:spAutoFit/>
          </a:bodyPr>
          <a:lstStyle/>
          <a:p>
            <a:pPr algn="just"/>
            <a:r>
              <a:rPr lang="zh-CN" altLang="en-US" sz="2800" b="1" dirty="0" smtClean="0">
                <a:latin typeface="黑体" panose="02010609060101010101" pitchFamily="49" charset="-122"/>
                <a:ea typeface="黑体" panose="02010609060101010101" pitchFamily="49" charset="-122"/>
              </a:rPr>
              <a:t>采摘的场景过程</a:t>
            </a:r>
            <a:endParaRPr lang="zh-CN" altLang="en-US" sz="2800" b="1" dirty="0">
              <a:latin typeface="黑体" panose="02010609060101010101" pitchFamily="49" charset="-122"/>
              <a:ea typeface="黑体" panose="02010609060101010101" pitchFamily="49" charset="-122"/>
            </a:endParaRPr>
          </a:p>
        </p:txBody>
      </p:sp>
      <p:sp>
        <p:nvSpPr>
          <p:cNvPr id="11" name="矩形 10"/>
          <p:cNvSpPr/>
          <p:nvPr/>
        </p:nvSpPr>
        <p:spPr>
          <a:xfrm>
            <a:off x="6874343" y="4432158"/>
            <a:ext cx="2109789" cy="461665"/>
          </a:xfrm>
          <a:prstGeom prst="rect">
            <a:avLst/>
          </a:prstGeom>
        </p:spPr>
        <p:txBody>
          <a:bodyPr wrap="square">
            <a:spAutoFit/>
          </a:bodyPr>
          <a:lstStyle/>
          <a:p>
            <a:pPr algn="just"/>
            <a:r>
              <a:rPr lang="zh-CN" altLang="en-US" sz="2400" dirty="0" smtClean="0">
                <a:latin typeface="黑体" panose="02010609060101010101" pitchFamily="49" charset="-122"/>
                <a:ea typeface="黑体" panose="02010609060101010101" pitchFamily="49" charset="-122"/>
              </a:rPr>
              <a:t>苯</a:t>
            </a:r>
            <a:r>
              <a:rPr lang="zh-CN" altLang="en-US" sz="2400" dirty="0">
                <a:latin typeface="黑体" panose="02010609060101010101" pitchFamily="49" charset="-122"/>
                <a:ea typeface="黑体" panose="02010609060101010101" pitchFamily="49" charset="-122"/>
              </a:rPr>
              <a:t>莒</a:t>
            </a:r>
            <a:r>
              <a:rPr lang="zh-CN" altLang="en-US" sz="2400" dirty="0" smtClean="0">
                <a:latin typeface="黑体" panose="02010609060101010101" pitchFamily="49" charset="-122"/>
                <a:ea typeface="黑体" panose="02010609060101010101" pitchFamily="49" charset="-122"/>
              </a:rPr>
              <a:t>越采越多</a:t>
            </a:r>
            <a:endParaRPr lang="zh-CN" altLang="en-US" sz="2400" dirty="0">
              <a:latin typeface="黑体" panose="02010609060101010101" pitchFamily="49" charset="-122"/>
              <a:ea typeface="黑体" panose="02010609060101010101" pitchFamily="49" charset="-122"/>
            </a:endParaRPr>
          </a:p>
        </p:txBody>
      </p:sp>
      <p:sp>
        <p:nvSpPr>
          <p:cNvPr id="12" name="矩形 11"/>
          <p:cNvSpPr/>
          <p:nvPr/>
        </p:nvSpPr>
        <p:spPr>
          <a:xfrm>
            <a:off x="9111582" y="3215212"/>
            <a:ext cx="3080418" cy="461665"/>
          </a:xfrm>
          <a:prstGeom prst="rect">
            <a:avLst/>
          </a:prstGeom>
        </p:spPr>
        <p:txBody>
          <a:bodyPr wrap="square">
            <a:spAutoFit/>
          </a:bodyPr>
          <a:lstStyle/>
          <a:p>
            <a:pPr algn="just"/>
            <a:r>
              <a:rPr lang="zh-CN" altLang="en-US" sz="2400" dirty="0" smtClean="0">
                <a:solidFill>
                  <a:srgbClr val="FF0000"/>
                </a:solidFill>
                <a:latin typeface="黑体" panose="02010609060101010101" pitchFamily="49" charset="-122"/>
                <a:ea typeface="黑体" panose="02010609060101010101" pitchFamily="49" charset="-122"/>
              </a:rPr>
              <a:t>劳动</a:t>
            </a:r>
            <a:r>
              <a:rPr lang="zh-CN" altLang="en-US" sz="2400" dirty="0">
                <a:solidFill>
                  <a:srgbClr val="FF0000"/>
                </a:solidFill>
                <a:latin typeface="黑体" panose="02010609060101010101" pitchFamily="49" charset="-122"/>
                <a:ea typeface="黑体" panose="02010609060101010101" pitchFamily="49" charset="-122"/>
              </a:rPr>
              <a:t>的热情和</a:t>
            </a:r>
            <a:r>
              <a:rPr lang="zh-CN" altLang="en-US" sz="2400" dirty="0" smtClean="0">
                <a:solidFill>
                  <a:srgbClr val="FF0000"/>
                </a:solidFill>
                <a:latin typeface="黑体" panose="02010609060101010101" pitchFamily="49" charset="-122"/>
                <a:ea typeface="黑体" panose="02010609060101010101" pitchFamily="49" charset="-122"/>
              </a:rPr>
              <a:t>欢欣</a:t>
            </a:r>
            <a:endParaRPr lang="zh-CN" altLang="en-US" sz="2400" dirty="0">
              <a:solidFill>
                <a:srgbClr val="FF0000"/>
              </a:solidFill>
              <a:latin typeface="黑体" panose="02010609060101010101" pitchFamily="49" charset="-122"/>
              <a:ea typeface="黑体" panose="02010609060101010101" pitchFamily="49" charset="-122"/>
            </a:endParaRPr>
          </a:p>
        </p:txBody>
      </p:sp>
      <p:sp>
        <p:nvSpPr>
          <p:cNvPr id="13" name="左大括号 12"/>
          <p:cNvSpPr/>
          <p:nvPr/>
        </p:nvSpPr>
        <p:spPr>
          <a:xfrm>
            <a:off x="2171700" y="1763533"/>
            <a:ext cx="571500" cy="2943946"/>
          </a:xfrm>
          <a:prstGeom prst="leftBrace">
            <a:avLst/>
          </a:prstGeom>
          <a:ln w="28575">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矩形 13"/>
          <p:cNvSpPr/>
          <p:nvPr/>
        </p:nvSpPr>
        <p:spPr>
          <a:xfrm>
            <a:off x="6097797" y="1050447"/>
            <a:ext cx="992807" cy="1284006"/>
          </a:xfrm>
          <a:prstGeom prst="rect">
            <a:avLst/>
          </a:prstGeom>
        </p:spPr>
        <p:txBody>
          <a:bodyPr wrap="square">
            <a:spAutoFit/>
          </a:bodyPr>
          <a:lstStyle/>
          <a:p>
            <a:pPr algn="just">
              <a:lnSpc>
                <a:spcPct val="150000"/>
              </a:lnSpc>
            </a:pPr>
            <a:r>
              <a:rPr lang="zh-CN" altLang="en-US" sz="2800" b="1" dirty="0">
                <a:solidFill>
                  <a:schemeClr val="tx1">
                    <a:lumMod val="85000"/>
                    <a:lumOff val="15000"/>
                  </a:schemeClr>
                </a:solidFill>
                <a:latin typeface="楷体" panose="02010609060101010101" pitchFamily="49" charset="-122"/>
                <a:ea typeface="楷体" panose="02010609060101010101" pitchFamily="49" charset="-122"/>
              </a:rPr>
              <a:t>采之</a:t>
            </a:r>
            <a:endParaRPr lang="en-US" altLang="zh-CN" sz="2800" b="1" dirty="0">
              <a:solidFill>
                <a:schemeClr val="tx1">
                  <a:lumMod val="85000"/>
                  <a:lumOff val="15000"/>
                </a:schemeClr>
              </a:solidFill>
              <a:latin typeface="楷体" panose="02010609060101010101" pitchFamily="49" charset="-122"/>
              <a:ea typeface="楷体" panose="02010609060101010101" pitchFamily="49" charset="-122"/>
            </a:endParaRPr>
          </a:p>
          <a:p>
            <a:pPr algn="just">
              <a:lnSpc>
                <a:spcPct val="150000"/>
              </a:lnSpc>
            </a:pPr>
            <a:r>
              <a:rPr lang="zh-CN" altLang="en-US" sz="2800" b="1" dirty="0">
                <a:solidFill>
                  <a:schemeClr val="tx1">
                    <a:lumMod val="85000"/>
                    <a:lumOff val="15000"/>
                  </a:schemeClr>
                </a:solidFill>
                <a:latin typeface="楷体" panose="02010609060101010101" pitchFamily="49" charset="-122"/>
                <a:ea typeface="楷体" panose="02010609060101010101" pitchFamily="49" charset="-122"/>
              </a:rPr>
              <a:t>有之</a:t>
            </a:r>
            <a:endParaRPr lang="zh-CN" altLang="en-US" sz="2800" b="1" dirty="0">
              <a:solidFill>
                <a:schemeClr val="tx1">
                  <a:lumMod val="85000"/>
                  <a:lumOff val="15000"/>
                </a:schemeClr>
              </a:solidFill>
              <a:latin typeface="楷体" panose="02010609060101010101" pitchFamily="49" charset="-122"/>
              <a:ea typeface="楷体" panose="02010609060101010101" pitchFamily="49" charset="-122"/>
            </a:endParaRPr>
          </a:p>
        </p:txBody>
      </p:sp>
      <p:sp>
        <p:nvSpPr>
          <p:cNvPr id="15" name="矩形 14"/>
          <p:cNvSpPr/>
          <p:nvPr/>
        </p:nvSpPr>
        <p:spPr>
          <a:xfrm>
            <a:off x="6009416" y="3202284"/>
            <a:ext cx="575004" cy="2677656"/>
          </a:xfrm>
          <a:prstGeom prst="rect">
            <a:avLst/>
          </a:prstGeom>
        </p:spPr>
        <p:txBody>
          <a:bodyPr wrap="square">
            <a:spAutoFit/>
          </a:bodyPr>
          <a:lstStyle/>
          <a:p>
            <a:pPr algn="just">
              <a:lnSpc>
                <a:spcPct val="150000"/>
              </a:lnSpc>
            </a:pPr>
            <a:r>
              <a:rPr lang="zh-CN" altLang="en-US" sz="2800" b="1" dirty="0" smtClean="0">
                <a:solidFill>
                  <a:schemeClr val="tx1">
                    <a:lumMod val="85000"/>
                    <a:lumOff val="15000"/>
                  </a:schemeClr>
                </a:solidFill>
                <a:latin typeface="楷体" panose="02010609060101010101" pitchFamily="49" charset="-122"/>
                <a:ea typeface="楷体" panose="02010609060101010101" pitchFamily="49" charset="-122"/>
              </a:rPr>
              <a:t>掇</a:t>
            </a:r>
            <a:endParaRPr lang="en-US" altLang="zh-CN" sz="2800" dirty="0" smtClean="0">
              <a:solidFill>
                <a:schemeClr val="tx1">
                  <a:lumMod val="85000"/>
                  <a:lumOff val="15000"/>
                </a:schemeClr>
              </a:solidFill>
              <a:latin typeface="楷体" panose="02010609060101010101" pitchFamily="49" charset="-122"/>
              <a:ea typeface="楷体" panose="02010609060101010101" pitchFamily="49" charset="-122"/>
            </a:endParaRPr>
          </a:p>
          <a:p>
            <a:pPr algn="just">
              <a:lnSpc>
                <a:spcPct val="150000"/>
              </a:lnSpc>
            </a:pPr>
            <a:r>
              <a:rPr lang="zh-CN" altLang="en-US" sz="2800" b="1" dirty="0" smtClean="0">
                <a:solidFill>
                  <a:schemeClr val="tx1">
                    <a:lumMod val="85000"/>
                    <a:lumOff val="15000"/>
                  </a:schemeClr>
                </a:solidFill>
                <a:latin typeface="楷体" panose="02010609060101010101" pitchFamily="49" charset="-122"/>
                <a:ea typeface="楷体" panose="02010609060101010101" pitchFamily="49" charset="-122"/>
              </a:rPr>
              <a:t>捋</a:t>
            </a:r>
            <a:endParaRPr lang="en-US" altLang="zh-CN" sz="2800" b="1" dirty="0" smtClean="0">
              <a:solidFill>
                <a:schemeClr val="tx1">
                  <a:lumMod val="85000"/>
                  <a:lumOff val="15000"/>
                </a:schemeClr>
              </a:solidFill>
              <a:latin typeface="楷体" panose="02010609060101010101" pitchFamily="49" charset="-122"/>
              <a:ea typeface="楷体" panose="02010609060101010101" pitchFamily="49" charset="-122"/>
            </a:endParaRPr>
          </a:p>
          <a:p>
            <a:pPr algn="just">
              <a:lnSpc>
                <a:spcPct val="150000"/>
              </a:lnSpc>
            </a:pPr>
            <a:r>
              <a:rPr lang="zh-CN" altLang="en-US" sz="2800" b="1" dirty="0" smtClean="0">
                <a:solidFill>
                  <a:schemeClr val="tx1">
                    <a:lumMod val="85000"/>
                    <a:lumOff val="15000"/>
                  </a:schemeClr>
                </a:solidFill>
                <a:latin typeface="楷体" panose="02010609060101010101" pitchFamily="49" charset="-122"/>
                <a:ea typeface="楷体" panose="02010609060101010101" pitchFamily="49" charset="-122"/>
              </a:rPr>
              <a:t>袺</a:t>
            </a:r>
            <a:endParaRPr lang="en-US" altLang="zh-CN" sz="2800" dirty="0" smtClean="0">
              <a:solidFill>
                <a:schemeClr val="tx1">
                  <a:lumMod val="85000"/>
                  <a:lumOff val="15000"/>
                </a:schemeClr>
              </a:solidFill>
              <a:latin typeface="楷体" panose="02010609060101010101" pitchFamily="49" charset="-122"/>
              <a:ea typeface="楷体" panose="02010609060101010101" pitchFamily="49" charset="-122"/>
            </a:endParaRPr>
          </a:p>
          <a:p>
            <a:pPr algn="just">
              <a:lnSpc>
                <a:spcPct val="150000"/>
              </a:lnSpc>
            </a:pPr>
            <a:r>
              <a:rPr lang="zh-CN" altLang="en-US" sz="2800" b="1" dirty="0" smtClean="0">
                <a:solidFill>
                  <a:schemeClr val="tx1">
                    <a:lumMod val="85000"/>
                    <a:lumOff val="15000"/>
                  </a:schemeClr>
                </a:solidFill>
                <a:latin typeface="楷体" panose="02010609060101010101" pitchFamily="49" charset="-122"/>
                <a:ea typeface="楷体" panose="02010609060101010101" pitchFamily="49" charset="-122"/>
              </a:rPr>
              <a:t>撷</a:t>
            </a:r>
            <a:endParaRPr lang="en-US" altLang="zh-CN" sz="2800" dirty="0">
              <a:solidFill>
                <a:schemeClr val="tx1">
                  <a:lumMod val="85000"/>
                  <a:lumOff val="15000"/>
                </a:schemeClr>
              </a:solidFill>
              <a:latin typeface="楷体" panose="02010609060101010101" pitchFamily="49" charset="-122"/>
              <a:ea typeface="楷体" panose="02010609060101010101" pitchFamily="49" charset="-122"/>
            </a:endParaRPr>
          </a:p>
        </p:txBody>
      </p:sp>
      <p:sp>
        <p:nvSpPr>
          <p:cNvPr id="16" name="左大括号 15"/>
          <p:cNvSpPr/>
          <p:nvPr/>
        </p:nvSpPr>
        <p:spPr>
          <a:xfrm>
            <a:off x="5718330" y="3446044"/>
            <a:ext cx="312394" cy="2462471"/>
          </a:xfrm>
          <a:prstGeom prst="leftBrace">
            <a:avLst/>
          </a:prstGeom>
          <a:ln w="28575">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7" name="左大括号 16"/>
          <p:cNvSpPr/>
          <p:nvPr/>
        </p:nvSpPr>
        <p:spPr>
          <a:xfrm>
            <a:off x="5894487" y="1305281"/>
            <a:ext cx="203310" cy="999770"/>
          </a:xfrm>
          <a:prstGeom prst="leftBrace">
            <a:avLst/>
          </a:prstGeom>
          <a:ln w="28575">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矩形 18"/>
          <p:cNvSpPr/>
          <p:nvPr/>
        </p:nvSpPr>
        <p:spPr>
          <a:xfrm>
            <a:off x="2940441" y="2291834"/>
            <a:ext cx="2348720" cy="738664"/>
          </a:xfrm>
          <a:prstGeom prst="rect">
            <a:avLst/>
          </a:prstGeom>
        </p:spPr>
        <p:txBody>
          <a:bodyPr wrap="none">
            <a:spAutoFit/>
          </a:bodyPr>
          <a:lstStyle/>
          <a:p>
            <a:pPr algn="just">
              <a:lnSpc>
                <a:spcPct val="150000"/>
              </a:lnSpc>
            </a:pPr>
            <a:r>
              <a:rPr lang="zh-CN" altLang="en-US" sz="2800" b="1" dirty="0" smtClean="0">
                <a:solidFill>
                  <a:schemeClr val="tx1">
                    <a:lumMod val="85000"/>
                    <a:lumOff val="15000"/>
                  </a:schemeClr>
                </a:solidFill>
                <a:latin typeface="楷体" panose="02010609060101010101" pitchFamily="49" charset="-122"/>
                <a:ea typeface="楷体" panose="02010609060101010101" pitchFamily="49" charset="-122"/>
              </a:rPr>
              <a:t>（采采</a:t>
            </a:r>
            <a:r>
              <a:rPr lang="zh-CN" altLang="en-US" sz="2800" b="1" dirty="0">
                <a:solidFill>
                  <a:schemeClr val="tx1">
                    <a:lumMod val="85000"/>
                    <a:lumOff val="15000"/>
                  </a:schemeClr>
                </a:solidFill>
                <a:latin typeface="楷体" panose="02010609060101010101" pitchFamily="49" charset="-122"/>
                <a:ea typeface="楷体" panose="02010609060101010101" pitchFamily="49" charset="-122"/>
              </a:rPr>
              <a:t>芣</a:t>
            </a:r>
            <a:r>
              <a:rPr lang="zh-CN" altLang="en-US" sz="2800" b="1" dirty="0" smtClean="0">
                <a:solidFill>
                  <a:schemeClr val="tx1">
                    <a:lumMod val="85000"/>
                    <a:lumOff val="15000"/>
                  </a:schemeClr>
                </a:solidFill>
                <a:latin typeface="楷体" panose="02010609060101010101" pitchFamily="49" charset="-122"/>
                <a:ea typeface="楷体" panose="02010609060101010101" pitchFamily="49" charset="-122"/>
              </a:rPr>
              <a:t>苢）</a:t>
            </a:r>
            <a:endParaRPr lang="zh-CN" altLang="en-US" sz="2800" b="1" dirty="0">
              <a:solidFill>
                <a:schemeClr val="tx1">
                  <a:lumMod val="85000"/>
                  <a:lumOff val="15000"/>
                </a:schemeClr>
              </a:solidFill>
              <a:latin typeface="楷体" panose="02010609060101010101" pitchFamily="49" charset="-122"/>
              <a:ea typeface="楷体" panose="02010609060101010101" pitchFamily="49" charset="-122"/>
            </a:endParaRPr>
          </a:p>
        </p:txBody>
      </p:sp>
      <p:sp>
        <p:nvSpPr>
          <p:cNvPr id="20" name="左大括号 19"/>
          <p:cNvSpPr/>
          <p:nvPr/>
        </p:nvSpPr>
        <p:spPr>
          <a:xfrm flipH="1">
            <a:off x="8660325" y="1305282"/>
            <a:ext cx="388425" cy="4552594"/>
          </a:xfrm>
          <a:prstGeom prst="leftBrace">
            <a:avLst/>
          </a:prstGeom>
          <a:ln w="28575">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 name="左大括号 20"/>
          <p:cNvSpPr/>
          <p:nvPr/>
        </p:nvSpPr>
        <p:spPr>
          <a:xfrm flipH="1">
            <a:off x="6475552" y="3431756"/>
            <a:ext cx="302216" cy="2476759"/>
          </a:xfrm>
          <a:prstGeom prst="leftBrace">
            <a:avLst/>
          </a:prstGeom>
          <a:ln w="28575">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22" name="图片 21"/>
          <p:cNvPicPr>
            <a:picLocks noChangeAspect="1"/>
          </p:cNvPicPr>
          <p:nvPr/>
        </p:nvPicPr>
        <p:blipFill>
          <a:blip r:embed="rId1">
            <a:clrChange>
              <a:clrFrom>
                <a:srgbClr val="FFFFFF"/>
              </a:clrFrom>
              <a:clrTo>
                <a:srgbClr val="FFFFFF">
                  <a:alpha val="0"/>
                </a:srgbClr>
              </a:clrTo>
            </a:clrChange>
          </a:blip>
          <a:stretch>
            <a:fillRect/>
          </a:stretch>
        </p:blipFill>
        <p:spPr>
          <a:xfrm>
            <a:off x="593340" y="3729541"/>
            <a:ext cx="1370739" cy="1895475"/>
          </a:xfrm>
          <a:prstGeom prst="rect">
            <a:avLst/>
          </a:prstGeom>
        </p:spPr>
      </p:pic>
      <p:pic>
        <p:nvPicPr>
          <p:cNvPr id="23" name="图片 22"/>
          <p:cNvPicPr>
            <a:picLocks noChangeAspect="1"/>
          </p:cNvPicPr>
          <p:nvPr/>
        </p:nvPicPr>
        <p:blipFill>
          <a:blip r:embed="rId2">
            <a:clrChange>
              <a:clrFrom>
                <a:srgbClr val="FFFFFF"/>
              </a:clrFrom>
              <a:clrTo>
                <a:srgbClr val="FFFFFF">
                  <a:alpha val="0"/>
                </a:srgbClr>
              </a:clrTo>
            </a:clrChange>
            <a:extLst>
              <a:ext uri="{BEBA8EAE-BF5A-486C-A8C5-ECC9F3942E4B}">
                <a14:imgProps xmlns:a14="http://schemas.microsoft.com/office/drawing/2010/main">
                  <a14:imgLayer r:embed="rId3">
                    <a14:imgEffect>
                      <a14:backgroundRemoval t="0" b="98079" l="3594" r="100000"/>
                    </a14:imgEffect>
                  </a14:imgLayer>
                </a14:imgProps>
              </a:ext>
            </a:extLst>
          </a:blip>
          <a:stretch>
            <a:fillRect/>
          </a:stretch>
        </p:blipFill>
        <p:spPr>
          <a:xfrm>
            <a:off x="976427" y="3790518"/>
            <a:ext cx="1370739" cy="1895475"/>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838200" y="483235"/>
            <a:ext cx="10515600" cy="822960"/>
          </a:xfrm>
        </p:spPr>
        <p:txBody>
          <a:bodyPr/>
          <a:lstStyle/>
          <a:p>
            <a:r>
              <a:rPr lang="zh-CN" altLang="en-US" dirty="0" smtClean="0"/>
              <a:t>主旨归纳</a:t>
            </a:r>
            <a:endParaRPr lang="zh-CN" altLang="en-US" dirty="0"/>
          </a:p>
        </p:txBody>
      </p:sp>
      <p:sp>
        <p:nvSpPr>
          <p:cNvPr id="4" name="矩形 3"/>
          <p:cNvSpPr/>
          <p:nvPr/>
        </p:nvSpPr>
        <p:spPr>
          <a:xfrm>
            <a:off x="1065008" y="1942237"/>
            <a:ext cx="10441192" cy="3784600"/>
          </a:xfrm>
          <a:prstGeom prst="rect">
            <a:avLst/>
          </a:prstGeom>
        </p:spPr>
        <p:txBody>
          <a:bodyPr wrap="square">
            <a:spAutoFit/>
          </a:bodyPr>
          <a:lstStyle/>
          <a:p>
            <a:pPr indent="457200">
              <a:lnSpc>
                <a:spcPct val="150000"/>
              </a:lnSpc>
            </a:pPr>
            <a:r>
              <a:rPr lang="zh-CN" altLang="en-US" sz="3200" dirty="0">
                <a:latin typeface="黑体" panose="02010609060101010101" pitchFamily="49" charset="-122"/>
                <a:ea typeface="黑体" panose="02010609060101010101" pitchFamily="49" charset="-122"/>
              </a:rPr>
              <a:t>这是一首集体劳动的赞歌，描写了人们集体采摘芣苢的过程，表达了劳动者喜悦的心情。开始是泛言采摘，最后是满载而归，欢乐之情也从这一过程表现出来。诗歌反复地描写劳动的过程，形象地表现了劳动成果的由少至多，充满了劳动的欢欣，洋溢着劳动的热情。</a:t>
            </a:r>
            <a:endParaRPr lang="zh-CN" altLang="en-US" sz="3200"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838200" y="240030"/>
            <a:ext cx="10515600" cy="582930"/>
          </a:xfrm>
        </p:spPr>
        <p:txBody>
          <a:bodyPr>
            <a:normAutofit fontScale="90000"/>
          </a:bodyPr>
          <a:lstStyle/>
          <a:p>
            <a:r>
              <a:rPr lang="zh-CN" altLang="en-US" dirty="0" smtClean="0"/>
              <a:t>思考探究</a:t>
            </a:r>
            <a:endParaRPr lang="zh-CN" altLang="en-US" dirty="0"/>
          </a:p>
        </p:txBody>
      </p:sp>
      <p:sp>
        <p:nvSpPr>
          <p:cNvPr id="3" name="矩形 2"/>
          <p:cNvSpPr/>
          <p:nvPr/>
        </p:nvSpPr>
        <p:spPr>
          <a:xfrm>
            <a:off x="922020" y="2453005"/>
            <a:ext cx="10959465" cy="2306955"/>
          </a:xfrm>
          <a:prstGeom prst="rect">
            <a:avLst/>
          </a:prstGeom>
        </p:spPr>
        <p:txBody>
          <a:bodyPr wrap="square">
            <a:spAutoFit/>
          </a:bodyPr>
          <a:lstStyle/>
          <a:p>
            <a:pPr indent="457200" algn="just">
              <a:lnSpc>
                <a:spcPct val="150000"/>
              </a:lnSpc>
            </a:pPr>
            <a:r>
              <a:rPr lang="zh-CN" altLang="en-US" sz="2400" dirty="0">
                <a:solidFill>
                  <a:srgbClr val="FF0000"/>
                </a:solidFill>
                <a:latin typeface="黑体" panose="02010609060101010101" pitchFamily="49" charset="-122"/>
                <a:ea typeface="黑体" panose="02010609060101010101" pitchFamily="49" charset="-122"/>
              </a:rPr>
              <a:t>不能</a:t>
            </a:r>
            <a:r>
              <a:rPr lang="zh-CN" altLang="en-US" sz="2400" dirty="0" smtClean="0">
                <a:solidFill>
                  <a:srgbClr val="FF0000"/>
                </a:solidFill>
                <a:latin typeface="黑体" panose="02010609060101010101" pitchFamily="49" charset="-122"/>
                <a:ea typeface="黑体" panose="02010609060101010101" pitchFamily="49" charset="-122"/>
              </a:rPr>
              <a:t>。这</a:t>
            </a:r>
            <a:r>
              <a:rPr lang="zh-CN" altLang="en-US" sz="2400" dirty="0">
                <a:solidFill>
                  <a:srgbClr val="FF0000"/>
                </a:solidFill>
                <a:latin typeface="黑体" panose="02010609060101010101" pitchFamily="49" charset="-122"/>
                <a:ea typeface="黑体" panose="02010609060101010101" pitchFamily="49" charset="-122"/>
              </a:rPr>
              <a:t>首诗用词连贯，是按劳动情景的推进来写的。人们从一开始的呼朋引伴“采之”“有之”，拉开了劳动的序幕，之后，到一片片“掇之”，一把把“捋之”，再到手提衣襟“袺之”，掖起衣襟“襭之”，这是一个由少到多、由慢到快的完整劳动过程，即越采越多，直至满载而归，所以顺序不能更换。</a:t>
            </a:r>
            <a:endParaRPr lang="zh-CN" altLang="en-US" sz="2400" dirty="0">
              <a:solidFill>
                <a:srgbClr val="FF0000"/>
              </a:solidFill>
              <a:latin typeface="黑体" panose="02010609060101010101" pitchFamily="49" charset="-122"/>
              <a:ea typeface="黑体" panose="02010609060101010101" pitchFamily="49" charset="-122"/>
            </a:endParaRPr>
          </a:p>
        </p:txBody>
      </p:sp>
      <p:sp>
        <p:nvSpPr>
          <p:cNvPr id="6" name="Text Box 4"/>
          <p:cNvSpPr txBox="1">
            <a:spLocks noChangeArrowheads="1"/>
          </p:cNvSpPr>
          <p:nvPr/>
        </p:nvSpPr>
        <p:spPr bwMode="auto">
          <a:xfrm>
            <a:off x="1148804" y="1254330"/>
            <a:ext cx="10138228" cy="1198880"/>
          </a:xfrm>
          <a:prstGeom prst="rect">
            <a:avLst/>
          </a:prstGeom>
        </p:spPr>
        <p:txBody>
          <a:bodyPr wrap="square">
            <a:spAutoFit/>
          </a:bodyPr>
          <a:lstStyle>
            <a:defPPr>
              <a:defRPr lang="zh-CN"/>
            </a:defPPr>
            <a:lvl1pPr algn="just">
              <a:lnSpc>
                <a:spcPct val="150000"/>
              </a:lnSpc>
              <a:defRPr sz="2400">
                <a:latin typeface="微软雅黑" panose="020B0503020204020204" charset="-122"/>
                <a:ea typeface="微软雅黑" panose="020B0503020204020204" charset="-122"/>
              </a:defRPr>
            </a:lvl1pPr>
          </a:lstStyle>
          <a:p>
            <a:r>
              <a:rPr lang="zh-CN" altLang="en-US" dirty="0" smtClean="0">
                <a:solidFill>
                  <a:prstClr val="black"/>
                </a:solidFill>
                <a:latin typeface="黑体" panose="02010609060101010101" pitchFamily="49" charset="-122"/>
                <a:ea typeface="黑体" panose="02010609060101010101" pitchFamily="49" charset="-122"/>
              </a:rPr>
              <a:t>    </a:t>
            </a:r>
            <a:r>
              <a:rPr lang="en-US" altLang="zh-CN" b="1" dirty="0" smtClean="0">
                <a:solidFill>
                  <a:prstClr val="black"/>
                </a:solidFill>
                <a:latin typeface="宋体" panose="02010600030101010101" pitchFamily="2" charset="-122"/>
                <a:ea typeface="宋体" panose="02010600030101010101" pitchFamily="2" charset="-122"/>
              </a:rPr>
              <a:t>《</a:t>
            </a:r>
            <a:r>
              <a:rPr lang="zh-CN" altLang="en-US" b="1" dirty="0" smtClean="0">
                <a:solidFill>
                  <a:prstClr val="black"/>
                </a:solidFill>
                <a:latin typeface="宋体" panose="02010600030101010101" pitchFamily="2" charset="-122"/>
                <a:ea typeface="宋体" panose="02010600030101010101" pitchFamily="2" charset="-122"/>
              </a:rPr>
              <a:t>芣苢</a:t>
            </a:r>
            <a:r>
              <a:rPr lang="en-US" altLang="zh-CN" b="1" dirty="0" smtClean="0">
                <a:solidFill>
                  <a:prstClr val="black"/>
                </a:solidFill>
                <a:latin typeface="宋体" panose="02010600030101010101" pitchFamily="2" charset="-122"/>
                <a:ea typeface="宋体" panose="02010600030101010101" pitchFamily="2" charset="-122"/>
              </a:rPr>
              <a:t>》</a:t>
            </a:r>
            <a:r>
              <a:rPr lang="zh-CN" altLang="en-US" b="1" dirty="0" smtClean="0">
                <a:solidFill>
                  <a:prstClr val="black"/>
                </a:solidFill>
                <a:latin typeface="宋体" panose="02010600030101010101" pitchFamily="2" charset="-122"/>
                <a:ea typeface="宋体" panose="02010600030101010101" pitchFamily="2" charset="-122"/>
              </a:rPr>
              <a:t>诗</a:t>
            </a:r>
            <a:r>
              <a:rPr lang="zh-CN" altLang="en-US" b="1" dirty="0">
                <a:solidFill>
                  <a:prstClr val="black"/>
                </a:solidFill>
                <a:latin typeface="宋体" panose="02010600030101010101" pitchFamily="2" charset="-122"/>
                <a:ea typeface="宋体" panose="02010600030101010101" pitchFamily="2" charset="-122"/>
              </a:rPr>
              <a:t>中“</a:t>
            </a:r>
            <a:r>
              <a:rPr lang="zh-CN" altLang="en-US" b="1" dirty="0">
                <a:solidFill>
                  <a:srgbClr val="FF0000"/>
                </a:solidFill>
                <a:latin typeface="宋体" panose="02010600030101010101" pitchFamily="2" charset="-122"/>
                <a:ea typeface="宋体" panose="02010600030101010101" pitchFamily="2" charset="-122"/>
              </a:rPr>
              <a:t>采、有、掇、捋、袺、襭</a:t>
            </a:r>
            <a:r>
              <a:rPr lang="zh-CN" altLang="en-US" b="1" dirty="0">
                <a:solidFill>
                  <a:prstClr val="black"/>
                </a:solidFill>
                <a:latin typeface="宋体" panose="02010600030101010101" pitchFamily="2" charset="-122"/>
                <a:ea typeface="宋体" panose="02010600030101010101" pitchFamily="2" charset="-122"/>
              </a:rPr>
              <a:t>”这六个字的顺序能够更换吗？试结合诗歌分析原因。</a:t>
            </a:r>
            <a:endParaRPr lang="zh-CN" altLang="en-US" b="1" dirty="0">
              <a:solidFill>
                <a:prstClr val="black"/>
              </a:solidFill>
              <a:latin typeface="宋体" panose="02010600030101010101" pitchFamily="2" charset="-122"/>
              <a:ea typeface="宋体" panose="02010600030101010101" pitchFamily="2" charset="-122"/>
            </a:endParaRPr>
          </a:p>
        </p:txBody>
      </p:sp>
      <p:sp>
        <p:nvSpPr>
          <p:cNvPr id="8" name="TextBox 5"/>
          <p:cNvSpPr txBox="1"/>
          <p:nvPr/>
        </p:nvSpPr>
        <p:spPr>
          <a:xfrm>
            <a:off x="922406" y="731110"/>
            <a:ext cx="1988045" cy="523220"/>
          </a:xfrm>
          <a:prstGeom prst="rect">
            <a:avLst/>
          </a:prstGeom>
          <a:solidFill>
            <a:schemeClr val="bg2"/>
          </a:solidFill>
        </p:spPr>
        <p:txBody>
          <a:bodyPr wrap="none" rtlCol="0">
            <a:spAutoFit/>
          </a:bodyPr>
          <a:lstStyle/>
          <a:p>
            <a:r>
              <a:rPr lang="zh-CN" altLang="en-US" sz="2800" b="1" dirty="0" smtClean="0">
                <a:solidFill>
                  <a:srgbClr val="FF0000"/>
                </a:solidFill>
                <a:latin typeface="黑体" panose="02010609060101010101" pitchFamily="49" charset="-122"/>
                <a:ea typeface="黑体" panose="02010609060101010101" pitchFamily="49" charset="-122"/>
              </a:rPr>
              <a:t>精准的动词</a:t>
            </a:r>
            <a:endParaRPr lang="zh-CN" altLang="en-US" sz="2800" b="1" dirty="0">
              <a:solidFill>
                <a:srgbClr val="FF0000"/>
              </a:solidFill>
              <a:latin typeface="黑体" panose="02010609060101010101" pitchFamily="49" charset="-122"/>
              <a:ea typeface="黑体" panose="02010609060101010101" pitchFamily="49" charset="-122"/>
            </a:endParaRPr>
          </a:p>
        </p:txBody>
      </p:sp>
      <p:pic>
        <p:nvPicPr>
          <p:cNvPr id="4" name="图片 3"/>
          <p:cNvPicPr>
            <a:picLocks noChangeAspect="1"/>
          </p:cNvPicPr>
          <p:nvPr/>
        </p:nvPicPr>
        <p:blipFill>
          <a:blip r:embed="rId1"/>
          <a:stretch>
            <a:fillRect/>
          </a:stretch>
        </p:blipFill>
        <p:spPr>
          <a:xfrm>
            <a:off x="5300663" y="4774968"/>
            <a:ext cx="1910062" cy="1452562"/>
          </a:xfrm>
          <a:prstGeom prst="rect">
            <a:avLst/>
          </a:prstGeom>
        </p:spPr>
      </p:pic>
      <p:pic>
        <p:nvPicPr>
          <p:cNvPr id="5" name="图片 4"/>
          <p:cNvPicPr>
            <a:picLocks noChangeAspect="1"/>
          </p:cNvPicPr>
          <p:nvPr/>
        </p:nvPicPr>
        <p:blipFill>
          <a:blip r:embed="rId2"/>
          <a:stretch>
            <a:fillRect/>
          </a:stretch>
        </p:blipFill>
        <p:spPr>
          <a:xfrm>
            <a:off x="3294076" y="4774968"/>
            <a:ext cx="1807900" cy="1452562"/>
          </a:xfrm>
          <a:prstGeom prst="rect">
            <a:avLst/>
          </a:prstGeom>
        </p:spPr>
      </p:pic>
      <p:pic>
        <p:nvPicPr>
          <p:cNvPr id="7" name="图片 6"/>
          <p:cNvPicPr>
            <a:picLocks noChangeAspect="1"/>
          </p:cNvPicPr>
          <p:nvPr/>
        </p:nvPicPr>
        <p:blipFill>
          <a:blip r:embed="rId3"/>
          <a:stretch>
            <a:fillRect/>
          </a:stretch>
        </p:blipFill>
        <p:spPr>
          <a:xfrm>
            <a:off x="7409412" y="4774968"/>
            <a:ext cx="1915563" cy="1456219"/>
          </a:xfrm>
          <a:prstGeom prst="rect">
            <a:avLst/>
          </a:prstGeom>
        </p:spPr>
      </p:pic>
      <p:pic>
        <p:nvPicPr>
          <p:cNvPr id="9" name="图片 8"/>
          <p:cNvPicPr>
            <a:picLocks noChangeAspect="1"/>
          </p:cNvPicPr>
          <p:nvPr/>
        </p:nvPicPr>
        <p:blipFill>
          <a:blip r:embed="rId4"/>
          <a:stretch>
            <a:fillRect/>
          </a:stretch>
        </p:blipFill>
        <p:spPr>
          <a:xfrm>
            <a:off x="9518161" y="4767283"/>
            <a:ext cx="1990725" cy="1460247"/>
          </a:xfrm>
          <a:prstGeom prst="rect">
            <a:avLst/>
          </a:prstGeom>
        </p:spPr>
      </p:pic>
      <p:pic>
        <p:nvPicPr>
          <p:cNvPr id="10" name="图片 9"/>
          <p:cNvPicPr>
            <a:picLocks noChangeAspect="1"/>
          </p:cNvPicPr>
          <p:nvPr/>
        </p:nvPicPr>
        <p:blipFill>
          <a:blip r:embed="rId5"/>
          <a:stretch>
            <a:fillRect/>
          </a:stretch>
        </p:blipFill>
        <p:spPr>
          <a:xfrm>
            <a:off x="1272269" y="4774969"/>
            <a:ext cx="1638300" cy="145256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43255" y="2135505"/>
            <a:ext cx="11284585" cy="4523105"/>
          </a:xfrm>
          <a:prstGeom prst="rect">
            <a:avLst/>
          </a:prstGeom>
        </p:spPr>
        <p:txBody>
          <a:bodyPr wrap="square">
            <a:spAutoFit/>
          </a:bodyPr>
          <a:lstStyle/>
          <a:p>
            <a:pPr indent="457200" algn="just">
              <a:lnSpc>
                <a:spcPct val="150000"/>
              </a:lnSpc>
            </a:pPr>
            <a:r>
              <a:rPr lang="zh-CN" altLang="en-US" sz="2000" dirty="0" smtClean="0">
                <a:latin typeface="黑体" panose="02010609060101010101" pitchFamily="49" charset="-122"/>
                <a:ea typeface="黑体" panose="02010609060101010101" pitchFamily="49" charset="-122"/>
              </a:rPr>
              <a:t> </a:t>
            </a:r>
            <a:r>
              <a:rPr lang="zh-CN" altLang="en-US" sz="2400" dirty="0" smtClean="0">
                <a:latin typeface="黑体" panose="02010609060101010101" pitchFamily="49" charset="-122"/>
                <a:ea typeface="黑体" panose="02010609060101010101" pitchFamily="49" charset="-122"/>
              </a:rPr>
              <a:t> 这</a:t>
            </a:r>
            <a:r>
              <a:rPr lang="zh-CN" altLang="en-US" sz="2400" dirty="0">
                <a:latin typeface="黑体" panose="02010609060101010101" pitchFamily="49" charset="-122"/>
                <a:ea typeface="黑体" panose="02010609060101010101" pitchFamily="49" charset="-122"/>
              </a:rPr>
              <a:t>首诗的细节描写从动词的精彩运用中能体现出来。对采摘的过程，分别采用了“采、有、掇、捋、袺、襭”这六个动词，概括地描写了整个采摘过程，精练而不烦琐。</a:t>
            </a:r>
            <a:endParaRPr lang="zh-CN" altLang="en-US" sz="2400" dirty="0">
              <a:latin typeface="黑体" panose="02010609060101010101" pitchFamily="49" charset="-122"/>
              <a:ea typeface="黑体" panose="02010609060101010101" pitchFamily="49" charset="-122"/>
            </a:endParaRPr>
          </a:p>
          <a:p>
            <a:pPr indent="457200" algn="just">
              <a:lnSpc>
                <a:spcPct val="150000"/>
              </a:lnSpc>
            </a:pPr>
            <a:r>
              <a:rPr lang="zh-CN" altLang="en-US" sz="2400" dirty="0">
                <a:solidFill>
                  <a:srgbClr val="FF0000"/>
                </a:solidFill>
                <a:latin typeface="黑体" panose="02010609060101010101" pitchFamily="49" charset="-122"/>
                <a:ea typeface="黑体" panose="02010609060101010101" pitchFamily="49" charset="-122"/>
              </a:rPr>
              <a:t>① 展现了特写式的劳动动作美。</a:t>
            </a:r>
            <a:endParaRPr lang="zh-CN" altLang="en-US" sz="2400" dirty="0">
              <a:solidFill>
                <a:srgbClr val="FF0000"/>
              </a:solidFill>
              <a:latin typeface="黑体" panose="02010609060101010101" pitchFamily="49" charset="-122"/>
              <a:ea typeface="黑体" panose="02010609060101010101" pitchFamily="49" charset="-122"/>
            </a:endParaRPr>
          </a:p>
          <a:p>
            <a:pPr indent="457200" algn="just">
              <a:lnSpc>
                <a:spcPct val="150000"/>
              </a:lnSpc>
            </a:pPr>
            <a:r>
              <a:rPr lang="zh-CN" altLang="en-US" sz="2400" dirty="0">
                <a:latin typeface="黑体" panose="02010609060101010101" pitchFamily="49" charset="-122"/>
                <a:ea typeface="黑体" panose="02010609060101010101" pitchFamily="49" charset="-122"/>
              </a:rPr>
              <a:t>这六个动词，每一个都抓住了采摘过程中最精彩的环节</a:t>
            </a:r>
            <a:r>
              <a:rPr lang="zh-CN" altLang="en-US" sz="2400" dirty="0" smtClean="0">
                <a:latin typeface="黑体" panose="02010609060101010101" pitchFamily="49" charset="-122"/>
                <a:ea typeface="黑体" panose="02010609060101010101" pitchFamily="49" charset="-122"/>
              </a:rPr>
              <a:t>，每</a:t>
            </a:r>
            <a:r>
              <a:rPr lang="zh-CN" altLang="en-US" sz="2400" dirty="0">
                <a:latin typeface="黑体" panose="02010609060101010101" pitchFamily="49" charset="-122"/>
                <a:ea typeface="黑体" panose="02010609060101010101" pitchFamily="49" charset="-122"/>
              </a:rPr>
              <a:t>一个动作就如同摄影里的特写，让人清晰难忘。劳动者从日常的劳动中发现美，并吟出了一首热情洋溢的诗歌，这说明在他们看来，劳动不是枯燥乏味的，也不是简单麻木的，而是充满乐趣的。</a:t>
            </a:r>
            <a:endParaRPr lang="zh-CN" altLang="en-US" sz="2400" dirty="0">
              <a:latin typeface="黑体" panose="02010609060101010101" pitchFamily="49" charset="-122"/>
              <a:ea typeface="黑体" panose="02010609060101010101" pitchFamily="49" charset="-122"/>
            </a:endParaRPr>
          </a:p>
        </p:txBody>
      </p:sp>
      <p:sp>
        <p:nvSpPr>
          <p:cNvPr id="6" name="Text Box 4"/>
          <p:cNvSpPr txBox="1">
            <a:spLocks noChangeArrowheads="1"/>
          </p:cNvSpPr>
          <p:nvPr/>
        </p:nvSpPr>
        <p:spPr bwMode="auto">
          <a:xfrm>
            <a:off x="1216207" y="1021960"/>
            <a:ext cx="10138228" cy="1113766"/>
          </a:xfrm>
          <a:prstGeom prst="rect">
            <a:avLst/>
          </a:prstGeom>
        </p:spPr>
        <p:txBody>
          <a:bodyPr wrap="square">
            <a:spAutoFit/>
          </a:bodyPr>
          <a:lstStyle>
            <a:defPPr>
              <a:defRPr lang="zh-CN"/>
            </a:defPPr>
            <a:lvl1pPr algn="just">
              <a:lnSpc>
                <a:spcPct val="150000"/>
              </a:lnSpc>
              <a:defRPr sz="2400">
                <a:latin typeface="微软雅黑" panose="020B0503020204020204" charset="-122"/>
                <a:ea typeface="微软雅黑" panose="020B0503020204020204" charset="-122"/>
              </a:defRPr>
            </a:lvl1pPr>
          </a:lstStyle>
          <a:p>
            <a:r>
              <a:rPr lang="zh-CN" altLang="en-US" dirty="0" smtClean="0">
                <a:latin typeface="黑体" panose="02010609060101010101" pitchFamily="49" charset="-122"/>
                <a:ea typeface="黑体" panose="02010609060101010101" pitchFamily="49" charset="-122"/>
              </a:rPr>
              <a:t>    </a:t>
            </a:r>
            <a:r>
              <a:rPr lang="zh-CN" altLang="en-US" b="1" dirty="0" smtClean="0">
                <a:latin typeface="+mn-ea"/>
                <a:ea typeface="+mn-ea"/>
              </a:rPr>
              <a:t>这</a:t>
            </a:r>
            <a:r>
              <a:rPr lang="zh-CN" altLang="en-US" b="1" dirty="0">
                <a:latin typeface="+mn-ea"/>
                <a:ea typeface="+mn-ea"/>
              </a:rPr>
              <a:t>首诗歌虽然简单，但细节描写非常典型，具体体现在哪些方面？有什么效果？试结合诗歌加以分析。</a:t>
            </a:r>
            <a:endParaRPr lang="en-US" altLang="zh-CN" sz="2000" b="1" dirty="0">
              <a:latin typeface="+mn-ea"/>
              <a:ea typeface="+mn-ea"/>
            </a:endParaRPr>
          </a:p>
        </p:txBody>
      </p:sp>
      <p:sp>
        <p:nvSpPr>
          <p:cNvPr id="7" name="TextBox 5"/>
          <p:cNvSpPr txBox="1"/>
          <p:nvPr/>
        </p:nvSpPr>
        <p:spPr>
          <a:xfrm>
            <a:off x="1215236" y="566685"/>
            <a:ext cx="2348720" cy="523220"/>
          </a:xfrm>
          <a:prstGeom prst="rect">
            <a:avLst/>
          </a:prstGeom>
          <a:solidFill>
            <a:schemeClr val="bg2"/>
          </a:solidFill>
        </p:spPr>
        <p:txBody>
          <a:bodyPr wrap="none" rtlCol="0">
            <a:spAutoFit/>
          </a:bodyPr>
          <a:lstStyle/>
          <a:p>
            <a:r>
              <a:rPr lang="zh-CN" altLang="en-US" sz="2800" b="1" dirty="0" smtClean="0">
                <a:solidFill>
                  <a:srgbClr val="FF0000"/>
                </a:solidFill>
                <a:latin typeface="黑体" panose="02010609060101010101" pitchFamily="49" charset="-122"/>
                <a:ea typeface="黑体" panose="02010609060101010101" pitchFamily="49" charset="-122"/>
              </a:rPr>
              <a:t>体会劳动之美</a:t>
            </a:r>
            <a:endParaRPr lang="zh-CN" altLang="en-US" sz="2800" b="1" dirty="0">
              <a:solidFill>
                <a:srgbClr val="FF0000"/>
              </a:solidFill>
              <a:latin typeface="黑体" panose="02010609060101010101" pitchFamily="49" charset="-122"/>
              <a:ea typeface="黑体" panose="02010609060101010101" pitchFamily="49" charset="-122"/>
            </a:endParaRPr>
          </a:p>
        </p:txBody>
      </p:sp>
      <p:sp>
        <p:nvSpPr>
          <p:cNvPr id="8" name="标题 1"/>
          <p:cNvSpPr>
            <a:spLocks noGrp="1"/>
          </p:cNvSpPr>
          <p:nvPr>
            <p:ph type="ctrTitle"/>
          </p:nvPr>
        </p:nvSpPr>
        <p:spPr/>
        <p:txBody>
          <a:bodyPr/>
          <a:lstStyle/>
          <a:p>
            <a:r>
              <a:rPr lang="zh-CN" altLang="en-US" dirty="0" smtClean="0"/>
              <a:t>思考探究</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027060" y="1487161"/>
            <a:ext cx="10138228" cy="3883755"/>
          </a:xfrm>
          <a:prstGeom prst="rect">
            <a:avLst/>
          </a:prstGeom>
        </p:spPr>
        <p:txBody>
          <a:bodyPr wrap="square">
            <a:spAutoFit/>
          </a:bodyPr>
          <a:lstStyle/>
          <a:p>
            <a:pPr indent="457200" algn="just">
              <a:lnSpc>
                <a:spcPct val="150000"/>
              </a:lnSpc>
            </a:pPr>
            <a:r>
              <a:rPr lang="zh-CN" altLang="en-US" sz="2400" dirty="0">
                <a:solidFill>
                  <a:srgbClr val="FF0000"/>
                </a:solidFill>
                <a:latin typeface="黑体" panose="02010609060101010101" pitchFamily="49" charset="-122"/>
                <a:ea typeface="黑体" panose="02010609060101010101" pitchFamily="49" charset="-122"/>
              </a:rPr>
              <a:t>② 展现了内容丰富的劳动过程美。</a:t>
            </a:r>
            <a:endParaRPr lang="zh-CN" altLang="en-US" sz="2400" dirty="0">
              <a:solidFill>
                <a:srgbClr val="FF0000"/>
              </a:solidFill>
              <a:latin typeface="黑体" panose="02010609060101010101" pitchFamily="49" charset="-122"/>
              <a:ea typeface="黑体" panose="02010609060101010101" pitchFamily="49" charset="-122"/>
            </a:endParaRPr>
          </a:p>
          <a:p>
            <a:pPr indent="457200" algn="just">
              <a:lnSpc>
                <a:spcPct val="150000"/>
              </a:lnSpc>
            </a:pPr>
            <a:r>
              <a:rPr lang="zh-CN" altLang="en-US" sz="2400" dirty="0">
                <a:latin typeface="黑体" panose="02010609060101010101" pitchFamily="49" charset="-122"/>
                <a:ea typeface="黑体" panose="02010609060101010101" pitchFamily="49" charset="-122"/>
              </a:rPr>
              <a:t>诗歌</a:t>
            </a:r>
            <a:r>
              <a:rPr lang="zh-CN" altLang="en-US" sz="2400" dirty="0" smtClean="0">
                <a:latin typeface="黑体" panose="02010609060101010101" pitchFamily="49" charset="-122"/>
                <a:ea typeface="黑体" panose="02010609060101010101" pitchFamily="49" charset="-122"/>
              </a:rPr>
              <a:t>通过六</a:t>
            </a:r>
            <a:r>
              <a:rPr lang="zh-CN" altLang="en-US" sz="2400" dirty="0">
                <a:latin typeface="黑体" panose="02010609060101010101" pitchFamily="49" charset="-122"/>
                <a:ea typeface="黑体" panose="02010609060101010101" pitchFamily="49" charset="-122"/>
              </a:rPr>
              <a:t>个独立的</a:t>
            </a:r>
            <a:r>
              <a:rPr lang="zh-CN" altLang="en-US" sz="2400" dirty="0" smtClean="0">
                <a:latin typeface="黑体" panose="02010609060101010101" pitchFamily="49" charset="-122"/>
                <a:ea typeface="黑体" panose="02010609060101010101" pitchFamily="49" charset="-122"/>
              </a:rPr>
              <a:t>动作合成一</a:t>
            </a:r>
            <a:r>
              <a:rPr lang="zh-CN" altLang="en-US" sz="2400" dirty="0">
                <a:latin typeface="黑体" panose="02010609060101010101" pitchFamily="49" charset="-122"/>
                <a:ea typeface="黑体" panose="02010609060101010101" pitchFamily="49" charset="-122"/>
              </a:rPr>
              <a:t>套完整的动作，看起来层层递进、有条不紊，非常流畅，如行云流水。当几个独立的动作聚在一起进行系统内部优化之后，采摘的过程就变成了一场用肢体表达艺术的活动，把日常的劳动升华成行为的艺术。先民对劳动的熟练程度，给人一种游刃有余的美。原本生长于郊野的车前草，经过劳动者的几道工序就成了盘中餐或者是药，是对先民改造力的生动体现。</a:t>
            </a:r>
            <a:endParaRPr lang="zh-CN" altLang="en-US" sz="2400" dirty="0">
              <a:latin typeface="黑体" panose="02010609060101010101" pitchFamily="49" charset="-122"/>
              <a:ea typeface="黑体" panose="02010609060101010101" pitchFamily="49" charset="-122"/>
            </a:endParaRPr>
          </a:p>
        </p:txBody>
      </p:sp>
      <p:sp>
        <p:nvSpPr>
          <p:cNvPr id="5" name="标题 1"/>
          <p:cNvSpPr>
            <a:spLocks noGrp="1"/>
          </p:cNvSpPr>
          <p:nvPr>
            <p:ph type="ctrTitle"/>
          </p:nvPr>
        </p:nvSpPr>
        <p:spPr>
          <a:xfrm>
            <a:off x="838200" y="316865"/>
            <a:ext cx="10515600" cy="822960"/>
          </a:xfrm>
        </p:spPr>
        <p:txBody>
          <a:bodyPr/>
          <a:lstStyle/>
          <a:p>
            <a:r>
              <a:rPr lang="zh-CN" altLang="en-US" dirty="0" smtClean="0"/>
              <a:t>思考探究</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41944" y="1182361"/>
            <a:ext cx="10516605" cy="5078313"/>
          </a:xfrm>
          <a:prstGeom prst="rect">
            <a:avLst/>
          </a:prstGeom>
        </p:spPr>
        <p:txBody>
          <a:bodyPr wrap="square">
            <a:spAutoFit/>
          </a:bodyPr>
          <a:lstStyle/>
          <a:p>
            <a:pPr indent="457200" algn="just">
              <a:lnSpc>
                <a:spcPct val="150000"/>
              </a:lnSpc>
            </a:pPr>
            <a:r>
              <a:rPr lang="zh-CN" altLang="en-US" sz="2400" dirty="0">
                <a:solidFill>
                  <a:srgbClr val="FF0000"/>
                </a:solidFill>
                <a:latin typeface="黑体" panose="02010609060101010101" pitchFamily="49" charset="-122"/>
                <a:ea typeface="黑体" panose="02010609060101010101" pitchFamily="49" charset="-122"/>
              </a:rPr>
              <a:t>③ 体现了先民快乐幸福的生活感情。</a:t>
            </a:r>
            <a:endParaRPr lang="zh-CN" altLang="en-US" sz="2400" dirty="0">
              <a:solidFill>
                <a:srgbClr val="FF0000"/>
              </a:solidFill>
              <a:latin typeface="黑体" panose="02010609060101010101" pitchFamily="49" charset="-122"/>
              <a:ea typeface="黑体" panose="02010609060101010101" pitchFamily="49" charset="-122"/>
            </a:endParaRPr>
          </a:p>
          <a:p>
            <a:pPr indent="457200" algn="just">
              <a:lnSpc>
                <a:spcPct val="150000"/>
              </a:lnSpc>
            </a:pPr>
            <a:r>
              <a:rPr lang="zh-CN" altLang="en-US" sz="2400" dirty="0">
                <a:latin typeface="黑体" panose="02010609060101010101" pitchFamily="49" charset="-122"/>
                <a:ea typeface="黑体" panose="02010609060101010101" pitchFamily="49" charset="-122"/>
              </a:rPr>
              <a:t>采摘芣苢的人是当时的劳动者，即生活在下层的平民。周朝实行“井田制”，劳动人民生产所得的很大部分要上交给贵族阶层。再加上当时生产力水平低下，人们对物质的需求也仅仅是最基本的生存需要，能保证最基本的吃穿需要就是最大的幸福。但是留给自己的粮食是有限的，人们也会采摘野菜来补充。芣苢既是有食用价值的野草，也是能治病的药材。因此，当人们看到既能填饱肚子又能治病的芣苢，心情是愉悦的、欣喜的。人们看到了生存下去的希望，于是哼着这首歌，将草丛中的芣苢采了又采。因为这样的劳动成果是属于自己的，所以人们唱的歌谣是让人感到快乐幸福的。</a:t>
            </a:r>
            <a:endParaRPr lang="zh-CN" altLang="en-US" sz="2400" dirty="0">
              <a:latin typeface="黑体" panose="02010609060101010101" pitchFamily="49" charset="-122"/>
              <a:ea typeface="黑体" panose="02010609060101010101" pitchFamily="49" charset="-122"/>
            </a:endParaRPr>
          </a:p>
        </p:txBody>
      </p:sp>
      <p:sp>
        <p:nvSpPr>
          <p:cNvPr id="5" name="标题 1"/>
          <p:cNvSpPr>
            <a:spLocks noGrp="1"/>
          </p:cNvSpPr>
          <p:nvPr>
            <p:ph type="ctrTitle"/>
          </p:nvPr>
        </p:nvSpPr>
        <p:spPr/>
        <p:txBody>
          <a:bodyPr/>
          <a:lstStyle/>
          <a:p>
            <a:r>
              <a:rPr lang="zh-CN" altLang="en-US" dirty="0" smtClean="0"/>
              <a:t>思考探究</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5"/>
          <p:cNvSpPr txBox="1"/>
          <p:nvPr/>
        </p:nvSpPr>
        <p:spPr>
          <a:xfrm>
            <a:off x="1653540" y="2121535"/>
            <a:ext cx="9795510" cy="3322955"/>
          </a:xfrm>
          <a:prstGeom prst="rect">
            <a:avLst/>
          </a:prstGeom>
          <a:noFill/>
        </p:spPr>
        <p:txBody>
          <a:bodyPr wrap="square">
            <a:spAutoFit/>
          </a:bodyPr>
          <a:lstStyle/>
          <a:p>
            <a:pPr algn="just">
              <a:lnSpc>
                <a:spcPct val="150000"/>
              </a:lnSpc>
            </a:pPr>
            <a:r>
              <a:rPr lang="en-US" altLang="zh-CN" sz="2800" dirty="0" smtClean="0">
                <a:latin typeface="黑体" panose="02010609060101010101" pitchFamily="49" charset="-122"/>
                <a:ea typeface="黑体" panose="02010609060101010101" pitchFamily="49" charset="-122"/>
              </a:rPr>
              <a:t>1.</a:t>
            </a:r>
            <a:r>
              <a:rPr lang="zh-CN" altLang="en-US" sz="2800" dirty="0" smtClean="0">
                <a:latin typeface="黑体" panose="02010609060101010101" pitchFamily="49" charset="-122"/>
                <a:ea typeface="黑体" panose="02010609060101010101" pitchFamily="49" charset="-122"/>
              </a:rPr>
              <a:t>了解</a:t>
            </a:r>
            <a:r>
              <a:rPr lang="en-US" altLang="zh-CN" sz="2800" dirty="0">
                <a:latin typeface="黑体" panose="02010609060101010101" pitchFamily="49" charset="-122"/>
                <a:ea typeface="黑体" panose="02010609060101010101" pitchFamily="49" charset="-122"/>
              </a:rPr>
              <a:t>《</a:t>
            </a:r>
            <a:r>
              <a:rPr lang="zh-CN" altLang="en-US" sz="2800" dirty="0">
                <a:latin typeface="黑体" panose="02010609060101010101" pitchFamily="49" charset="-122"/>
                <a:ea typeface="黑体" panose="02010609060101010101" pitchFamily="49" charset="-122"/>
              </a:rPr>
              <a:t>诗经</a:t>
            </a:r>
            <a:r>
              <a:rPr lang="en-US" altLang="zh-CN" sz="2800" dirty="0">
                <a:latin typeface="黑体" panose="02010609060101010101" pitchFamily="49" charset="-122"/>
                <a:ea typeface="黑体" panose="02010609060101010101" pitchFamily="49" charset="-122"/>
              </a:rPr>
              <a:t>》</a:t>
            </a:r>
            <a:r>
              <a:rPr lang="zh-CN" altLang="en-US" sz="2800" dirty="0">
                <a:latin typeface="黑体" panose="02010609060101010101" pitchFamily="49" charset="-122"/>
                <a:ea typeface="黑体" panose="02010609060101010101" pitchFamily="49" charset="-122"/>
              </a:rPr>
              <a:t>的有关知识和四言诗的特点。</a:t>
            </a:r>
            <a:endParaRPr lang="zh-CN" altLang="en-US" sz="2800" dirty="0">
              <a:latin typeface="黑体" panose="02010609060101010101" pitchFamily="49" charset="-122"/>
              <a:ea typeface="黑体" panose="02010609060101010101" pitchFamily="49" charset="-122"/>
            </a:endParaRPr>
          </a:p>
          <a:p>
            <a:pPr algn="just">
              <a:lnSpc>
                <a:spcPct val="150000"/>
              </a:lnSpc>
            </a:pPr>
            <a:r>
              <a:rPr lang="en-US" altLang="zh-CN" sz="2800" dirty="0" smtClean="0">
                <a:latin typeface="黑体" panose="02010609060101010101" pitchFamily="49" charset="-122"/>
                <a:ea typeface="黑体" panose="02010609060101010101" pitchFamily="49" charset="-122"/>
              </a:rPr>
              <a:t>2.</a:t>
            </a:r>
            <a:r>
              <a:rPr lang="zh-CN" altLang="en-US" sz="2800" dirty="0" smtClean="0">
                <a:latin typeface="黑体" panose="02010609060101010101" pitchFamily="49" charset="-122"/>
                <a:ea typeface="黑体" panose="02010609060101010101" pitchFamily="49" charset="-122"/>
              </a:rPr>
              <a:t>赏析</a:t>
            </a:r>
            <a:r>
              <a:rPr lang="zh-CN" altLang="en-US" sz="2800" dirty="0">
                <a:latin typeface="黑体" panose="02010609060101010101" pitchFamily="49" charset="-122"/>
                <a:ea typeface="黑体" panose="02010609060101010101" pitchFamily="49" charset="-122"/>
              </a:rPr>
              <a:t>诗歌使用的动词妙处及重章叠句的表达效果。</a:t>
            </a:r>
            <a:endParaRPr lang="zh-CN" altLang="en-US" sz="2800" dirty="0">
              <a:latin typeface="黑体" panose="02010609060101010101" pitchFamily="49" charset="-122"/>
              <a:ea typeface="黑体" panose="02010609060101010101" pitchFamily="49" charset="-122"/>
            </a:endParaRPr>
          </a:p>
          <a:p>
            <a:pPr algn="just">
              <a:lnSpc>
                <a:spcPct val="150000"/>
              </a:lnSpc>
            </a:pPr>
            <a:r>
              <a:rPr lang="en-US" altLang="zh-CN" sz="2800" dirty="0" smtClean="0">
                <a:latin typeface="黑体" panose="02010609060101010101" pitchFamily="49" charset="-122"/>
                <a:ea typeface="黑体" panose="02010609060101010101" pitchFamily="49" charset="-122"/>
              </a:rPr>
              <a:t>3.</a:t>
            </a:r>
            <a:r>
              <a:rPr lang="zh-CN" altLang="en-US" sz="2800" dirty="0" smtClean="0">
                <a:latin typeface="黑体" panose="02010609060101010101" pitchFamily="49" charset="-122"/>
                <a:ea typeface="黑体" panose="02010609060101010101" pitchFamily="49" charset="-122"/>
              </a:rPr>
              <a:t>体会</a:t>
            </a:r>
            <a:r>
              <a:rPr lang="zh-CN" altLang="en-US" sz="2800" dirty="0">
                <a:latin typeface="黑体" panose="02010609060101010101" pitchFamily="49" charset="-122"/>
                <a:ea typeface="黑体" panose="02010609060101010101" pitchFamily="49" charset="-122"/>
              </a:rPr>
              <a:t>诗歌体现出来的劳动热情和欢欣。</a:t>
            </a:r>
            <a:endParaRPr lang="zh-CN" altLang="en-US" sz="2800" dirty="0">
              <a:latin typeface="黑体" panose="02010609060101010101" pitchFamily="49" charset="-122"/>
              <a:ea typeface="黑体" panose="02010609060101010101" pitchFamily="49" charset="-122"/>
            </a:endParaRPr>
          </a:p>
          <a:p>
            <a:pPr algn="just">
              <a:lnSpc>
                <a:spcPct val="150000"/>
              </a:lnSpc>
            </a:pPr>
            <a:r>
              <a:rPr lang="zh-CN" altLang="zh-CN" sz="2800" dirty="0">
                <a:latin typeface="黑体" panose="02010609060101010101" pitchFamily="49" charset="-122"/>
                <a:ea typeface="黑体" panose="02010609060101010101" pitchFamily="49" charset="-122"/>
              </a:rPr>
              <a:t>教学重点：</a:t>
            </a:r>
            <a:r>
              <a:rPr lang="zh-CN" altLang="en-US" sz="2800" dirty="0" smtClean="0">
                <a:latin typeface="黑体" panose="02010609060101010101" pitchFamily="49" charset="-122"/>
                <a:ea typeface="黑体" panose="02010609060101010101" pitchFamily="49" charset="-122"/>
                <a:sym typeface="+mn-ea"/>
              </a:rPr>
              <a:t>赏析</a:t>
            </a:r>
            <a:r>
              <a:rPr lang="zh-CN" altLang="en-US" sz="2800" dirty="0">
                <a:latin typeface="黑体" panose="02010609060101010101" pitchFamily="49" charset="-122"/>
                <a:ea typeface="黑体" panose="02010609060101010101" pitchFamily="49" charset="-122"/>
                <a:sym typeface="+mn-ea"/>
              </a:rPr>
              <a:t>诗歌使用的动词妙处及重章叠句的表达效果。</a:t>
            </a:r>
            <a:endParaRPr lang="zh-CN" altLang="en-US" sz="2800" dirty="0">
              <a:latin typeface="黑体" panose="02010609060101010101" pitchFamily="49" charset="-122"/>
              <a:ea typeface="黑体" panose="02010609060101010101" pitchFamily="49" charset="-122"/>
              <a:sym typeface="+mn-ea"/>
            </a:endParaRPr>
          </a:p>
          <a:p>
            <a:pPr algn="just">
              <a:lnSpc>
                <a:spcPct val="150000"/>
              </a:lnSpc>
            </a:pPr>
            <a:r>
              <a:rPr lang="zh-CN" altLang="zh-CN" sz="2800" dirty="0">
                <a:latin typeface="黑体" panose="02010609060101010101" pitchFamily="49" charset="-122"/>
                <a:ea typeface="黑体" panose="02010609060101010101" pitchFamily="49" charset="-122"/>
              </a:rPr>
              <a:t>教学难点：</a:t>
            </a:r>
            <a:r>
              <a:rPr lang="zh-CN" altLang="en-US" sz="2800" dirty="0" smtClean="0">
                <a:latin typeface="黑体" panose="02010609060101010101" pitchFamily="49" charset="-122"/>
                <a:ea typeface="黑体" panose="02010609060101010101" pitchFamily="49" charset="-122"/>
                <a:sym typeface="+mn-ea"/>
              </a:rPr>
              <a:t>体会</a:t>
            </a:r>
            <a:r>
              <a:rPr lang="zh-CN" altLang="en-US" sz="2800" dirty="0">
                <a:latin typeface="黑体" panose="02010609060101010101" pitchFamily="49" charset="-122"/>
                <a:ea typeface="黑体" panose="02010609060101010101" pitchFamily="49" charset="-122"/>
                <a:sym typeface="+mn-ea"/>
              </a:rPr>
              <a:t>诗歌体现出来的劳动热情和欢欣。</a:t>
            </a:r>
            <a:endParaRPr lang="zh-CN" altLang="zh-CN" sz="2800" dirty="0">
              <a:latin typeface="黑体" panose="02010609060101010101" pitchFamily="49" charset="-122"/>
              <a:ea typeface="黑体" panose="02010609060101010101" pitchFamily="49" charset="-122"/>
            </a:endParaRPr>
          </a:p>
        </p:txBody>
      </p:sp>
      <p:sp>
        <p:nvSpPr>
          <p:cNvPr id="7" name="标题 6"/>
          <p:cNvSpPr>
            <a:spLocks noGrp="1"/>
          </p:cNvSpPr>
          <p:nvPr>
            <p:ph type="ctrTitle"/>
          </p:nvPr>
        </p:nvSpPr>
        <p:spPr>
          <a:xfrm>
            <a:off x="748030" y="920115"/>
            <a:ext cx="10515600" cy="822960"/>
          </a:xfrm>
        </p:spPr>
        <p:txBody>
          <a:bodyPr/>
          <a:lstStyle/>
          <a:p>
            <a:r>
              <a:rPr lang="zh-CN" altLang="en-US" dirty="0" smtClean="0"/>
              <a:t>教学目标</a:t>
            </a:r>
            <a:endParaRPr lang="zh-CN" alt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50686" y="3605074"/>
            <a:ext cx="10138228" cy="1667764"/>
          </a:xfrm>
          <a:prstGeom prst="rect">
            <a:avLst/>
          </a:prstGeom>
        </p:spPr>
        <p:txBody>
          <a:bodyPr wrap="square">
            <a:spAutoFit/>
          </a:bodyPr>
          <a:lstStyle/>
          <a:p>
            <a:pPr indent="457200" algn="just">
              <a:lnSpc>
                <a:spcPct val="150000"/>
              </a:lnSpc>
            </a:pPr>
            <a:r>
              <a:rPr lang="zh-CN" altLang="en-US" sz="2400" dirty="0" smtClean="0">
                <a:latin typeface="黑体" panose="02010609060101010101" pitchFamily="49" charset="-122"/>
                <a:ea typeface="黑体" panose="02010609060101010101" pitchFamily="49" charset="-122"/>
              </a:rPr>
              <a:t>本</a:t>
            </a:r>
            <a:r>
              <a:rPr lang="zh-CN" altLang="en-US" sz="2400" dirty="0">
                <a:latin typeface="黑体" panose="02010609060101010101" pitchFamily="49" charset="-122"/>
                <a:ea typeface="黑体" panose="02010609060101010101" pitchFamily="49" charset="-122"/>
              </a:rPr>
              <a:t>诗直接描写采摘芣苢的劳动，从劳动开始到结束，没有交代劳动者、起因、地点、环境、结果，没有刻意创作的意识，直接吟唱劳动的主题，就事唱事</a:t>
            </a:r>
            <a:r>
              <a:rPr lang="zh-CN" altLang="en-US" sz="2400" dirty="0" smtClean="0">
                <a:latin typeface="黑体" panose="02010609060101010101" pitchFamily="49" charset="-122"/>
                <a:ea typeface="黑体" panose="02010609060101010101" pitchFamily="49" charset="-122"/>
              </a:rPr>
              <a:t>。</a:t>
            </a:r>
            <a:endParaRPr lang="zh-CN" altLang="en-US" sz="2400" dirty="0">
              <a:latin typeface="黑体" panose="02010609060101010101" pitchFamily="49" charset="-122"/>
              <a:ea typeface="黑体" panose="02010609060101010101" pitchFamily="49" charset="-122"/>
            </a:endParaRPr>
          </a:p>
        </p:txBody>
      </p:sp>
      <p:sp>
        <p:nvSpPr>
          <p:cNvPr id="6" name="Text Box 4"/>
          <p:cNvSpPr txBox="1">
            <a:spLocks noChangeArrowheads="1"/>
          </p:cNvSpPr>
          <p:nvPr/>
        </p:nvSpPr>
        <p:spPr bwMode="auto">
          <a:xfrm>
            <a:off x="837195" y="1180465"/>
            <a:ext cx="10138228" cy="1200329"/>
          </a:xfrm>
          <a:prstGeom prst="rect">
            <a:avLst/>
          </a:prstGeom>
        </p:spPr>
        <p:txBody>
          <a:bodyPr wrap="square">
            <a:spAutoFit/>
          </a:bodyPr>
          <a:lstStyle>
            <a:defPPr>
              <a:defRPr lang="zh-CN"/>
            </a:defPPr>
            <a:lvl1pPr algn="just">
              <a:lnSpc>
                <a:spcPct val="150000"/>
              </a:lnSpc>
              <a:defRPr sz="2400">
                <a:latin typeface="微软雅黑" panose="020B0503020204020204" charset="-122"/>
                <a:ea typeface="微软雅黑" panose="020B0503020204020204" charset="-122"/>
              </a:defRPr>
            </a:lvl1pPr>
          </a:lstStyle>
          <a:p>
            <a:r>
              <a:rPr lang="zh-CN" altLang="en-US" dirty="0" smtClean="0">
                <a:latin typeface="黑体" panose="02010609060101010101" pitchFamily="49" charset="-122"/>
                <a:ea typeface="黑体" panose="02010609060101010101" pitchFamily="49" charset="-122"/>
              </a:rPr>
              <a:t>    这</a:t>
            </a:r>
            <a:r>
              <a:rPr lang="zh-CN" altLang="en-US" dirty="0">
                <a:latin typeface="黑体" panose="02010609060101010101" pitchFamily="49" charset="-122"/>
                <a:ea typeface="黑体" panose="02010609060101010101" pitchFamily="49" charset="-122"/>
              </a:rPr>
              <a:t>首</a:t>
            </a:r>
            <a:r>
              <a:rPr lang="en-US" altLang="zh-CN" dirty="0">
                <a:latin typeface="黑体" panose="02010609060101010101" pitchFamily="49" charset="-122"/>
                <a:ea typeface="黑体" panose="02010609060101010101" pitchFamily="49" charset="-122"/>
              </a:rPr>
              <a:t>《</a:t>
            </a:r>
            <a:r>
              <a:rPr lang="zh-CN" altLang="en-US" dirty="0">
                <a:latin typeface="黑体" panose="02010609060101010101" pitchFamily="49" charset="-122"/>
                <a:ea typeface="黑体" panose="02010609060101010101" pitchFamily="49" charset="-122"/>
              </a:rPr>
              <a:t>芣苢</a:t>
            </a:r>
            <a:r>
              <a:rPr lang="en-US" altLang="zh-CN" dirty="0">
                <a:latin typeface="黑体" panose="02010609060101010101" pitchFamily="49" charset="-122"/>
                <a:ea typeface="黑体" panose="02010609060101010101" pitchFamily="49" charset="-122"/>
              </a:rPr>
              <a:t>》</a:t>
            </a:r>
            <a:r>
              <a:rPr lang="zh-CN" altLang="en-US" dirty="0">
                <a:latin typeface="黑体" panose="02010609060101010101" pitchFamily="49" charset="-122"/>
                <a:ea typeface="黑体" panose="02010609060101010101" pitchFamily="49" charset="-122"/>
              </a:rPr>
              <a:t>，语言简练生动，描写形象传神，章句复沓回环，节奏鲜明有力。试结合全诗，分析体现了</a:t>
            </a:r>
            <a:r>
              <a:rPr lang="en-US" altLang="zh-CN" dirty="0">
                <a:latin typeface="黑体" panose="02010609060101010101" pitchFamily="49" charset="-122"/>
                <a:ea typeface="黑体" panose="02010609060101010101" pitchFamily="49" charset="-122"/>
              </a:rPr>
              <a:t>《</a:t>
            </a:r>
            <a:r>
              <a:rPr lang="zh-CN" altLang="en-US" dirty="0">
                <a:latin typeface="黑体" panose="02010609060101010101" pitchFamily="49" charset="-122"/>
                <a:ea typeface="黑体" panose="02010609060101010101" pitchFamily="49" charset="-122"/>
              </a:rPr>
              <a:t>诗经</a:t>
            </a:r>
            <a:r>
              <a:rPr lang="en-US" altLang="zh-CN" dirty="0">
                <a:latin typeface="黑体" panose="02010609060101010101" pitchFamily="49" charset="-122"/>
                <a:ea typeface="黑体" panose="02010609060101010101" pitchFamily="49" charset="-122"/>
              </a:rPr>
              <a:t>》</a:t>
            </a:r>
            <a:r>
              <a:rPr lang="zh-CN" altLang="en-US" dirty="0">
                <a:latin typeface="黑体" panose="02010609060101010101" pitchFamily="49" charset="-122"/>
                <a:ea typeface="黑体" panose="02010609060101010101" pitchFamily="49" charset="-122"/>
              </a:rPr>
              <a:t>的哪些艺术特色。</a:t>
            </a:r>
            <a:endParaRPr lang="en-US" altLang="zh-CN" sz="2000" dirty="0">
              <a:latin typeface="黑体" panose="02010609060101010101" pitchFamily="49" charset="-122"/>
              <a:ea typeface="黑体" panose="02010609060101010101" pitchFamily="49" charset="-122"/>
            </a:endParaRPr>
          </a:p>
        </p:txBody>
      </p:sp>
      <p:sp>
        <p:nvSpPr>
          <p:cNvPr id="7" name="标题 1"/>
          <p:cNvSpPr>
            <a:spLocks noGrp="1"/>
          </p:cNvSpPr>
          <p:nvPr>
            <p:ph type="ctrTitle"/>
          </p:nvPr>
        </p:nvSpPr>
        <p:spPr/>
        <p:txBody>
          <a:bodyPr/>
          <a:lstStyle/>
          <a:p>
            <a:r>
              <a:rPr lang="zh-CN" altLang="en-US" dirty="0" smtClean="0"/>
              <a:t>赏析写法</a:t>
            </a:r>
            <a:endParaRPr lang="zh-CN" altLang="en-US" dirty="0"/>
          </a:p>
        </p:txBody>
      </p:sp>
      <p:sp>
        <p:nvSpPr>
          <p:cNvPr id="5" name="矩形 4"/>
          <p:cNvSpPr/>
          <p:nvPr/>
        </p:nvSpPr>
        <p:spPr>
          <a:xfrm>
            <a:off x="4468631" y="2860760"/>
            <a:ext cx="1627369" cy="523220"/>
          </a:xfrm>
          <a:prstGeom prst="rect">
            <a:avLst/>
          </a:prstGeom>
          <a:solidFill>
            <a:schemeClr val="bg2"/>
          </a:solidFill>
        </p:spPr>
        <p:txBody>
          <a:bodyPr wrap="none" rtlCol="0">
            <a:spAutoFit/>
          </a:bodyPr>
          <a:lstStyle/>
          <a:p>
            <a:r>
              <a:rPr lang="zh-CN" altLang="en-US" sz="2800" b="1" dirty="0">
                <a:solidFill>
                  <a:srgbClr val="FF0000"/>
                </a:solidFill>
                <a:latin typeface="黑体" panose="02010609060101010101" pitchFamily="49" charset="-122"/>
                <a:ea typeface="黑体" panose="02010609060101010101" pitchFamily="49" charset="-122"/>
              </a:rPr>
              <a:t>赋的</a:t>
            </a:r>
            <a:r>
              <a:rPr lang="zh-CN" altLang="en-US" sz="2800" b="1" dirty="0" smtClean="0">
                <a:solidFill>
                  <a:srgbClr val="FF0000"/>
                </a:solidFill>
                <a:latin typeface="黑体" panose="02010609060101010101" pitchFamily="49" charset="-122"/>
                <a:ea typeface="黑体" panose="02010609060101010101" pitchFamily="49" charset="-122"/>
              </a:rPr>
              <a:t>手法</a:t>
            </a:r>
            <a:endParaRPr lang="zh-CN" altLang="en-US" sz="2800" b="1" dirty="0">
              <a:solidFill>
                <a:srgbClr val="FF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a:clrChange>
              <a:clrFrom>
                <a:srgbClr val="FBFFFF"/>
              </a:clrFrom>
              <a:clrTo>
                <a:srgbClr val="FBFFFF">
                  <a:alpha val="0"/>
                </a:srgbClr>
              </a:clrTo>
            </a:clrChange>
          </a:blip>
          <a:srcRect l="32261"/>
          <a:stretch>
            <a:fillRect/>
          </a:stretch>
        </p:blipFill>
        <p:spPr>
          <a:xfrm>
            <a:off x="66676" y="842010"/>
            <a:ext cx="4190999" cy="5120877"/>
          </a:xfrm>
          <a:prstGeom prst="rect">
            <a:avLst/>
          </a:prstGeom>
        </p:spPr>
      </p:pic>
      <p:sp>
        <p:nvSpPr>
          <p:cNvPr id="3" name="矩形 2"/>
          <p:cNvSpPr/>
          <p:nvPr/>
        </p:nvSpPr>
        <p:spPr>
          <a:xfrm>
            <a:off x="3962400" y="1859980"/>
            <a:ext cx="7803598" cy="4524315"/>
          </a:xfrm>
          <a:prstGeom prst="rect">
            <a:avLst/>
          </a:prstGeom>
        </p:spPr>
        <p:txBody>
          <a:bodyPr wrap="square">
            <a:spAutoFit/>
          </a:bodyPr>
          <a:lstStyle/>
          <a:p>
            <a:pPr indent="457200" algn="just">
              <a:lnSpc>
                <a:spcPct val="150000"/>
              </a:lnSpc>
            </a:pPr>
            <a:r>
              <a:rPr lang="zh-CN" altLang="en-US" sz="2400" dirty="0" smtClean="0">
                <a:solidFill>
                  <a:prstClr val="black"/>
                </a:solidFill>
                <a:latin typeface="黑体" panose="02010609060101010101" pitchFamily="49" charset="-122"/>
                <a:ea typeface="黑体" panose="02010609060101010101" pitchFamily="49" charset="-122"/>
              </a:rPr>
              <a:t> 重</a:t>
            </a:r>
            <a:r>
              <a:rPr lang="zh-CN" altLang="en-US" sz="2400" dirty="0">
                <a:solidFill>
                  <a:prstClr val="black"/>
                </a:solidFill>
                <a:latin typeface="黑体" panose="02010609060101010101" pitchFamily="49" charset="-122"/>
                <a:ea typeface="黑体" panose="02010609060101010101" pitchFamily="49" charset="-122"/>
              </a:rPr>
              <a:t>章叠句是诗歌的一种常见手法，即上下句或者上下段用相同的结构形式反复咏唱的一种表情达意的方法。本诗三章十二句，只有六字交替变动，其余全是重叠，看似单调重叠复沓，实则别有韵味。“采采”是一重叠词，“采采芣苢”“薄言</a:t>
            </a:r>
            <a:r>
              <a:rPr lang="en-US" altLang="zh-CN" sz="2400" dirty="0">
                <a:solidFill>
                  <a:prstClr val="black"/>
                </a:solidFill>
                <a:latin typeface="黑体" panose="02010609060101010101" pitchFamily="49" charset="-122"/>
                <a:ea typeface="黑体" panose="02010609060101010101" pitchFamily="49" charset="-122"/>
              </a:rPr>
              <a:t>× </a:t>
            </a:r>
            <a:r>
              <a:rPr lang="zh-CN" altLang="en-US" sz="2400" dirty="0">
                <a:solidFill>
                  <a:prstClr val="black"/>
                </a:solidFill>
                <a:latin typeface="黑体" panose="02010609060101010101" pitchFamily="49" charset="-122"/>
                <a:ea typeface="黑体" panose="02010609060101010101" pitchFamily="49" charset="-122"/>
              </a:rPr>
              <a:t>之”反复咏唱，产生简洁明快、回环往复的韵律感，有音乐之美。这种回环往复的节奏又与反复的劳动动作和劳动效果谐和一致，形成融合无间、情景交融的艺术意境。</a:t>
            </a:r>
            <a:endParaRPr lang="zh-CN" altLang="en-US" sz="2400" dirty="0">
              <a:solidFill>
                <a:prstClr val="black"/>
              </a:solidFill>
              <a:latin typeface="黑体" panose="02010609060101010101" pitchFamily="49" charset="-122"/>
              <a:ea typeface="黑体" panose="02010609060101010101" pitchFamily="49" charset="-122"/>
            </a:endParaRPr>
          </a:p>
        </p:txBody>
      </p:sp>
      <p:sp>
        <p:nvSpPr>
          <p:cNvPr id="7" name="标题 1"/>
          <p:cNvSpPr>
            <a:spLocks noGrp="1"/>
          </p:cNvSpPr>
          <p:nvPr>
            <p:ph type="ctrTitle"/>
          </p:nvPr>
        </p:nvSpPr>
        <p:spPr/>
        <p:txBody>
          <a:bodyPr/>
          <a:lstStyle/>
          <a:p>
            <a:r>
              <a:rPr lang="zh-CN" altLang="en-US" dirty="0" smtClean="0"/>
              <a:t>文学常识</a:t>
            </a:r>
            <a:endParaRPr lang="zh-CN" altLang="en-US" dirty="0"/>
          </a:p>
        </p:txBody>
      </p:sp>
      <p:sp>
        <p:nvSpPr>
          <p:cNvPr id="2" name="矩形 1"/>
          <p:cNvSpPr/>
          <p:nvPr/>
        </p:nvSpPr>
        <p:spPr>
          <a:xfrm>
            <a:off x="7121449" y="1203410"/>
            <a:ext cx="1627369" cy="523220"/>
          </a:xfrm>
          <a:prstGeom prst="rect">
            <a:avLst/>
          </a:prstGeom>
          <a:solidFill>
            <a:schemeClr val="bg2"/>
          </a:solidFill>
        </p:spPr>
        <p:txBody>
          <a:bodyPr wrap="none" rtlCol="0">
            <a:spAutoFit/>
          </a:bodyPr>
          <a:lstStyle/>
          <a:p>
            <a:r>
              <a:rPr lang="zh-CN" altLang="en-US" sz="2800" b="1" dirty="0">
                <a:solidFill>
                  <a:srgbClr val="FF0000"/>
                </a:solidFill>
                <a:latin typeface="黑体" panose="02010609060101010101" pitchFamily="49" charset="-122"/>
                <a:ea typeface="黑体" panose="02010609060101010101" pitchFamily="49" charset="-122"/>
              </a:rPr>
              <a:t>重章叠</a:t>
            </a:r>
            <a:r>
              <a:rPr lang="zh-CN" altLang="en-US" sz="2800" b="1" dirty="0" smtClean="0">
                <a:solidFill>
                  <a:srgbClr val="FF0000"/>
                </a:solidFill>
                <a:latin typeface="黑体" panose="02010609060101010101" pitchFamily="49" charset="-122"/>
                <a:ea typeface="黑体" panose="02010609060101010101" pitchFamily="49" charset="-122"/>
              </a:rPr>
              <a:t>句</a:t>
            </a:r>
            <a:endParaRPr lang="zh-CN" altLang="en-US" sz="2800" b="1" dirty="0">
              <a:solidFill>
                <a:srgbClr val="FF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38200" y="2344411"/>
            <a:ext cx="10592805" cy="2775760"/>
          </a:xfrm>
          <a:prstGeom prst="rect">
            <a:avLst/>
          </a:prstGeom>
        </p:spPr>
        <p:txBody>
          <a:bodyPr wrap="square">
            <a:spAutoFit/>
          </a:bodyPr>
          <a:lstStyle/>
          <a:p>
            <a:pPr indent="457200" algn="just">
              <a:lnSpc>
                <a:spcPct val="150000"/>
              </a:lnSpc>
            </a:pPr>
            <a:r>
              <a:rPr lang="zh-CN" altLang="en-US" sz="2400" dirty="0" smtClean="0">
                <a:latin typeface="黑体" panose="02010609060101010101" pitchFamily="49" charset="-122"/>
                <a:ea typeface="黑体" panose="02010609060101010101" pitchFamily="49" charset="-122"/>
              </a:rPr>
              <a:t> 这</a:t>
            </a:r>
            <a:r>
              <a:rPr lang="zh-CN" altLang="en-US" sz="2400" dirty="0">
                <a:latin typeface="黑体" panose="02010609060101010101" pitchFamily="49" charset="-122"/>
                <a:ea typeface="黑体" panose="02010609060101010101" pitchFamily="49" charset="-122"/>
              </a:rPr>
              <a:t>首诗只写了采摘芣苢的过程，却没有交代采摘的背景、人物及行为动机等。主体的模糊性使这些空白留给读者丰富的审美空间和解读空间。于是，细节中的蛛丝马迹就激发读者进行揣摩并加以想象，然后创造出更具体形象的美。读罢诗歌，人们眼前仿佛出现了三三两两、三五成群的女子，在平原旷野上你追我赶、群歌互答，同时又不忘采摘芣苢的欢快劳动场景。</a:t>
            </a:r>
            <a:endParaRPr lang="zh-CN" altLang="en-US" sz="2400" dirty="0">
              <a:latin typeface="黑体" panose="02010609060101010101" pitchFamily="49" charset="-122"/>
              <a:ea typeface="黑体" panose="02010609060101010101" pitchFamily="49" charset="-122"/>
            </a:endParaRPr>
          </a:p>
        </p:txBody>
      </p:sp>
      <p:sp>
        <p:nvSpPr>
          <p:cNvPr id="5" name="标题 1"/>
          <p:cNvSpPr>
            <a:spLocks noGrp="1"/>
          </p:cNvSpPr>
          <p:nvPr>
            <p:ph type="ctrTitle"/>
          </p:nvPr>
        </p:nvSpPr>
        <p:spPr/>
        <p:txBody>
          <a:bodyPr/>
          <a:lstStyle/>
          <a:p>
            <a:r>
              <a:rPr lang="zh-CN" altLang="en-US" dirty="0" smtClean="0"/>
              <a:t>思考探究</a:t>
            </a:r>
            <a:endParaRPr lang="zh-CN" altLang="en-US" dirty="0"/>
          </a:p>
        </p:txBody>
      </p:sp>
      <p:sp>
        <p:nvSpPr>
          <p:cNvPr id="6" name="矩形 5"/>
          <p:cNvSpPr/>
          <p:nvPr/>
        </p:nvSpPr>
        <p:spPr>
          <a:xfrm>
            <a:off x="4279121" y="1241510"/>
            <a:ext cx="2709396" cy="523220"/>
          </a:xfrm>
          <a:prstGeom prst="rect">
            <a:avLst/>
          </a:prstGeom>
          <a:solidFill>
            <a:schemeClr val="bg2"/>
          </a:solidFill>
        </p:spPr>
        <p:txBody>
          <a:bodyPr wrap="none" rtlCol="0">
            <a:spAutoFit/>
          </a:bodyPr>
          <a:lstStyle/>
          <a:p>
            <a:r>
              <a:rPr lang="zh-CN" altLang="en-US" sz="2800" b="1" dirty="0">
                <a:solidFill>
                  <a:srgbClr val="FF0000"/>
                </a:solidFill>
                <a:latin typeface="黑体" panose="02010609060101010101" pitchFamily="49" charset="-122"/>
                <a:ea typeface="黑体" panose="02010609060101010101" pitchFamily="49" charset="-122"/>
              </a:rPr>
              <a:t>丰富的想象空间</a:t>
            </a:r>
            <a:endParaRPr lang="zh-CN" altLang="en-US" sz="2800" b="1" dirty="0">
              <a:solidFill>
                <a:srgbClr val="FF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rrowheads="1"/>
          </p:cNvSpPr>
          <p:nvPr/>
        </p:nvSpPr>
        <p:spPr bwMode="auto">
          <a:xfrm>
            <a:off x="1728193" y="594671"/>
            <a:ext cx="8735471"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1350645" algn="l"/>
                <a:tab pos="3870960" algn="l"/>
              </a:tabLst>
            </a:pPr>
            <a:r>
              <a:rPr lang="zh-CN" altLang="zh-CN" sz="4000" b="1" kern="100">
                <a:latin typeface="Times New Roman" panose="02020603050405020304"/>
                <a:ea typeface="黑体" panose="02010609060101010101" pitchFamily="49" charset="-122"/>
                <a:cs typeface="Times New Roman" panose="02020603050405020304"/>
              </a:rPr>
              <a:t>拓展延伸</a:t>
            </a:r>
            <a:endParaRPr lang="zh-CN" altLang="zh-CN" sz="4000" kern="100">
              <a:effectLst/>
              <a:latin typeface="宋体" panose="02010600030101010101" pitchFamily="2" charset="-122"/>
              <a:cs typeface="Courier New" panose="02070309020205020404"/>
            </a:endParaRPr>
          </a:p>
        </p:txBody>
      </p:sp>
      <p:sp>
        <p:nvSpPr>
          <p:cNvPr id="6" name="矩形 5"/>
          <p:cNvSpPr>
            <a:spLocks noChangeArrowheads="1"/>
          </p:cNvSpPr>
          <p:nvPr/>
        </p:nvSpPr>
        <p:spPr bwMode="auto">
          <a:xfrm>
            <a:off x="1936658" y="1608885"/>
            <a:ext cx="8478562" cy="3969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1350645" algn="l"/>
                <a:tab pos="3870960" algn="l"/>
              </a:tabLst>
            </a:pPr>
            <a:r>
              <a:rPr lang="en-US" altLang="zh-CN" sz="2400" b="1" kern="100">
                <a:latin typeface="Times New Roman" panose="02020603050405020304"/>
                <a:cs typeface="Courier New" panose="02070309020205020404"/>
              </a:rPr>
              <a:t>(1)</a:t>
            </a:r>
            <a:r>
              <a:rPr lang="zh-CN" altLang="zh-CN" sz="2400" b="1" kern="100">
                <a:latin typeface="Times New Roman" panose="02020603050405020304"/>
                <a:cs typeface="Times New Roman" panose="02020603050405020304"/>
              </a:rPr>
              <a:t>请指出下列诗句分别运用了赋、比、兴的哪种手法。</a:t>
            </a:r>
            <a:endParaRPr lang="zh-CN" altLang="zh-CN" sz="1050" kern="100">
              <a:latin typeface="宋体" panose="02010600030101010101" pitchFamily="2" charset="-122"/>
              <a:cs typeface="Courier New" panose="02070309020205020404"/>
            </a:endParaRPr>
          </a:p>
          <a:p>
            <a:pPr algn="just">
              <a:lnSpc>
                <a:spcPct val="150000"/>
              </a:lnSpc>
              <a:spcAft>
                <a:spcPct val="0"/>
              </a:spcAft>
              <a:tabLst>
                <a:tab pos="1350645" algn="l"/>
                <a:tab pos="3870960" algn="l"/>
              </a:tabLst>
            </a:pPr>
            <a:r>
              <a:rPr lang="en-US" altLang="zh-CN" sz="2400" b="1" kern="100">
                <a:latin typeface="宋体" panose="02010600030101010101" pitchFamily="2" charset="-122"/>
                <a:cs typeface="Times New Roman" panose="02020603050405020304"/>
              </a:rPr>
              <a:t>①</a:t>
            </a:r>
            <a:r>
              <a:rPr lang="zh-CN" altLang="zh-CN" sz="2400" b="1" kern="100">
                <a:latin typeface="Times New Roman" panose="02020603050405020304"/>
                <a:cs typeface="Times New Roman" panose="02020603050405020304"/>
              </a:rPr>
              <a:t>蒹葭苍苍，白露为霜。所谓伊人，在水一方。</a:t>
            </a:r>
            <a:endParaRPr lang="zh-CN" altLang="zh-CN" sz="1050" kern="100">
              <a:latin typeface="宋体" panose="02010600030101010101" pitchFamily="2" charset="-122"/>
              <a:cs typeface="Courier New" panose="02070309020205020404"/>
            </a:endParaRPr>
          </a:p>
          <a:p>
            <a:pPr algn="just">
              <a:lnSpc>
                <a:spcPct val="150000"/>
              </a:lnSpc>
              <a:spcAft>
                <a:spcPct val="0"/>
              </a:spcAft>
              <a:tabLst>
                <a:tab pos="1350645" algn="l"/>
                <a:tab pos="3870960" algn="l"/>
              </a:tabLst>
            </a:pPr>
            <a:r>
              <a:rPr lang="en-US" altLang="zh-CN" sz="2400" b="1" kern="100">
                <a:latin typeface="宋体" panose="02010600030101010101" pitchFamily="2" charset="-122"/>
                <a:cs typeface="Times New Roman" panose="02020603050405020304"/>
              </a:rPr>
              <a:t>②</a:t>
            </a:r>
            <a:r>
              <a:rPr lang="zh-CN" altLang="zh-CN" sz="2400" b="1" kern="100">
                <a:latin typeface="Times New Roman" panose="02020603050405020304"/>
                <a:cs typeface="Times New Roman" panose="02020603050405020304"/>
              </a:rPr>
              <a:t>有匪君子，如切如磋，如琢如磨。</a:t>
            </a:r>
            <a:endParaRPr lang="zh-CN" altLang="zh-CN" sz="1050" kern="100">
              <a:latin typeface="宋体" panose="02010600030101010101" pitchFamily="2" charset="-122"/>
              <a:cs typeface="Courier New" panose="02070309020205020404"/>
            </a:endParaRPr>
          </a:p>
          <a:p>
            <a:pPr algn="just">
              <a:lnSpc>
                <a:spcPct val="150000"/>
              </a:lnSpc>
              <a:spcAft>
                <a:spcPct val="0"/>
              </a:spcAft>
              <a:tabLst>
                <a:tab pos="1350645" algn="l"/>
                <a:tab pos="3870960" algn="l"/>
              </a:tabLst>
            </a:pPr>
            <a:r>
              <a:rPr lang="en-US" altLang="zh-CN" sz="2400" b="1" kern="100">
                <a:latin typeface="宋体" panose="02010600030101010101" pitchFamily="2" charset="-122"/>
                <a:cs typeface="Times New Roman" panose="02020603050405020304"/>
              </a:rPr>
              <a:t>③</a:t>
            </a:r>
            <a:r>
              <a:rPr lang="zh-CN" altLang="zh-CN" sz="2400" b="1" kern="100">
                <a:latin typeface="Times New Roman" panose="02020603050405020304"/>
                <a:cs typeface="Times New Roman" panose="02020603050405020304"/>
              </a:rPr>
              <a:t>东市买骏马，西市买鞍鞯，南市买辔头，北市买长鞭。</a:t>
            </a:r>
            <a:endParaRPr lang="zh-CN" altLang="zh-CN" sz="1050" kern="100">
              <a:latin typeface="宋体" panose="02010600030101010101" pitchFamily="2" charset="-122"/>
              <a:cs typeface="Courier New" panose="02070309020205020404"/>
            </a:endParaRPr>
          </a:p>
          <a:p>
            <a:pPr algn="just">
              <a:lnSpc>
                <a:spcPct val="150000"/>
              </a:lnSpc>
              <a:spcAft>
                <a:spcPct val="0"/>
              </a:spcAft>
              <a:tabLst>
                <a:tab pos="1350645" algn="l"/>
                <a:tab pos="3870960" algn="l"/>
              </a:tabLst>
            </a:pPr>
            <a:r>
              <a:rPr lang="en-US" altLang="zh-CN" sz="2400" b="1" kern="100">
                <a:latin typeface="宋体" panose="02010600030101010101" pitchFamily="2" charset="-122"/>
                <a:cs typeface="Times New Roman" panose="02020603050405020304"/>
              </a:rPr>
              <a:t>④</a:t>
            </a:r>
            <a:r>
              <a:rPr lang="zh-CN" altLang="zh-CN" sz="2400" b="1" kern="100">
                <a:latin typeface="Times New Roman" panose="02020603050405020304"/>
                <a:cs typeface="Times New Roman" panose="02020603050405020304"/>
              </a:rPr>
              <a:t>问君能有几多愁？恰似一江春水向东流。</a:t>
            </a:r>
            <a:endParaRPr lang="zh-CN" altLang="zh-CN" sz="1050" kern="100">
              <a:latin typeface="宋体" panose="02010600030101010101" pitchFamily="2" charset="-122"/>
              <a:cs typeface="Courier New" panose="02070309020205020404"/>
            </a:endParaRPr>
          </a:p>
          <a:p>
            <a:pPr algn="just">
              <a:lnSpc>
                <a:spcPct val="150000"/>
              </a:lnSpc>
              <a:spcAft>
                <a:spcPct val="0"/>
              </a:spcAft>
              <a:tabLst>
                <a:tab pos="1350645" algn="l"/>
                <a:tab pos="3870960" algn="l"/>
              </a:tabLst>
            </a:pPr>
            <a:r>
              <a:rPr lang="en-US" altLang="zh-CN" sz="2400" b="1" kern="100">
                <a:latin typeface="宋体" panose="02010600030101010101" pitchFamily="2" charset="-122"/>
                <a:cs typeface="Times New Roman" panose="02020603050405020304"/>
              </a:rPr>
              <a:t>⑤</a:t>
            </a:r>
            <a:r>
              <a:rPr lang="zh-CN" altLang="zh-CN" sz="2400" b="1" kern="100">
                <a:latin typeface="Times New Roman" panose="02020603050405020304"/>
                <a:cs typeface="Times New Roman" panose="02020603050405020304"/>
              </a:rPr>
              <a:t>关关雎鸠，在河之洲。窈窕淑女，君子好逑。</a:t>
            </a:r>
            <a:endParaRPr lang="zh-CN" altLang="zh-CN" sz="1050" kern="100">
              <a:latin typeface="宋体" panose="02010600030101010101" pitchFamily="2" charset="-122"/>
              <a:cs typeface="Courier New" panose="02070309020205020404"/>
            </a:endParaRPr>
          </a:p>
          <a:p>
            <a:pPr algn="just">
              <a:lnSpc>
                <a:spcPct val="150000"/>
              </a:lnSpc>
              <a:spcAft>
                <a:spcPct val="0"/>
              </a:spcAft>
              <a:tabLst>
                <a:tab pos="1350645" algn="l"/>
                <a:tab pos="3870960" algn="l"/>
              </a:tabLst>
            </a:pPr>
            <a:r>
              <a:rPr lang="zh-CN" altLang="zh-CN" sz="2400" b="1" kern="100">
                <a:solidFill>
                  <a:srgbClr val="FF0000"/>
                </a:solidFill>
                <a:latin typeface="Times New Roman" panose="02020603050405020304"/>
                <a:ea typeface="黑体" panose="02010609060101010101" pitchFamily="49" charset="-122"/>
                <a:cs typeface="Times New Roman" panose="02020603050405020304"/>
              </a:rPr>
              <a:t>答案　</a:t>
            </a:r>
            <a:r>
              <a:rPr lang="en-US" altLang="zh-CN" sz="2400" b="1" kern="100">
                <a:solidFill>
                  <a:srgbClr val="FF0000"/>
                </a:solidFill>
                <a:latin typeface="宋体" panose="02010600030101010101" pitchFamily="2" charset="-122"/>
                <a:cs typeface="Times New Roman" panose="02020603050405020304"/>
              </a:rPr>
              <a:t>①</a:t>
            </a:r>
            <a:r>
              <a:rPr lang="zh-CN" altLang="zh-CN" sz="2400" b="1" kern="100">
                <a:solidFill>
                  <a:srgbClr val="FF0000"/>
                </a:solidFill>
                <a:latin typeface="Times New Roman" panose="02020603050405020304"/>
                <a:cs typeface="Times New Roman" panose="02020603050405020304"/>
              </a:rPr>
              <a:t>兴　</a:t>
            </a:r>
            <a:r>
              <a:rPr lang="en-US" altLang="zh-CN" sz="2400" b="1" kern="100">
                <a:solidFill>
                  <a:srgbClr val="FF0000"/>
                </a:solidFill>
                <a:latin typeface="宋体" panose="02010600030101010101" pitchFamily="2" charset="-122"/>
                <a:cs typeface="Times New Roman" panose="02020603050405020304"/>
              </a:rPr>
              <a:t>②</a:t>
            </a:r>
            <a:r>
              <a:rPr lang="zh-CN" altLang="zh-CN" sz="2400" b="1" kern="100">
                <a:solidFill>
                  <a:srgbClr val="FF0000"/>
                </a:solidFill>
                <a:latin typeface="Times New Roman" panose="02020603050405020304"/>
                <a:cs typeface="Times New Roman" panose="02020603050405020304"/>
              </a:rPr>
              <a:t>比　</a:t>
            </a:r>
            <a:r>
              <a:rPr lang="zh-CN" altLang="zh-CN" sz="2400" b="1" kern="100">
                <a:solidFill>
                  <a:srgbClr val="FF0000"/>
                </a:solidFill>
                <a:latin typeface="宋体" panose="02010600030101010101" pitchFamily="2" charset="-122"/>
                <a:cs typeface="Times New Roman" panose="02020603050405020304"/>
              </a:rPr>
              <a:t>③</a:t>
            </a:r>
            <a:r>
              <a:rPr lang="zh-CN" altLang="zh-CN" sz="2400" b="1" kern="100">
                <a:solidFill>
                  <a:srgbClr val="FF0000"/>
                </a:solidFill>
                <a:latin typeface="Times New Roman" panose="02020603050405020304"/>
                <a:cs typeface="Times New Roman" panose="02020603050405020304"/>
              </a:rPr>
              <a:t>赋　</a:t>
            </a:r>
            <a:r>
              <a:rPr lang="zh-CN" altLang="zh-CN" sz="2400" b="1" kern="100">
                <a:solidFill>
                  <a:srgbClr val="FF0000"/>
                </a:solidFill>
                <a:latin typeface="宋体" panose="02010600030101010101" pitchFamily="2" charset="-122"/>
                <a:cs typeface="Times New Roman" panose="02020603050405020304"/>
              </a:rPr>
              <a:t>④</a:t>
            </a:r>
            <a:r>
              <a:rPr lang="zh-CN" altLang="zh-CN" sz="2400" b="1" kern="100">
                <a:solidFill>
                  <a:srgbClr val="FF0000"/>
                </a:solidFill>
                <a:latin typeface="Times New Roman" panose="02020603050405020304"/>
                <a:cs typeface="Times New Roman" panose="02020603050405020304"/>
              </a:rPr>
              <a:t>比　</a:t>
            </a:r>
            <a:r>
              <a:rPr lang="zh-CN" altLang="zh-CN" sz="2400" b="1" kern="100">
                <a:solidFill>
                  <a:srgbClr val="FF0000"/>
                </a:solidFill>
                <a:latin typeface="宋体" panose="02010600030101010101" pitchFamily="2" charset="-122"/>
                <a:cs typeface="Times New Roman" panose="02020603050405020304"/>
              </a:rPr>
              <a:t>⑤</a:t>
            </a:r>
            <a:r>
              <a:rPr lang="zh-CN" altLang="zh-CN" sz="2400" b="1" kern="100">
                <a:solidFill>
                  <a:srgbClr val="FF0000"/>
                </a:solidFill>
                <a:latin typeface="Times New Roman" panose="02020603050405020304"/>
                <a:cs typeface="Times New Roman" panose="02020603050405020304"/>
              </a:rPr>
              <a:t>兴</a:t>
            </a:r>
            <a:endParaRPr lang="zh-CN" altLang="zh-CN" sz="1050" kern="100">
              <a:solidFill>
                <a:srgbClr val="FF0000"/>
              </a:solidFill>
              <a:effectLst/>
              <a:latin typeface="宋体" panose="02010600030101010101" pitchFamily="2" charset="-122"/>
              <a:cs typeface="Courier New" panose="02070309020205020404"/>
            </a:endParaRPr>
          </a:p>
        </p:txBody>
      </p:sp>
      <p:sp>
        <p:nvSpPr>
          <p:cNvPr id="2" name="文本框 1"/>
          <p:cNvSpPr txBox="1"/>
          <p:nvPr/>
        </p:nvSpPr>
        <p:spPr>
          <a:xfrm>
            <a:off x="1651000" y="63500"/>
            <a:ext cx="8890000" cy="106680"/>
          </a:xfrm>
          <a:prstGeom prst="rect">
            <a:avLst/>
          </a:prstGeom>
          <a:noFill/>
        </p:spPr>
        <p:txBody>
          <a:bodyPr vert="horz" rtlCol="0">
            <a:spAutoFit/>
          </a:bodyPr>
          <a:lstStyle/>
          <a:p>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
        <p:nvSpPr>
          <p:cNvPr id="3" name="文本框 2"/>
          <p:cNvSpPr txBox="1"/>
          <p:nvPr/>
        </p:nvSpPr>
        <p:spPr>
          <a:xfrm>
            <a:off x="1651000" y="6718300"/>
            <a:ext cx="8890000" cy="106680"/>
          </a:xfrm>
          <a:prstGeom prst="rect">
            <a:avLst/>
          </a:prstGeom>
          <a:noFill/>
        </p:spPr>
        <p:txBody>
          <a:bodyPr vert="horz" rtlCol="0">
            <a:spAutoFit/>
          </a:bodyPr>
          <a:lstStyle/>
          <a:p>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childTnLst>
                                    <p:set>
                                      <p:cBhvr>
                                        <p:cTn id="6" dur="1" fill="hold">
                                          <p:stCondLst>
                                            <p:cond delay="0"/>
                                          </p:stCondLst>
                                        </p:cTn>
                                        <p:tgtEl>
                                          <p:spTgt spid="6">
                                            <p:txEl>
                                              <p:pRg st="6" end="6"/>
                                            </p:txEl>
                                          </p:spTgt>
                                        </p:tgtEl>
                                        <p:attrNameLst>
                                          <p:attrName>style.visibility</p:attrName>
                                        </p:attrNameLst>
                                      </p:cBhvr>
                                      <p:to>
                                        <p:strVal val="visible"/>
                                      </p:to>
                                    </p:set>
                                    <p:animEffect transition="in" filter="blinds(horizontal)">
                                      <p:cBhvr>
                                        <p:cTn id="7" dur="5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1682157" y="836640"/>
            <a:ext cx="8648981" cy="489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spcAft>
                <a:spcPct val="0"/>
              </a:spcAft>
              <a:tabLst>
                <a:tab pos="1350645" algn="l"/>
                <a:tab pos="3870960" algn="l"/>
              </a:tabLst>
            </a:pPr>
            <a:r>
              <a:rPr lang="en-US" altLang="zh-CN" sz="2400" b="1" kern="100">
                <a:latin typeface="Times New Roman" panose="02020603050405020304"/>
                <a:cs typeface="Courier New" panose="02070309020205020404"/>
              </a:rPr>
              <a:t>(2)</a:t>
            </a:r>
            <a:r>
              <a:rPr lang="zh-CN" altLang="zh-CN" sz="2400" b="1" kern="100">
                <a:latin typeface="Times New Roman" panose="02020603050405020304"/>
                <a:cs typeface="Times New Roman" panose="02020603050405020304"/>
              </a:rPr>
              <a:t>阅读下面这首诗，然后回答问题。</a:t>
            </a:r>
            <a:endParaRPr lang="zh-CN" altLang="zh-CN" sz="1050" kern="100">
              <a:latin typeface="宋体" panose="02010600030101010101" pitchFamily="2" charset="-122"/>
              <a:cs typeface="Courier New" panose="02070309020205020404"/>
            </a:endParaRPr>
          </a:p>
          <a:p>
            <a:pPr algn="ctr">
              <a:spcAft>
                <a:spcPct val="0"/>
              </a:spcAft>
              <a:tabLst>
                <a:tab pos="1350645" algn="l"/>
                <a:tab pos="3870960" algn="l"/>
              </a:tabLst>
            </a:pPr>
            <a:r>
              <a:rPr lang="zh-CN" altLang="zh-CN" sz="2400" b="1" kern="100">
                <a:latin typeface="Times New Roman" panose="02020603050405020304"/>
                <a:ea typeface="黑体" panose="02010609060101010101" pitchFamily="49" charset="-122"/>
                <a:cs typeface="Times New Roman" panose="02020603050405020304"/>
              </a:rPr>
              <a:t>春日耕者</a:t>
            </a:r>
            <a:endParaRPr lang="zh-CN" altLang="zh-CN" sz="1050" kern="100">
              <a:latin typeface="宋体" panose="02010600030101010101" pitchFamily="2" charset="-122"/>
              <a:cs typeface="Courier New" panose="02070309020205020404"/>
            </a:endParaRPr>
          </a:p>
          <a:p>
            <a:pPr algn="ctr">
              <a:spcAft>
                <a:spcPct val="0"/>
              </a:spcAft>
              <a:tabLst>
                <a:tab pos="1350645" algn="l"/>
                <a:tab pos="3870960" algn="l"/>
              </a:tabLst>
            </a:pPr>
            <a:r>
              <a:rPr lang="zh-CN" altLang="zh-CN" sz="2400" b="1" kern="100">
                <a:latin typeface="Times New Roman" panose="02020603050405020304"/>
                <a:cs typeface="Times New Roman" panose="02020603050405020304"/>
              </a:rPr>
              <a:t>苏　辙</a:t>
            </a:r>
            <a:endParaRPr lang="zh-CN" altLang="zh-CN" sz="1050" kern="100">
              <a:latin typeface="宋体" panose="02010600030101010101" pitchFamily="2" charset="-122"/>
              <a:cs typeface="Courier New" panose="02070309020205020404"/>
            </a:endParaRPr>
          </a:p>
          <a:p>
            <a:pPr algn="ctr">
              <a:spcAft>
                <a:spcPct val="0"/>
              </a:spcAft>
              <a:tabLst>
                <a:tab pos="1350645" algn="l"/>
                <a:tab pos="3870960" algn="l"/>
              </a:tabLst>
            </a:pPr>
            <a:r>
              <a:rPr lang="zh-CN" altLang="zh-CN" sz="2400" b="1" kern="100">
                <a:latin typeface="Times New Roman" panose="02020603050405020304"/>
                <a:ea typeface="楷体_GB2312"/>
                <a:cs typeface="Times New Roman" panose="02020603050405020304"/>
              </a:rPr>
              <a:t>阳气先从土脉知，老农夜起饲牛饥。</a:t>
            </a:r>
            <a:endParaRPr lang="zh-CN" altLang="zh-CN" sz="1050" kern="100">
              <a:latin typeface="宋体" panose="02010600030101010101" pitchFamily="2" charset="-122"/>
              <a:cs typeface="Courier New" panose="02070309020205020404"/>
            </a:endParaRPr>
          </a:p>
          <a:p>
            <a:pPr algn="ctr">
              <a:spcAft>
                <a:spcPct val="0"/>
              </a:spcAft>
              <a:tabLst>
                <a:tab pos="1350645" algn="l"/>
                <a:tab pos="3870960" algn="l"/>
              </a:tabLst>
            </a:pPr>
            <a:r>
              <a:rPr lang="zh-CN" altLang="zh-CN" sz="2400" b="1" kern="100">
                <a:latin typeface="Times New Roman" panose="02020603050405020304"/>
                <a:ea typeface="楷体_GB2312"/>
                <a:cs typeface="Times New Roman" panose="02020603050405020304"/>
              </a:rPr>
              <a:t>雨深一尺春耕利，日出三竿晓饷</a:t>
            </a:r>
            <a:r>
              <a:rPr lang="en-US" altLang="zh-CN" sz="2400" b="1" kern="100" baseline="30000">
                <a:latin typeface="宋体" panose="02010600030101010101" pitchFamily="2" charset="-122"/>
                <a:ea typeface="楷体_GB2312"/>
                <a:cs typeface="Times New Roman" panose="02020603050405020304"/>
              </a:rPr>
              <a:t>①</a:t>
            </a:r>
            <a:r>
              <a:rPr lang="zh-CN" altLang="zh-CN" sz="2400" b="1" kern="100">
                <a:latin typeface="Times New Roman" panose="02020603050405020304"/>
                <a:ea typeface="楷体_GB2312"/>
                <a:cs typeface="Times New Roman" panose="02020603050405020304"/>
              </a:rPr>
              <a:t>迟。</a:t>
            </a:r>
            <a:endParaRPr lang="zh-CN" altLang="zh-CN" sz="1050" kern="100">
              <a:latin typeface="宋体" panose="02010600030101010101" pitchFamily="2" charset="-122"/>
              <a:cs typeface="Courier New" panose="02070309020205020404"/>
            </a:endParaRPr>
          </a:p>
          <a:p>
            <a:pPr algn="ctr">
              <a:spcAft>
                <a:spcPct val="0"/>
              </a:spcAft>
              <a:tabLst>
                <a:tab pos="1350645" algn="l"/>
                <a:tab pos="3870960" algn="l"/>
              </a:tabLst>
            </a:pPr>
            <a:r>
              <a:rPr lang="zh-CN" altLang="zh-CN" sz="2400" b="1" kern="100">
                <a:latin typeface="Times New Roman" panose="02020603050405020304"/>
                <a:ea typeface="楷体_GB2312"/>
                <a:cs typeface="Times New Roman" panose="02020603050405020304"/>
              </a:rPr>
              <a:t>妇子同来相妩媚，乌鸢飞下巧追随。</a:t>
            </a:r>
            <a:endParaRPr lang="zh-CN" altLang="zh-CN" sz="1050" kern="100">
              <a:latin typeface="宋体" panose="02010600030101010101" pitchFamily="2" charset="-122"/>
              <a:cs typeface="Courier New" panose="02070309020205020404"/>
            </a:endParaRPr>
          </a:p>
          <a:p>
            <a:pPr algn="ctr">
              <a:spcAft>
                <a:spcPct val="0"/>
              </a:spcAft>
              <a:tabLst>
                <a:tab pos="1350645" algn="l"/>
                <a:tab pos="3870960" algn="l"/>
              </a:tabLst>
            </a:pPr>
            <a:r>
              <a:rPr lang="zh-CN" altLang="zh-CN" sz="2400" b="1" kern="100">
                <a:latin typeface="Times New Roman" panose="02020603050405020304"/>
                <a:ea typeface="楷体_GB2312"/>
                <a:cs typeface="Times New Roman" panose="02020603050405020304"/>
              </a:rPr>
              <a:t>纷纭政令</a:t>
            </a:r>
            <a:r>
              <a:rPr lang="en-US" altLang="zh-CN" sz="2400" b="1" kern="100" baseline="30000">
                <a:latin typeface="宋体" panose="02010600030101010101" pitchFamily="2" charset="-122"/>
                <a:ea typeface="楷体_GB2312"/>
                <a:cs typeface="Times New Roman" panose="02020603050405020304"/>
              </a:rPr>
              <a:t>②</a:t>
            </a:r>
            <a:r>
              <a:rPr lang="zh-CN" altLang="zh-CN" sz="2400" b="1" kern="100">
                <a:latin typeface="Times New Roman" panose="02020603050405020304"/>
                <a:ea typeface="楷体_GB2312"/>
                <a:cs typeface="Times New Roman" panose="02020603050405020304"/>
              </a:rPr>
              <a:t>曾何补，要取终年风雨时。</a:t>
            </a:r>
            <a:endParaRPr lang="zh-CN" altLang="zh-CN" sz="1050" kern="100">
              <a:latin typeface="宋体" panose="02010600030101010101" pitchFamily="2" charset="-122"/>
              <a:cs typeface="Courier New" panose="02070309020205020404"/>
            </a:endParaRPr>
          </a:p>
          <a:p>
            <a:pPr algn="just">
              <a:spcAft>
                <a:spcPct val="0"/>
              </a:spcAft>
              <a:tabLst>
                <a:tab pos="1350645" algn="l"/>
                <a:tab pos="3870960" algn="l"/>
              </a:tabLst>
            </a:pPr>
            <a:r>
              <a:rPr lang="zh-CN" altLang="zh-CN" sz="2400" b="1" kern="100">
                <a:latin typeface="Times New Roman" panose="02020603050405020304"/>
                <a:ea typeface="黑体" panose="02010609060101010101" pitchFamily="49" charset="-122"/>
                <a:cs typeface="Times New Roman" panose="02020603050405020304"/>
              </a:rPr>
              <a:t>【注】</a:t>
            </a:r>
            <a:r>
              <a:rPr lang="zh-CN" altLang="zh-CN" sz="2400" b="1" kern="100">
                <a:latin typeface="宋体" panose="02010600030101010101" pitchFamily="2" charset="-122"/>
                <a:ea typeface="Times New Roman" panose="02020603050405020304"/>
                <a:cs typeface="Courier New" panose="02070309020205020404"/>
              </a:rPr>
              <a:t> </a:t>
            </a:r>
            <a:r>
              <a:rPr lang="en-US" altLang="zh-CN" sz="2400" b="1" kern="100">
                <a:latin typeface="宋体" panose="02010600030101010101" pitchFamily="2" charset="-122"/>
                <a:ea typeface="仿宋_GB2312"/>
                <a:cs typeface="Times New Roman" panose="02020603050405020304"/>
              </a:rPr>
              <a:t>①</a:t>
            </a:r>
            <a:r>
              <a:rPr lang="zh-CN" altLang="zh-CN" sz="2400" b="1" kern="100">
                <a:latin typeface="Times New Roman" panose="02020603050405020304"/>
                <a:ea typeface="仿宋_GB2312"/>
                <a:cs typeface="Times New Roman" panose="02020603050405020304"/>
              </a:rPr>
              <a:t>晓饷，指送早饭到田间。</a:t>
            </a:r>
            <a:r>
              <a:rPr lang="en-US" altLang="zh-CN" sz="2400" b="1" kern="100">
                <a:latin typeface="宋体" panose="02010600030101010101" pitchFamily="2" charset="-122"/>
                <a:ea typeface="仿宋_GB2312"/>
                <a:cs typeface="Times New Roman" panose="02020603050405020304"/>
              </a:rPr>
              <a:t>②</a:t>
            </a:r>
            <a:r>
              <a:rPr lang="zh-CN" altLang="zh-CN" sz="2400" b="1" kern="100">
                <a:latin typeface="Times New Roman" panose="02020603050405020304"/>
                <a:ea typeface="仿宋_GB2312"/>
                <a:cs typeface="Times New Roman" panose="02020603050405020304"/>
              </a:rPr>
              <a:t>政令，指当时王安石变法所颁布的各种法令。</a:t>
            </a:r>
            <a:endParaRPr lang="zh-CN" altLang="zh-CN" sz="1050" kern="100">
              <a:latin typeface="宋体" panose="02010600030101010101" pitchFamily="2" charset="-122"/>
              <a:cs typeface="Courier New" panose="02070309020205020404"/>
            </a:endParaRPr>
          </a:p>
          <a:p>
            <a:pPr algn="just">
              <a:spcAft>
                <a:spcPct val="0"/>
              </a:spcAft>
              <a:tabLst>
                <a:tab pos="1350645" algn="l"/>
                <a:tab pos="3870960" algn="l"/>
              </a:tabLst>
            </a:pPr>
            <a:r>
              <a:rPr lang="zh-CN" altLang="zh-CN" sz="2400" b="1" kern="100">
                <a:latin typeface="Times New Roman" panose="02020603050405020304"/>
                <a:cs typeface="Times New Roman" panose="02020603050405020304"/>
              </a:rPr>
              <a:t>请对颈联作简要赏析。</a:t>
            </a:r>
            <a:endParaRPr lang="zh-CN" altLang="zh-CN" sz="1050" kern="100">
              <a:latin typeface="宋体" panose="02010600030101010101" pitchFamily="2" charset="-122"/>
              <a:cs typeface="Courier New" panose="02070309020205020404"/>
            </a:endParaRPr>
          </a:p>
          <a:p>
            <a:pPr>
              <a:tabLst>
                <a:tab pos="1350645" algn="l"/>
                <a:tab pos="3870960" algn="l"/>
              </a:tabLst>
            </a:pPr>
            <a:r>
              <a:rPr lang="zh-CN" altLang="zh-CN" sz="2400" b="1" kern="100">
                <a:solidFill>
                  <a:srgbClr val="FF0000"/>
                </a:solidFill>
                <a:latin typeface="Times New Roman" panose="02020603050405020304"/>
                <a:ea typeface="黑体" panose="02010609060101010101" pitchFamily="49" charset="-122"/>
                <a:cs typeface="Times New Roman" panose="02020603050405020304"/>
              </a:rPr>
              <a:t>答案　</a:t>
            </a:r>
            <a:r>
              <a:rPr lang="zh-CN" altLang="zh-CN" sz="2400" b="1" kern="100">
                <a:solidFill>
                  <a:srgbClr val="FF0000"/>
                </a:solidFill>
                <a:latin typeface="Times New Roman" panose="02020603050405020304"/>
                <a:cs typeface="Times New Roman" panose="02020603050405020304"/>
              </a:rPr>
              <a:t>用妇子前来探看和取悦，侧面表现农家耕作的繁忙；运用拟人的修辞格，描绘了鸟儿上下翻飞相随的情景，渲染了温馨和欢快的氛围，并为后面的议论作了铺垫。</a:t>
            </a:r>
            <a:endParaRPr lang="zh-CN" altLang="zh-CN" sz="1050" kern="100">
              <a:solidFill>
                <a:srgbClr val="FF0000"/>
              </a:solidFill>
              <a:effectLst/>
              <a:latin typeface="宋体" panose="02010600030101010101" pitchFamily="2" charset="-122"/>
              <a:cs typeface="Courier New" panose="02070309020205020404"/>
            </a:endParaRPr>
          </a:p>
        </p:txBody>
      </p:sp>
      <p:sp>
        <p:nvSpPr>
          <p:cNvPr id="2" name="文本框 1"/>
          <p:cNvSpPr txBox="1"/>
          <p:nvPr/>
        </p:nvSpPr>
        <p:spPr>
          <a:xfrm>
            <a:off x="1651000" y="63500"/>
            <a:ext cx="8890000" cy="106680"/>
          </a:xfrm>
          <a:prstGeom prst="rect">
            <a:avLst/>
          </a:prstGeom>
          <a:noFill/>
        </p:spPr>
        <p:txBody>
          <a:bodyPr vert="horz" rtlCol="0">
            <a:spAutoFit/>
          </a:bodyPr>
          <a:lstStyle/>
          <a:p>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
        <p:nvSpPr>
          <p:cNvPr id="3" name="文本框 2"/>
          <p:cNvSpPr txBox="1"/>
          <p:nvPr/>
        </p:nvSpPr>
        <p:spPr>
          <a:xfrm>
            <a:off x="1651000" y="6718300"/>
            <a:ext cx="8890000" cy="106680"/>
          </a:xfrm>
          <a:prstGeom prst="rect">
            <a:avLst/>
          </a:prstGeom>
          <a:noFill/>
        </p:spPr>
        <p:txBody>
          <a:bodyPr vert="horz" rtlCol="0">
            <a:spAutoFit/>
          </a:bodyPr>
          <a:lstStyle/>
          <a:p>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childTnLst>
                                    <p:set>
                                      <p:cBhvr>
                                        <p:cTn id="6" dur="1" fill="hold">
                                          <p:stCondLst>
                                            <p:cond delay="0"/>
                                          </p:stCondLst>
                                        </p:cTn>
                                        <p:tgtEl>
                                          <p:spTgt spid="4">
                                            <p:txEl>
                                              <p:pRg st="9" end="9"/>
                                            </p:txEl>
                                          </p:spTgt>
                                        </p:tgtEl>
                                        <p:attrNameLst>
                                          <p:attrName>style.visibility</p:attrName>
                                        </p:attrNameLst>
                                      </p:cBhvr>
                                      <p:to>
                                        <p:strVal val="visible"/>
                                      </p:to>
                                    </p:set>
                                    <p:animEffect transition="in" filter="blinds(horizontal)">
                                      <p:cBhvr>
                                        <p:cTn id="7" dur="500"/>
                                        <p:tgtEl>
                                          <p:spTgt spid="4">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838200" y="497205"/>
            <a:ext cx="10515600" cy="822960"/>
          </a:xfrm>
        </p:spPr>
        <p:txBody>
          <a:bodyPr>
            <a:normAutofit/>
          </a:bodyPr>
          <a:p>
            <a:r>
              <a:rPr lang="zh-CN" altLang="en-US" sz="4400"/>
              <a:t>作业布置：</a:t>
            </a:r>
            <a:endParaRPr lang="zh-CN" altLang="en-US" sz="4400"/>
          </a:p>
        </p:txBody>
      </p:sp>
      <p:sp>
        <p:nvSpPr>
          <p:cNvPr id="6" name="内容占位符 5"/>
          <p:cNvSpPr>
            <a:spLocks noGrp="1"/>
          </p:cNvSpPr>
          <p:nvPr>
            <p:ph idx="1"/>
          </p:nvPr>
        </p:nvSpPr>
        <p:spPr/>
        <p:txBody>
          <a:bodyPr/>
          <a:p>
            <a:endParaRPr lang="zh-CN" altLang="en-US"/>
          </a:p>
        </p:txBody>
      </p:sp>
      <p:sp>
        <p:nvSpPr>
          <p:cNvPr id="13" name="标题 1"/>
          <p:cNvSpPr txBox="1"/>
          <p:nvPr/>
        </p:nvSpPr>
        <p:spPr bwMode="auto">
          <a:xfrm>
            <a:off x="1565275" y="1684020"/>
            <a:ext cx="8825230" cy="287210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zh-CN" sz="4000" b="1" dirty="0">
                <a:latin typeface="黑体" panose="02010609060101010101" pitchFamily="49" charset="-122"/>
                <a:ea typeface="黑体" panose="02010609060101010101" pitchFamily="49" charset="-122"/>
              </a:rPr>
              <a:t>1</a:t>
            </a:r>
            <a:r>
              <a:rPr lang="zh-CN" altLang="en-US" sz="4000" b="1" dirty="0">
                <a:latin typeface="黑体" panose="02010609060101010101" pitchFamily="49" charset="-122"/>
                <a:ea typeface="黑体" panose="02010609060101010101" pitchFamily="49" charset="-122"/>
              </a:rPr>
              <a:t>、背诵并默写这首诗。</a:t>
            </a:r>
            <a:endParaRPr lang="zh-CN" altLang="en-US" sz="4000" b="1" dirty="0">
              <a:latin typeface="黑体" panose="02010609060101010101" pitchFamily="49" charset="-122"/>
              <a:ea typeface="黑体" panose="02010609060101010101" pitchFamily="49" charset="-122"/>
            </a:endParaRPr>
          </a:p>
          <a:p>
            <a:pPr algn="ctr">
              <a:lnSpc>
                <a:spcPts val="3900"/>
              </a:lnSpc>
              <a:spcAft>
                <a:spcPct val="0"/>
              </a:spcAft>
              <a:tabLst>
                <a:tab pos="1350645" algn="l"/>
                <a:tab pos="3870960" algn="l"/>
              </a:tabLst>
            </a:pPr>
            <a:r>
              <a:rPr lang="en-US" altLang="zh-CN" sz="4000" b="1" dirty="0">
                <a:latin typeface="黑体" panose="02010609060101010101" pitchFamily="49" charset="-122"/>
                <a:ea typeface="黑体" panose="02010609060101010101" pitchFamily="49" charset="-122"/>
              </a:rPr>
              <a:t>2</a:t>
            </a:r>
            <a:r>
              <a:rPr lang="zh-CN" altLang="en-US" sz="4000" b="1" dirty="0">
                <a:latin typeface="黑体" panose="02010609060101010101" pitchFamily="49" charset="-122"/>
                <a:ea typeface="黑体" panose="02010609060101010101" pitchFamily="49" charset="-122"/>
              </a:rPr>
              <a:t>、阅读陶渊明的《</a:t>
            </a:r>
            <a:r>
              <a:rPr lang="zh-CN" altLang="zh-CN" sz="4000" b="1" kern="100">
                <a:latin typeface="Times New Roman" panose="02020603050405020304"/>
                <a:ea typeface="黑体" panose="02010609060101010101" pitchFamily="49" charset="-122"/>
                <a:cs typeface="Times New Roman" panose="02020603050405020304"/>
                <a:sym typeface="+mn-ea"/>
              </a:rPr>
              <a:t>归园田居·其三》，分析其表达的思想情感。</a:t>
            </a:r>
            <a:endParaRPr lang="zh-CN" altLang="zh-CN" sz="4000" kern="100">
              <a:latin typeface="宋体" panose="02010600030101010101" pitchFamily="2" charset="-122"/>
              <a:cs typeface="Courier New" panose="02070309020205020404"/>
            </a:endParaRPr>
          </a:p>
          <a:p>
            <a:pPr algn="ctr"/>
            <a:endParaRPr lang="zh-CN" altLang="en-US" sz="4000" b="1"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1384300" y="4695825"/>
            <a:ext cx="9001760" cy="2039620"/>
          </a:xfrm>
          <a:prstGeom prst="rect">
            <a:avLst/>
          </a:prstGeom>
          <a:ln>
            <a:noFill/>
          </a:ln>
          <a:effectLst>
            <a:softEdge rad="112500"/>
          </a:effectLst>
        </p:spPr>
      </p:pic>
      <p:sp>
        <p:nvSpPr>
          <p:cNvPr id="12" name="TextBox 5"/>
          <p:cNvSpPr txBox="1"/>
          <p:nvPr/>
        </p:nvSpPr>
        <p:spPr>
          <a:xfrm>
            <a:off x="85725" y="822960"/>
            <a:ext cx="11749087" cy="3969385"/>
          </a:xfrm>
          <a:prstGeom prst="rect">
            <a:avLst/>
          </a:prstGeom>
          <a:noFill/>
        </p:spPr>
        <p:txBody>
          <a:bodyPr wrap="square">
            <a:spAutoFit/>
          </a:bodyPr>
          <a:lstStyle/>
          <a:p>
            <a:pPr indent="457200">
              <a:lnSpc>
                <a:spcPct val="150000"/>
              </a:lnSpc>
            </a:pPr>
            <a:r>
              <a:rPr lang="zh-CN" altLang="en-US" sz="2400" dirty="0" smtClean="0">
                <a:latin typeface="黑体" panose="02010609060101010101" pitchFamily="49" charset="-122"/>
                <a:ea typeface="黑体" panose="02010609060101010101" pitchFamily="49" charset="-122"/>
              </a:rPr>
              <a:t> 山野</a:t>
            </a:r>
            <a:r>
              <a:rPr lang="zh-CN" altLang="en-US" sz="2400" dirty="0">
                <a:latin typeface="黑体" panose="02010609060101010101" pitchFamily="49" charset="-122"/>
                <a:ea typeface="黑体" panose="02010609060101010101" pitchFamily="49" charset="-122"/>
              </a:rPr>
              <a:t>里沟埂渠洼上遍地生长的车前子，在上古农耕时代传给我们的画面里，是欢快舒畅的歌韵在它的小小的淡绿叶面上跳动的音符。不管</a:t>
            </a:r>
            <a:r>
              <a:rPr lang="en-US" altLang="zh-CN" sz="2400" dirty="0">
                <a:latin typeface="黑体" panose="02010609060101010101" pitchFamily="49" charset="-122"/>
                <a:ea typeface="黑体" panose="02010609060101010101" pitchFamily="49" charset="-122"/>
              </a:rPr>
              <a:t>《</a:t>
            </a:r>
            <a:r>
              <a:rPr lang="zh-CN" altLang="en-US" sz="2400" dirty="0" smtClean="0">
                <a:latin typeface="黑体" panose="02010609060101010101" pitchFamily="49" charset="-122"/>
                <a:ea typeface="黑体" panose="02010609060101010101" pitchFamily="49" charset="-122"/>
                <a:sym typeface="+mn-ea"/>
              </a:rPr>
              <a:t>芣苢</a:t>
            </a:r>
            <a:r>
              <a:rPr lang="en-US" altLang="zh-CN" sz="2400" dirty="0" smtClean="0">
                <a:latin typeface="黑体" panose="02010609060101010101" pitchFamily="49" charset="-122"/>
                <a:ea typeface="黑体" panose="02010609060101010101" pitchFamily="49" charset="-122"/>
              </a:rPr>
              <a:t>·</a:t>
            </a:r>
            <a:r>
              <a:rPr lang="zh-CN" altLang="en-US" sz="2400" dirty="0">
                <a:latin typeface="黑体" panose="02010609060101010101" pitchFamily="49" charset="-122"/>
                <a:ea typeface="黑体" panose="02010609060101010101" pitchFamily="49" charset="-122"/>
                <a:sym typeface="+mn-ea"/>
              </a:rPr>
              <a:t>周南</a:t>
            </a:r>
            <a:r>
              <a:rPr lang="en-US" altLang="zh-CN" sz="2400" dirty="0" smtClean="0">
                <a:latin typeface="黑体" panose="02010609060101010101" pitchFamily="49" charset="-122"/>
                <a:ea typeface="黑体" panose="02010609060101010101" pitchFamily="49" charset="-122"/>
              </a:rPr>
              <a:t>》</a:t>
            </a:r>
            <a:r>
              <a:rPr lang="zh-CN" altLang="en-US" sz="2400" dirty="0">
                <a:latin typeface="黑体" panose="02010609060101010101" pitchFamily="49" charset="-122"/>
                <a:ea typeface="黑体" panose="02010609060101010101" pitchFamily="49" charset="-122"/>
              </a:rPr>
              <a:t>是农女劳作时自做的农事歌，还是婚嫁女在田间唱的祈子曲</a:t>
            </a:r>
            <a:r>
              <a:rPr lang="zh-CN" altLang="en-US" sz="2400" dirty="0" smtClean="0">
                <a:latin typeface="黑体" panose="02010609060101010101" pitchFamily="49" charset="-122"/>
                <a:ea typeface="黑体" panose="02010609060101010101" pitchFamily="49" charset="-122"/>
              </a:rPr>
              <a:t>，那种人和</a:t>
            </a:r>
            <a:r>
              <a:rPr lang="zh-CN" altLang="en-US" sz="2400" dirty="0">
                <a:latin typeface="黑体" panose="02010609060101010101" pitchFamily="49" charset="-122"/>
                <a:ea typeface="黑体" panose="02010609060101010101" pitchFamily="49" charset="-122"/>
              </a:rPr>
              <a:t>自然的对唱</a:t>
            </a:r>
            <a:r>
              <a:rPr lang="zh-CN" altLang="en-US" sz="2400" dirty="0" smtClean="0">
                <a:latin typeface="黑体" panose="02010609060101010101" pitchFamily="49" charset="-122"/>
                <a:ea typeface="黑体" panose="02010609060101010101" pitchFamily="49" charset="-122"/>
              </a:rPr>
              <a:t>，那种轻灵</a:t>
            </a:r>
            <a:r>
              <a:rPr lang="zh-CN" altLang="en-US" sz="2400" dirty="0">
                <a:latin typeface="黑体" panose="02010609060101010101" pitchFamily="49" charset="-122"/>
                <a:ea typeface="黑体" panose="02010609060101010101" pitchFamily="49" charset="-122"/>
              </a:rPr>
              <a:t>粗旷</a:t>
            </a:r>
            <a:r>
              <a:rPr lang="zh-CN" altLang="en-US" sz="2400" dirty="0" smtClean="0">
                <a:latin typeface="黑体" panose="02010609060101010101" pitchFamily="49" charset="-122"/>
                <a:ea typeface="黑体" panose="02010609060101010101" pitchFamily="49" charset="-122"/>
              </a:rPr>
              <a:t>的音韵，在</a:t>
            </a:r>
            <a:r>
              <a:rPr lang="zh-CN" altLang="en-US" sz="2400" dirty="0">
                <a:latin typeface="黑体" panose="02010609060101010101" pitchFamily="49" charset="-122"/>
                <a:ea typeface="黑体" panose="02010609060101010101" pitchFamily="49" charset="-122"/>
              </a:rPr>
              <a:t>这样素净的诗里流淌</a:t>
            </a:r>
            <a:r>
              <a:rPr lang="zh-CN" altLang="en-US" sz="2400" dirty="0" smtClean="0">
                <a:latin typeface="黑体" panose="02010609060101010101" pitchFamily="49" charset="-122"/>
                <a:ea typeface="黑体" panose="02010609060101010101" pitchFamily="49" charset="-122"/>
              </a:rPr>
              <a:t>。</a:t>
            </a:r>
            <a:endParaRPr lang="en-US" altLang="zh-CN" sz="2400" dirty="0" smtClean="0">
              <a:latin typeface="黑体" panose="02010609060101010101" pitchFamily="49" charset="-122"/>
              <a:ea typeface="黑体" panose="02010609060101010101" pitchFamily="49" charset="-122"/>
            </a:endParaRPr>
          </a:p>
          <a:p>
            <a:pPr indent="457200">
              <a:lnSpc>
                <a:spcPct val="150000"/>
              </a:lnSpc>
            </a:pPr>
            <a:r>
              <a:rPr lang="zh-CN" altLang="en-US" sz="2400" dirty="0" smtClean="0">
                <a:latin typeface="黑体" panose="02010609060101010101" pitchFamily="49" charset="-122"/>
                <a:ea typeface="黑体" panose="02010609060101010101" pitchFamily="49" charset="-122"/>
              </a:rPr>
              <a:t>清</a:t>
            </a:r>
            <a:r>
              <a:rPr lang="zh-CN" altLang="en-US" sz="2400" dirty="0">
                <a:latin typeface="黑体" panose="02010609060101010101" pitchFamily="49" charset="-122"/>
                <a:ea typeface="黑体" panose="02010609060101010101" pitchFamily="49" charset="-122"/>
              </a:rPr>
              <a:t>人方玉润</a:t>
            </a:r>
            <a:r>
              <a:rPr lang="en-US" altLang="zh-CN" sz="2400" dirty="0">
                <a:latin typeface="黑体" panose="02010609060101010101" pitchFamily="49" charset="-122"/>
                <a:ea typeface="黑体" panose="02010609060101010101" pitchFamily="49" charset="-122"/>
              </a:rPr>
              <a:t>《</a:t>
            </a:r>
            <a:r>
              <a:rPr lang="zh-CN" altLang="en-US" sz="2400" dirty="0">
                <a:latin typeface="黑体" panose="02010609060101010101" pitchFamily="49" charset="-122"/>
                <a:ea typeface="黑体" panose="02010609060101010101" pitchFamily="49" charset="-122"/>
              </a:rPr>
              <a:t>诗经原始</a:t>
            </a:r>
            <a:r>
              <a:rPr lang="en-US" altLang="zh-CN" sz="2400" dirty="0" smtClean="0">
                <a:latin typeface="黑体" panose="02010609060101010101" pitchFamily="49" charset="-122"/>
                <a:ea typeface="黑体" panose="02010609060101010101" pitchFamily="49" charset="-122"/>
              </a:rPr>
              <a:t>》</a:t>
            </a:r>
            <a:r>
              <a:rPr lang="zh-CN" altLang="en-US" sz="2400" dirty="0" smtClean="0">
                <a:latin typeface="黑体" panose="02010609060101010101" pitchFamily="49" charset="-122"/>
                <a:ea typeface="黑体" panose="02010609060101010101" pitchFamily="49" charset="-122"/>
              </a:rPr>
              <a:t>云</a:t>
            </a:r>
            <a:r>
              <a:rPr lang="en-US" altLang="zh-CN" sz="2400" dirty="0">
                <a:latin typeface="黑体" panose="02010609060101010101" pitchFamily="49" charset="-122"/>
                <a:ea typeface="黑体" panose="02010609060101010101" pitchFamily="49" charset="-122"/>
              </a:rPr>
              <a:t>:“</a:t>
            </a:r>
            <a:r>
              <a:rPr lang="zh-CN" altLang="en-US" sz="2400" dirty="0">
                <a:latin typeface="黑体" panose="02010609060101010101" pitchFamily="49" charset="-122"/>
                <a:ea typeface="黑体" panose="02010609060101010101" pitchFamily="49" charset="-122"/>
              </a:rPr>
              <a:t>读者试平心静气，涵咏此诗，恍听田家妇女，三三五五，于平原绣野、风和日丽中，群歌互答，馀音袅袅，若远若近，若断若续，不知其情之何以移而神之何以旷。则此诗可不必细绎而自得其妙焉。” </a:t>
            </a:r>
            <a:endParaRPr lang="zh-CN" altLang="en-US" sz="2400" dirty="0">
              <a:latin typeface="黑体" panose="02010609060101010101" pitchFamily="49" charset="-122"/>
              <a:ea typeface="黑体" panose="02010609060101010101" pitchFamily="49" charset="-122"/>
            </a:endParaRPr>
          </a:p>
        </p:txBody>
      </p:sp>
      <p:sp>
        <p:nvSpPr>
          <p:cNvPr id="7" name="标题 6"/>
          <p:cNvSpPr>
            <a:spLocks noGrp="1"/>
          </p:cNvSpPr>
          <p:nvPr>
            <p:ph type="ctrTitle"/>
          </p:nvPr>
        </p:nvSpPr>
        <p:spPr/>
        <p:txBody>
          <a:bodyPr/>
          <a:lstStyle/>
          <a:p>
            <a:r>
              <a:rPr lang="zh-CN" altLang="en-US" dirty="0" smtClean="0"/>
              <a:t>情境导入</a:t>
            </a:r>
            <a:endParaRPr lang="zh-CN" alt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smtClean="0"/>
              <a:t>作品介绍</a:t>
            </a:r>
            <a:endParaRPr lang="zh-CN" altLang="en-US" dirty="0"/>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23825" y="1057224"/>
            <a:ext cx="11782425" cy="5086452"/>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1775448" y="675647"/>
            <a:ext cx="6470918" cy="4523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spcAft>
                <a:spcPct val="0"/>
              </a:spcAft>
              <a:tabLst>
                <a:tab pos="1350645" algn="l"/>
                <a:tab pos="3870960" algn="l"/>
              </a:tabLst>
            </a:pPr>
            <a:r>
              <a:rPr lang="zh-CN" altLang="zh-CN" sz="2400" b="1" kern="100">
                <a:latin typeface="Times New Roman" panose="02020603050405020304"/>
                <a:ea typeface="黑体" panose="02010609060101010101" pitchFamily="49" charset="-122"/>
                <a:cs typeface="Times New Roman" panose="02020603050405020304"/>
              </a:rPr>
              <a:t>知识介绍：</a:t>
            </a:r>
            <a:endParaRPr lang="zh-CN" altLang="zh-CN" sz="1050" kern="100">
              <a:latin typeface="宋体" panose="02010600030101010101" pitchFamily="2" charset="-122"/>
              <a:cs typeface="Courier New" panose="02070309020205020404"/>
            </a:endParaRPr>
          </a:p>
          <a:p>
            <a:pPr algn="ctr">
              <a:spcAft>
                <a:spcPct val="0"/>
              </a:spcAft>
              <a:tabLst>
                <a:tab pos="1350645" algn="l"/>
                <a:tab pos="3870960" algn="l"/>
              </a:tabLst>
            </a:pPr>
            <a:r>
              <a:rPr lang="zh-CN" altLang="zh-CN" sz="2400" b="1" kern="100">
                <a:latin typeface="Times New Roman" panose="02020603050405020304"/>
                <a:ea typeface="黑体" panose="02010609060101010101" pitchFamily="49" charset="-122"/>
                <a:cs typeface="Times New Roman" panose="02020603050405020304"/>
              </a:rPr>
              <a:t>关于《诗经》</a:t>
            </a:r>
            <a:endParaRPr lang="zh-CN" altLang="zh-CN" sz="1050" kern="100">
              <a:latin typeface="宋体" panose="02010600030101010101" pitchFamily="2" charset="-122"/>
              <a:cs typeface="Courier New" panose="02070309020205020404"/>
            </a:endParaRPr>
          </a:p>
          <a:p>
            <a:pPr indent="612140" algn="just">
              <a:spcAft>
                <a:spcPct val="0"/>
              </a:spcAft>
              <a:tabLst>
                <a:tab pos="1350645" algn="l"/>
                <a:tab pos="3870960" algn="l"/>
              </a:tabLst>
            </a:pPr>
            <a:r>
              <a:rPr lang="zh-CN" altLang="zh-CN" sz="2400" b="1" kern="100">
                <a:latin typeface="Times New Roman" panose="02020603050405020304"/>
                <a:cs typeface="Times New Roman" panose="02020603050405020304"/>
              </a:rPr>
              <a:t>中国最早的诗歌总集。它收集了从西周初期至春秋中叶大约</a:t>
            </a:r>
            <a:r>
              <a:rPr lang="en-US" altLang="zh-CN" sz="2400" b="1" kern="100">
                <a:latin typeface="Times New Roman" panose="02020603050405020304"/>
                <a:cs typeface="Courier New" panose="02070309020205020404"/>
              </a:rPr>
              <a:t>500</a:t>
            </a:r>
            <a:r>
              <a:rPr lang="zh-CN" altLang="zh-CN" sz="2400" b="1" kern="100">
                <a:latin typeface="Times New Roman" panose="02020603050405020304"/>
                <a:cs typeface="Times New Roman" panose="02020603050405020304"/>
              </a:rPr>
              <a:t>年间的诗歌</a:t>
            </a:r>
            <a:r>
              <a:rPr lang="en-US" altLang="zh-CN" sz="2400" b="1" kern="100">
                <a:latin typeface="Times New Roman" panose="02020603050405020304"/>
                <a:cs typeface="Courier New" panose="02070309020205020404"/>
              </a:rPr>
              <a:t>305</a:t>
            </a:r>
            <a:r>
              <a:rPr lang="zh-CN" altLang="zh-CN" sz="2400" b="1" kern="100">
                <a:latin typeface="Times New Roman" panose="02020603050405020304"/>
                <a:cs typeface="Times New Roman" panose="02020603050405020304"/>
              </a:rPr>
              <a:t>篇。先秦称为《诗》或《诗三百》。西汉时被尊为儒家经典，始称</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诗经</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a:t>
            </a:r>
            <a:r>
              <a:rPr lang="zh-CN" altLang="zh-CN" sz="2400" b="1" u="sng" kern="100">
                <a:latin typeface="Times New Roman" panose="02020603050405020304"/>
                <a:ea typeface="黑体" panose="02010609060101010101" pitchFamily="49" charset="-122"/>
                <a:cs typeface="Times New Roman" panose="02020603050405020304"/>
              </a:rPr>
              <a:t>《诗经》</a:t>
            </a:r>
            <a:r>
              <a:rPr lang="en-US" altLang="zh-CN" sz="2400" b="1" kern="100" baseline="30000">
                <a:latin typeface="宋体" panose="02010600030101010101" pitchFamily="2" charset="-122"/>
                <a:cs typeface="Times New Roman" panose="02020603050405020304"/>
              </a:rPr>
              <a:t>③</a:t>
            </a:r>
            <a:r>
              <a:rPr lang="zh-CN" altLang="zh-CN" sz="2400" b="1" kern="100">
                <a:latin typeface="Times New Roman" panose="02020603050405020304"/>
                <a:cs typeface="Times New Roman" panose="02020603050405020304"/>
              </a:rPr>
              <a:t>是中国现实主义文学的光辉起点。由于其内容丰富、思想和艺术上的高度成就，在中国以至世界文化史上都占有重要地位。它开创了中国诗歌的优秀传统，对后世文学产生了不可磨灭的影响。</a:t>
            </a:r>
            <a:endParaRPr lang="zh-CN" altLang="zh-CN" sz="1050" kern="100">
              <a:latin typeface="宋体" panose="02010600030101010101" pitchFamily="2" charset="-122"/>
              <a:cs typeface="Courier New" panose="02070309020205020404"/>
            </a:endParaRPr>
          </a:p>
          <a:p>
            <a:pPr indent="612140" algn="just">
              <a:spcAft>
                <a:spcPct val="0"/>
              </a:spcAft>
              <a:tabLst>
                <a:tab pos="1350645" algn="l"/>
                <a:tab pos="3870960" algn="l"/>
              </a:tabLst>
            </a:pPr>
            <a:r>
              <a:rPr lang="en-US" altLang="zh-CN" sz="2400" b="1" kern="100">
                <a:solidFill>
                  <a:srgbClr val="3366FF"/>
                </a:solidFill>
                <a:latin typeface="Times New Roman" panose="02020603050405020304"/>
                <a:ea typeface="黑体" panose="02010609060101010101" pitchFamily="49" charset="-122"/>
                <a:cs typeface="Courier New" panose="02070309020205020404"/>
              </a:rPr>
              <a:t>[</a:t>
            </a:r>
            <a:r>
              <a:rPr lang="zh-CN" altLang="zh-CN" sz="2400" b="1" kern="100">
                <a:solidFill>
                  <a:srgbClr val="3366FF"/>
                </a:solidFill>
                <a:latin typeface="Times New Roman" panose="02020603050405020304"/>
                <a:ea typeface="黑体" panose="02010609060101010101" pitchFamily="49" charset="-122"/>
                <a:cs typeface="Times New Roman" panose="02020603050405020304"/>
              </a:rPr>
              <a:t>伴读</a:t>
            </a:r>
            <a:r>
              <a:rPr lang="en-US" altLang="zh-CN" sz="2400" b="1" kern="100">
                <a:solidFill>
                  <a:srgbClr val="3366FF"/>
                </a:solidFill>
                <a:latin typeface="Times New Roman" panose="02020603050405020304"/>
                <a:ea typeface="黑体" panose="02010609060101010101" pitchFamily="49" charset="-122"/>
                <a:cs typeface="Courier New" panose="02070309020205020404"/>
              </a:rPr>
              <a:t>] </a:t>
            </a:r>
            <a:r>
              <a:rPr lang="en-US" altLang="zh-CN" sz="2400" b="1" kern="100">
                <a:solidFill>
                  <a:srgbClr val="3366FF"/>
                </a:solidFill>
                <a:latin typeface="宋体" panose="02010600030101010101" pitchFamily="2" charset="-122"/>
                <a:ea typeface="华文行楷"/>
                <a:cs typeface="Times New Roman" panose="02020603050405020304"/>
              </a:rPr>
              <a:t>③</a:t>
            </a:r>
            <a:r>
              <a:rPr lang="zh-CN" altLang="zh-CN" sz="2400" b="1" kern="100">
                <a:solidFill>
                  <a:srgbClr val="3366FF"/>
                </a:solidFill>
                <a:latin typeface="Times New Roman" panose="02020603050405020304"/>
                <a:ea typeface="华文行楷"/>
                <a:cs typeface="Times New Roman" panose="02020603050405020304"/>
              </a:rPr>
              <a:t>子曰：</a:t>
            </a:r>
            <a:r>
              <a:rPr lang="en-US" altLang="zh-CN" sz="2400" b="1" kern="100">
                <a:solidFill>
                  <a:srgbClr val="3366FF"/>
                </a:solidFill>
                <a:latin typeface="宋体" panose="02010600030101010101" pitchFamily="2" charset="-122"/>
                <a:cs typeface="Times New Roman" panose="02020603050405020304"/>
              </a:rPr>
              <a:t>“</a:t>
            </a:r>
            <a:r>
              <a:rPr lang="zh-CN" altLang="zh-CN" sz="2400" b="1" kern="100">
                <a:solidFill>
                  <a:srgbClr val="3366FF"/>
                </a:solidFill>
                <a:latin typeface="Times New Roman" panose="02020603050405020304"/>
                <a:ea typeface="华文行楷"/>
                <a:cs typeface="Times New Roman" panose="02020603050405020304"/>
              </a:rPr>
              <a:t>《诗》三百，一言以蔽之，曰：</a:t>
            </a:r>
            <a:r>
              <a:rPr lang="en-US" altLang="zh-CN" sz="2400" b="1" kern="100">
                <a:solidFill>
                  <a:srgbClr val="3366FF"/>
                </a:solidFill>
                <a:latin typeface="宋体" panose="02010600030101010101" pitchFamily="2" charset="-122"/>
                <a:cs typeface="Times New Roman" panose="02020603050405020304"/>
              </a:rPr>
              <a:t>‘</a:t>
            </a:r>
            <a:r>
              <a:rPr lang="zh-CN" altLang="zh-CN" sz="2400" b="1" kern="100">
                <a:solidFill>
                  <a:srgbClr val="3366FF"/>
                </a:solidFill>
                <a:latin typeface="Times New Roman" panose="02020603050405020304"/>
                <a:ea typeface="华文行楷"/>
                <a:cs typeface="Times New Roman" panose="02020603050405020304"/>
              </a:rPr>
              <a:t>思无邪</a:t>
            </a:r>
            <a:r>
              <a:rPr lang="en-US" altLang="zh-CN" sz="2400" b="1" kern="100">
                <a:solidFill>
                  <a:srgbClr val="3366FF"/>
                </a:solidFill>
                <a:latin typeface="宋体" panose="02010600030101010101" pitchFamily="2" charset="-122"/>
                <a:cs typeface="Times New Roman" panose="02020603050405020304"/>
              </a:rPr>
              <a:t>’</a:t>
            </a:r>
            <a:r>
              <a:rPr lang="zh-CN" altLang="zh-CN" sz="2400" b="1" kern="100">
                <a:solidFill>
                  <a:srgbClr val="3366FF"/>
                </a:solidFill>
                <a:latin typeface="Times New Roman" panose="02020603050405020304"/>
                <a:ea typeface="华文行楷"/>
                <a:cs typeface="Times New Roman" panose="02020603050405020304"/>
              </a:rPr>
              <a:t>。</a:t>
            </a:r>
            <a:r>
              <a:rPr lang="en-US" altLang="zh-CN" sz="2400" b="1" kern="100">
                <a:solidFill>
                  <a:srgbClr val="3366FF"/>
                </a:solidFill>
                <a:latin typeface="宋体" panose="02010600030101010101" pitchFamily="2" charset="-122"/>
                <a:cs typeface="Times New Roman" panose="02020603050405020304"/>
              </a:rPr>
              <a:t>”“</a:t>
            </a:r>
            <a:r>
              <a:rPr lang="zh-CN" altLang="zh-CN" sz="2400" b="1" kern="100">
                <a:solidFill>
                  <a:srgbClr val="3366FF"/>
                </a:solidFill>
                <a:latin typeface="Times New Roman" panose="02020603050405020304"/>
                <a:ea typeface="华文行楷"/>
                <a:cs typeface="Times New Roman" panose="02020603050405020304"/>
              </a:rPr>
              <a:t>不学诗，无以言。</a:t>
            </a:r>
            <a:r>
              <a:rPr lang="en-US" altLang="zh-CN" sz="2400" b="1" kern="100">
                <a:solidFill>
                  <a:srgbClr val="3366FF"/>
                </a:solidFill>
                <a:latin typeface="宋体" panose="02010600030101010101" pitchFamily="2" charset="-122"/>
                <a:cs typeface="Times New Roman" panose="02020603050405020304"/>
              </a:rPr>
              <a:t>”</a:t>
            </a:r>
            <a:endParaRPr lang="zh-CN" altLang="zh-CN" sz="1050" kern="100">
              <a:solidFill>
                <a:srgbClr val="3366FF"/>
              </a:solidFill>
              <a:effectLst/>
              <a:latin typeface="宋体" panose="02010600030101010101" pitchFamily="2" charset="-122"/>
              <a:cs typeface="Courier New" panose="02070309020205020404"/>
            </a:endParaRPr>
          </a:p>
        </p:txBody>
      </p:sp>
      <p:pic>
        <p:nvPicPr>
          <p:cNvPr id="2050" name="Picture 2" descr="D:\梁贺\2019\课件\2019（秋）语文　选修　上册（新教材新标准）\A159.TIF"/>
          <p:cNvPicPr>
            <a:picLocks noChangeAspect="1" noChangeArrowheads="1"/>
          </p:cNvPicPr>
          <p:nvPr/>
        </p:nvPicPr>
        <p:blipFill>
          <a:blip r:embed="rId1">
            <a:clrChange>
              <a:clrFrom>
                <a:srgbClr val="FFFFFF"/>
              </a:clrFrom>
              <a:clrTo>
                <a:srgbClr val="FFFFFF">
                  <a:alpha val="0"/>
                </a:srgbClr>
              </a:clrTo>
            </a:clrChange>
          </a:blip>
          <a:stretch>
            <a:fillRect/>
          </a:stretch>
        </p:blipFill>
        <p:spPr bwMode="auto">
          <a:xfrm>
            <a:off x="8579350" y="2079615"/>
            <a:ext cx="1803494" cy="352463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p:cNvSpPr txBox="1"/>
          <p:nvPr/>
        </p:nvSpPr>
        <p:spPr>
          <a:xfrm>
            <a:off x="1651000" y="63500"/>
            <a:ext cx="8890000" cy="106680"/>
          </a:xfrm>
          <a:prstGeom prst="rect">
            <a:avLst/>
          </a:prstGeom>
          <a:noFill/>
        </p:spPr>
        <p:txBody>
          <a:bodyPr vert="horz" rtlCol="0">
            <a:spAutoFit/>
          </a:bodyPr>
          <a:lstStyle/>
          <a:p>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
        <p:nvSpPr>
          <p:cNvPr id="4" name="文本框 3"/>
          <p:cNvSpPr txBox="1"/>
          <p:nvPr/>
        </p:nvSpPr>
        <p:spPr>
          <a:xfrm>
            <a:off x="1651000" y="6718300"/>
            <a:ext cx="8890000" cy="106680"/>
          </a:xfrm>
          <a:prstGeom prst="rect">
            <a:avLst/>
          </a:prstGeom>
          <a:noFill/>
        </p:spPr>
        <p:txBody>
          <a:bodyPr vert="horz" rtlCol="0">
            <a:spAutoFit/>
          </a:bodyPr>
          <a:lstStyle/>
          <a:p>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childTnLst>
                                    <p:set>
                                      <p:cBhvr>
                                        <p:cTn id="6" dur="1" fill="hold">
                                          <p:stCondLst>
                                            <p:cond delay="0"/>
                                          </p:stCondLst>
                                        </p:cTn>
                                        <p:tgtEl>
                                          <p:spTgt spid="3">
                                            <p:txEl>
                                              <p:pRg st="3" end="3"/>
                                            </p:txEl>
                                          </p:spTgt>
                                        </p:tgtEl>
                                        <p:attrNameLst>
                                          <p:attrName>style.visibility</p:attrName>
                                        </p:attrNameLst>
                                      </p:cBhvr>
                                      <p:to>
                                        <p:strVal val="visible"/>
                                      </p:to>
                                    </p:set>
                                    <p:animEffect transition="in" filter="blinds(horizontal)">
                                      <p:cBhvr>
                                        <p:cTn id="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1775448" y="919932"/>
            <a:ext cx="8394616" cy="5262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spcAft>
                <a:spcPct val="0"/>
              </a:spcAft>
              <a:tabLst>
                <a:tab pos="1350645" algn="l"/>
                <a:tab pos="3870960" algn="l"/>
              </a:tabLst>
            </a:pPr>
            <a:r>
              <a:rPr lang="zh-CN" altLang="zh-CN" sz="2400" b="1" kern="100">
                <a:latin typeface="Times New Roman" panose="02020603050405020304"/>
                <a:ea typeface="黑体" panose="02010609060101010101" pitchFamily="49" charset="-122"/>
                <a:cs typeface="Times New Roman" panose="02020603050405020304"/>
              </a:rPr>
              <a:t>《诗经》六义</a:t>
            </a:r>
            <a:endParaRPr lang="zh-CN" altLang="zh-CN" sz="1050" kern="100">
              <a:latin typeface="宋体" panose="02010600030101010101" pitchFamily="2" charset="-122"/>
              <a:cs typeface="Courier New" panose="02070309020205020404"/>
            </a:endParaRPr>
          </a:p>
          <a:p>
            <a:pPr indent="612140" algn="just">
              <a:spcAft>
                <a:spcPct val="0"/>
              </a:spcAft>
              <a:tabLst>
                <a:tab pos="1350645" algn="l"/>
                <a:tab pos="3870960" algn="l"/>
              </a:tabLst>
            </a:pP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六义</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，即是指</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风、雅、颂</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三种诗歌形式与</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赋、比、</a:t>
            </a:r>
            <a:r>
              <a:rPr lang="zh-CN" altLang="zh-CN" sz="2400" b="1" u="sng" kern="100">
                <a:latin typeface="Times New Roman" panose="02020603050405020304"/>
                <a:ea typeface="黑体" panose="02010609060101010101" pitchFamily="49" charset="-122"/>
                <a:cs typeface="Times New Roman" panose="02020603050405020304"/>
              </a:rPr>
              <a:t>兴</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三种表现手法。　</a:t>
            </a:r>
            <a:endParaRPr lang="zh-CN" altLang="zh-CN" sz="2400" b="1" kern="100">
              <a:latin typeface="Times New Roman" panose="02020603050405020304"/>
              <a:cs typeface="Times New Roman" panose="02020603050405020304"/>
            </a:endParaRPr>
          </a:p>
          <a:p>
            <a:pPr indent="612140" algn="just">
              <a:spcAft>
                <a:spcPct val="0"/>
              </a:spcAft>
              <a:tabLst>
                <a:tab pos="1350645" algn="l"/>
                <a:tab pos="3870960" algn="l"/>
              </a:tabLst>
            </a:pPr>
            <a:r>
              <a:rPr lang="zh-CN" altLang="en-US" sz="2400" dirty="0">
                <a:latin typeface="黑体" panose="02010609060101010101" pitchFamily="49" charset="-122"/>
                <a:ea typeface="黑体" panose="02010609060101010101" pitchFamily="49" charset="-122"/>
                <a:sym typeface="+mn-ea"/>
              </a:rPr>
              <a:t>诗经在内容上分为</a:t>
            </a:r>
            <a:r>
              <a:rPr lang="en-US" altLang="zh-CN" sz="2400" dirty="0">
                <a:latin typeface="黑体" panose="02010609060101010101" pitchFamily="49" charset="-122"/>
                <a:ea typeface="黑体" panose="02010609060101010101" pitchFamily="49" charset="-122"/>
                <a:sym typeface="+mn-ea"/>
              </a:rPr>
              <a:t>《</a:t>
            </a:r>
            <a:r>
              <a:rPr lang="zh-CN" altLang="en-US" sz="2400" dirty="0">
                <a:latin typeface="黑体" panose="02010609060101010101" pitchFamily="49" charset="-122"/>
                <a:ea typeface="黑体" panose="02010609060101010101" pitchFamily="49" charset="-122"/>
                <a:sym typeface="+mn-ea"/>
              </a:rPr>
              <a:t>风</a:t>
            </a:r>
            <a:r>
              <a:rPr lang="en-US" altLang="zh-CN" sz="2400" dirty="0">
                <a:latin typeface="黑体" panose="02010609060101010101" pitchFamily="49" charset="-122"/>
                <a:ea typeface="黑体" panose="02010609060101010101" pitchFamily="49" charset="-122"/>
                <a:sym typeface="+mn-ea"/>
              </a:rPr>
              <a:t>》《</a:t>
            </a:r>
            <a:r>
              <a:rPr lang="zh-CN" altLang="en-US" sz="2400" dirty="0">
                <a:latin typeface="黑体" panose="02010609060101010101" pitchFamily="49" charset="-122"/>
                <a:ea typeface="黑体" panose="02010609060101010101" pitchFamily="49" charset="-122"/>
                <a:sym typeface="+mn-ea"/>
              </a:rPr>
              <a:t>雅</a:t>
            </a:r>
            <a:r>
              <a:rPr lang="en-US" altLang="zh-CN" sz="2400" dirty="0">
                <a:latin typeface="黑体" panose="02010609060101010101" pitchFamily="49" charset="-122"/>
                <a:ea typeface="黑体" panose="02010609060101010101" pitchFamily="49" charset="-122"/>
                <a:sym typeface="+mn-ea"/>
              </a:rPr>
              <a:t>》《</a:t>
            </a:r>
            <a:r>
              <a:rPr lang="zh-CN" altLang="en-US" sz="2400" dirty="0">
                <a:latin typeface="黑体" panose="02010609060101010101" pitchFamily="49" charset="-122"/>
                <a:ea typeface="黑体" panose="02010609060101010101" pitchFamily="49" charset="-122"/>
                <a:sym typeface="+mn-ea"/>
              </a:rPr>
              <a:t>颂</a:t>
            </a:r>
            <a:r>
              <a:rPr lang="en-US" altLang="zh-CN" sz="2400" dirty="0">
                <a:latin typeface="黑体" panose="02010609060101010101" pitchFamily="49" charset="-122"/>
                <a:ea typeface="黑体" panose="02010609060101010101" pitchFamily="49" charset="-122"/>
                <a:sym typeface="+mn-ea"/>
              </a:rPr>
              <a:t>》</a:t>
            </a:r>
            <a:r>
              <a:rPr lang="zh-CN" altLang="en-US" sz="2400" dirty="0">
                <a:latin typeface="黑体" panose="02010609060101010101" pitchFamily="49" charset="-122"/>
                <a:ea typeface="黑体" panose="02010609060101010101" pitchFamily="49" charset="-122"/>
                <a:sym typeface="+mn-ea"/>
              </a:rPr>
              <a:t>三部分。</a:t>
            </a:r>
            <a:r>
              <a:rPr lang="en-US" altLang="zh-CN" sz="2400" dirty="0">
                <a:latin typeface="黑体" panose="02010609060101010101" pitchFamily="49" charset="-122"/>
                <a:ea typeface="黑体" panose="02010609060101010101" pitchFamily="49" charset="-122"/>
                <a:sym typeface="+mn-ea"/>
              </a:rPr>
              <a:t>《</a:t>
            </a:r>
            <a:r>
              <a:rPr lang="zh-CN" altLang="en-US" sz="2400" dirty="0">
                <a:latin typeface="黑体" panose="02010609060101010101" pitchFamily="49" charset="-122"/>
                <a:ea typeface="黑体" panose="02010609060101010101" pitchFamily="49" charset="-122"/>
                <a:sym typeface="+mn-ea"/>
              </a:rPr>
              <a:t>风</a:t>
            </a:r>
            <a:r>
              <a:rPr lang="en-US" altLang="zh-CN" sz="2400" dirty="0">
                <a:latin typeface="黑体" panose="02010609060101010101" pitchFamily="49" charset="-122"/>
                <a:ea typeface="黑体" panose="02010609060101010101" pitchFamily="49" charset="-122"/>
                <a:sym typeface="+mn-ea"/>
              </a:rPr>
              <a:t>》</a:t>
            </a:r>
            <a:r>
              <a:rPr lang="zh-CN" altLang="en-US" sz="2400" dirty="0">
                <a:latin typeface="黑体" panose="02010609060101010101" pitchFamily="49" charset="-122"/>
                <a:ea typeface="黑体" panose="02010609060101010101" pitchFamily="49" charset="-122"/>
                <a:sym typeface="+mn-ea"/>
              </a:rPr>
              <a:t>是</a:t>
            </a:r>
            <a:r>
              <a:rPr lang="zh-CN" altLang="en-US" sz="2400" dirty="0" smtClean="0">
                <a:latin typeface="黑体" panose="02010609060101010101" pitchFamily="49" charset="-122"/>
                <a:ea typeface="黑体" panose="02010609060101010101" pitchFamily="49" charset="-122"/>
                <a:sym typeface="+mn-ea"/>
              </a:rPr>
              <a:t>周代各地</a:t>
            </a:r>
            <a:r>
              <a:rPr lang="zh-CN" altLang="en-US" sz="2400" dirty="0">
                <a:latin typeface="黑体" panose="02010609060101010101" pitchFamily="49" charset="-122"/>
                <a:ea typeface="黑体" panose="02010609060101010101" pitchFamily="49" charset="-122"/>
                <a:sym typeface="+mn-ea"/>
              </a:rPr>
              <a:t>的歌谣；</a:t>
            </a:r>
            <a:r>
              <a:rPr lang="en-US" altLang="zh-CN" sz="2400" dirty="0">
                <a:latin typeface="黑体" panose="02010609060101010101" pitchFamily="49" charset="-122"/>
                <a:ea typeface="黑体" panose="02010609060101010101" pitchFamily="49" charset="-122"/>
                <a:sym typeface="+mn-ea"/>
              </a:rPr>
              <a:t>《</a:t>
            </a:r>
            <a:r>
              <a:rPr lang="zh-CN" altLang="en-US" sz="2400" dirty="0">
                <a:latin typeface="黑体" panose="02010609060101010101" pitchFamily="49" charset="-122"/>
                <a:ea typeface="黑体" panose="02010609060101010101" pitchFamily="49" charset="-122"/>
                <a:sym typeface="+mn-ea"/>
              </a:rPr>
              <a:t>雅</a:t>
            </a:r>
            <a:r>
              <a:rPr lang="en-US" altLang="zh-CN" sz="2400" dirty="0">
                <a:latin typeface="黑体" panose="02010609060101010101" pitchFamily="49" charset="-122"/>
                <a:ea typeface="黑体" panose="02010609060101010101" pitchFamily="49" charset="-122"/>
                <a:sym typeface="+mn-ea"/>
              </a:rPr>
              <a:t>》</a:t>
            </a:r>
            <a:r>
              <a:rPr lang="zh-CN" altLang="en-US" sz="2400" dirty="0">
                <a:latin typeface="黑体" panose="02010609060101010101" pitchFamily="49" charset="-122"/>
                <a:ea typeface="黑体" panose="02010609060101010101" pitchFamily="49" charset="-122"/>
                <a:sym typeface="+mn-ea"/>
              </a:rPr>
              <a:t>是周人的正声雅乐，又分</a:t>
            </a:r>
            <a:r>
              <a:rPr lang="en-US" altLang="zh-CN" sz="2400" dirty="0">
                <a:latin typeface="黑体" panose="02010609060101010101" pitchFamily="49" charset="-122"/>
                <a:ea typeface="黑体" panose="02010609060101010101" pitchFamily="49" charset="-122"/>
                <a:sym typeface="+mn-ea"/>
              </a:rPr>
              <a:t>《</a:t>
            </a:r>
            <a:r>
              <a:rPr lang="zh-CN" altLang="en-US" sz="2400" dirty="0">
                <a:latin typeface="黑体" panose="02010609060101010101" pitchFamily="49" charset="-122"/>
                <a:ea typeface="黑体" panose="02010609060101010101" pitchFamily="49" charset="-122"/>
                <a:sym typeface="+mn-ea"/>
              </a:rPr>
              <a:t>小雅</a:t>
            </a:r>
            <a:r>
              <a:rPr lang="en-US" altLang="zh-CN" sz="2400" dirty="0">
                <a:latin typeface="黑体" panose="02010609060101010101" pitchFamily="49" charset="-122"/>
                <a:ea typeface="黑体" panose="02010609060101010101" pitchFamily="49" charset="-122"/>
                <a:sym typeface="+mn-ea"/>
              </a:rPr>
              <a:t>》</a:t>
            </a:r>
            <a:r>
              <a:rPr lang="zh-CN" altLang="en-US" sz="2400" dirty="0">
                <a:latin typeface="黑体" panose="02010609060101010101" pitchFamily="49" charset="-122"/>
                <a:ea typeface="黑体" panose="02010609060101010101" pitchFamily="49" charset="-122"/>
                <a:sym typeface="+mn-ea"/>
              </a:rPr>
              <a:t>和</a:t>
            </a:r>
            <a:r>
              <a:rPr lang="en-US" altLang="zh-CN" sz="2400" dirty="0">
                <a:latin typeface="黑体" panose="02010609060101010101" pitchFamily="49" charset="-122"/>
                <a:ea typeface="黑体" panose="02010609060101010101" pitchFamily="49" charset="-122"/>
                <a:sym typeface="+mn-ea"/>
              </a:rPr>
              <a:t>《</a:t>
            </a:r>
            <a:r>
              <a:rPr lang="zh-CN" altLang="en-US" sz="2400" dirty="0">
                <a:latin typeface="黑体" panose="02010609060101010101" pitchFamily="49" charset="-122"/>
                <a:ea typeface="黑体" panose="02010609060101010101" pitchFamily="49" charset="-122"/>
                <a:sym typeface="+mn-ea"/>
              </a:rPr>
              <a:t>大雅</a:t>
            </a:r>
            <a:r>
              <a:rPr lang="en-US" altLang="zh-CN" sz="2400" dirty="0">
                <a:latin typeface="黑体" panose="02010609060101010101" pitchFamily="49" charset="-122"/>
                <a:ea typeface="黑体" panose="02010609060101010101" pitchFamily="49" charset="-122"/>
                <a:sym typeface="+mn-ea"/>
              </a:rPr>
              <a:t>》</a:t>
            </a:r>
            <a:r>
              <a:rPr lang="zh-CN" altLang="en-US" sz="2400" dirty="0">
                <a:latin typeface="黑体" panose="02010609060101010101" pitchFamily="49" charset="-122"/>
                <a:ea typeface="黑体" panose="02010609060101010101" pitchFamily="49" charset="-122"/>
                <a:sym typeface="+mn-ea"/>
              </a:rPr>
              <a:t>；</a:t>
            </a:r>
            <a:r>
              <a:rPr lang="en-US" altLang="zh-CN" sz="2400" dirty="0">
                <a:latin typeface="黑体" panose="02010609060101010101" pitchFamily="49" charset="-122"/>
                <a:ea typeface="黑体" panose="02010609060101010101" pitchFamily="49" charset="-122"/>
                <a:sym typeface="+mn-ea"/>
              </a:rPr>
              <a:t>《</a:t>
            </a:r>
            <a:r>
              <a:rPr lang="zh-CN" altLang="en-US" sz="2400" dirty="0">
                <a:latin typeface="黑体" panose="02010609060101010101" pitchFamily="49" charset="-122"/>
                <a:ea typeface="黑体" panose="02010609060101010101" pitchFamily="49" charset="-122"/>
                <a:sym typeface="+mn-ea"/>
              </a:rPr>
              <a:t>颂</a:t>
            </a:r>
            <a:r>
              <a:rPr lang="en-US" altLang="zh-CN" sz="2400" dirty="0">
                <a:latin typeface="黑体" panose="02010609060101010101" pitchFamily="49" charset="-122"/>
                <a:ea typeface="黑体" panose="02010609060101010101" pitchFamily="49" charset="-122"/>
                <a:sym typeface="+mn-ea"/>
              </a:rPr>
              <a:t>》</a:t>
            </a:r>
            <a:r>
              <a:rPr lang="zh-CN" altLang="en-US" sz="2400" dirty="0">
                <a:latin typeface="黑体" panose="02010609060101010101" pitchFamily="49" charset="-122"/>
                <a:ea typeface="黑体" panose="02010609060101010101" pitchFamily="49" charset="-122"/>
                <a:sym typeface="+mn-ea"/>
              </a:rPr>
              <a:t>是朝廷和贵族宗庙祭祀的乐歌，又分为</a:t>
            </a:r>
            <a:r>
              <a:rPr lang="en-US" altLang="zh-CN" sz="2400" dirty="0">
                <a:latin typeface="黑体" panose="02010609060101010101" pitchFamily="49" charset="-122"/>
                <a:ea typeface="黑体" panose="02010609060101010101" pitchFamily="49" charset="-122"/>
                <a:sym typeface="+mn-ea"/>
              </a:rPr>
              <a:t>《</a:t>
            </a:r>
            <a:r>
              <a:rPr lang="zh-CN" altLang="en-US" sz="2400" dirty="0">
                <a:latin typeface="黑体" panose="02010609060101010101" pitchFamily="49" charset="-122"/>
                <a:ea typeface="黑体" panose="02010609060101010101" pitchFamily="49" charset="-122"/>
                <a:sym typeface="+mn-ea"/>
              </a:rPr>
              <a:t>周颂</a:t>
            </a:r>
            <a:r>
              <a:rPr lang="en-US" altLang="zh-CN" sz="2400" dirty="0">
                <a:latin typeface="黑体" panose="02010609060101010101" pitchFamily="49" charset="-122"/>
                <a:ea typeface="黑体" panose="02010609060101010101" pitchFamily="49" charset="-122"/>
                <a:sym typeface="+mn-ea"/>
              </a:rPr>
              <a:t>》《</a:t>
            </a:r>
            <a:r>
              <a:rPr lang="zh-CN" altLang="en-US" sz="2400" dirty="0">
                <a:latin typeface="黑体" panose="02010609060101010101" pitchFamily="49" charset="-122"/>
                <a:ea typeface="黑体" panose="02010609060101010101" pitchFamily="49" charset="-122"/>
                <a:sym typeface="+mn-ea"/>
              </a:rPr>
              <a:t>鲁颂</a:t>
            </a:r>
            <a:r>
              <a:rPr lang="en-US" altLang="zh-CN" sz="2400" dirty="0">
                <a:latin typeface="黑体" panose="02010609060101010101" pitchFamily="49" charset="-122"/>
                <a:ea typeface="黑体" panose="02010609060101010101" pitchFamily="49" charset="-122"/>
                <a:sym typeface="+mn-ea"/>
              </a:rPr>
              <a:t>》</a:t>
            </a:r>
            <a:r>
              <a:rPr lang="zh-CN" altLang="en-US" sz="2400" dirty="0">
                <a:latin typeface="黑体" panose="02010609060101010101" pitchFamily="49" charset="-122"/>
                <a:ea typeface="黑体" panose="02010609060101010101" pitchFamily="49" charset="-122"/>
                <a:sym typeface="+mn-ea"/>
              </a:rPr>
              <a:t>和</a:t>
            </a:r>
            <a:r>
              <a:rPr lang="en-US" altLang="zh-CN" sz="2400" dirty="0">
                <a:latin typeface="黑体" panose="02010609060101010101" pitchFamily="49" charset="-122"/>
                <a:ea typeface="黑体" panose="02010609060101010101" pitchFamily="49" charset="-122"/>
                <a:sym typeface="+mn-ea"/>
              </a:rPr>
              <a:t>《</a:t>
            </a:r>
            <a:r>
              <a:rPr lang="zh-CN" altLang="en-US" sz="2400" dirty="0">
                <a:latin typeface="黑体" panose="02010609060101010101" pitchFamily="49" charset="-122"/>
                <a:ea typeface="黑体" panose="02010609060101010101" pitchFamily="49" charset="-122"/>
                <a:sym typeface="+mn-ea"/>
              </a:rPr>
              <a:t>商颂</a:t>
            </a:r>
            <a:r>
              <a:rPr lang="en-US" altLang="zh-CN" sz="2400" dirty="0">
                <a:latin typeface="黑体" panose="02010609060101010101" pitchFamily="49" charset="-122"/>
                <a:ea typeface="黑体" panose="02010609060101010101" pitchFamily="49" charset="-122"/>
                <a:sym typeface="+mn-ea"/>
              </a:rPr>
              <a:t>》</a:t>
            </a:r>
            <a:r>
              <a:rPr lang="zh-CN" altLang="en-US" sz="2400" dirty="0">
                <a:latin typeface="黑体" panose="02010609060101010101" pitchFamily="49" charset="-122"/>
                <a:ea typeface="黑体" panose="02010609060101010101" pitchFamily="49" charset="-122"/>
                <a:sym typeface="+mn-ea"/>
              </a:rPr>
              <a:t>。</a:t>
            </a:r>
            <a:r>
              <a:rPr lang="zh-CN" altLang="zh-CN" sz="2400" b="1" kern="100">
                <a:latin typeface="Times New Roman" panose="02020603050405020304"/>
                <a:cs typeface="Times New Roman" panose="02020603050405020304"/>
              </a:rPr>
              <a:t>　　　　　　　　　　　　　　　　　　　</a:t>
            </a:r>
            <a:endParaRPr lang="zh-CN" altLang="zh-CN" sz="1050" kern="100">
              <a:solidFill>
                <a:srgbClr val="3366FF"/>
              </a:solidFill>
              <a:latin typeface="宋体" panose="02010600030101010101" pitchFamily="2" charset="-122"/>
              <a:cs typeface="Courier New" panose="02070309020205020404"/>
            </a:endParaRPr>
          </a:p>
          <a:p>
            <a:pPr indent="612140" algn="just">
              <a:spcAft>
                <a:spcPct val="0"/>
              </a:spcAft>
              <a:tabLst>
                <a:tab pos="1350645" algn="l"/>
                <a:tab pos="3870960" algn="l"/>
              </a:tabLst>
            </a:pPr>
            <a:r>
              <a:rPr lang="zh-CN" altLang="zh-CN" sz="2400" b="1" kern="100">
                <a:latin typeface="Times New Roman" panose="02020603050405020304"/>
                <a:cs typeface="Times New Roman" panose="02020603050405020304"/>
              </a:rPr>
              <a:t>风是带有地方色彩的音乐，包括十五</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国风</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，即十五个地方的民间歌谣。</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国风</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保存了大量劳动人民的口头创作，具有浓厚的民歌特色。这部分诗歌的内容具有鲜明的</a:t>
            </a:r>
            <a:r>
              <a:rPr lang="zh-CN" altLang="zh-CN" sz="2400" b="1" u="sng" kern="100">
                <a:latin typeface="Times New Roman" panose="02020603050405020304"/>
                <a:ea typeface="黑体" panose="02010609060101010101" pitchFamily="49" charset="-122"/>
                <a:cs typeface="Times New Roman" panose="02020603050405020304"/>
              </a:rPr>
              <a:t>现实主义特色</a:t>
            </a:r>
            <a:r>
              <a:rPr lang="en-US" altLang="zh-CN" sz="2400" b="1" kern="100" baseline="30000">
                <a:latin typeface="宋体" panose="02010600030101010101" pitchFamily="2" charset="-122"/>
                <a:cs typeface="Times New Roman" panose="02020603050405020304"/>
              </a:rPr>
              <a:t>④</a:t>
            </a:r>
            <a:r>
              <a:rPr lang="zh-CN" altLang="zh-CN" sz="2400" b="1" kern="100">
                <a:latin typeface="Times New Roman" panose="02020603050405020304"/>
                <a:cs typeface="Times New Roman" panose="02020603050405020304"/>
              </a:rPr>
              <a:t>，表达了劳动人民对社会生活的真实感受和深刻认识。是《诗经》的精华部分。</a:t>
            </a:r>
            <a:endParaRPr lang="zh-CN" altLang="zh-CN" sz="1050" kern="100">
              <a:latin typeface="宋体" panose="02010600030101010101" pitchFamily="2" charset="-122"/>
              <a:cs typeface="Courier New" panose="02070309020205020404"/>
            </a:endParaRPr>
          </a:p>
          <a:p>
            <a:pPr indent="612140" algn="just">
              <a:spcAft>
                <a:spcPct val="0"/>
              </a:spcAft>
              <a:tabLst>
                <a:tab pos="1350645" algn="l"/>
                <a:tab pos="3870960" algn="l"/>
              </a:tabLst>
            </a:pPr>
            <a:r>
              <a:rPr lang="en-US" altLang="zh-CN" sz="2400" b="1" kern="100">
                <a:solidFill>
                  <a:srgbClr val="3366FF"/>
                </a:solidFill>
                <a:latin typeface="Times New Roman" panose="02020603050405020304"/>
                <a:ea typeface="黑体" panose="02010609060101010101" pitchFamily="49" charset="-122"/>
                <a:cs typeface="Courier New" panose="02070309020205020404"/>
              </a:rPr>
              <a:t>[</a:t>
            </a:r>
            <a:r>
              <a:rPr lang="zh-CN" altLang="zh-CN" sz="2400" b="1" kern="100">
                <a:solidFill>
                  <a:srgbClr val="3366FF"/>
                </a:solidFill>
                <a:latin typeface="Times New Roman" panose="02020603050405020304"/>
                <a:ea typeface="黑体" panose="02010609060101010101" pitchFamily="49" charset="-122"/>
                <a:cs typeface="Times New Roman" panose="02020603050405020304"/>
              </a:rPr>
              <a:t>伴读</a:t>
            </a:r>
            <a:r>
              <a:rPr lang="en-US" altLang="zh-CN" sz="2400" b="1" kern="100">
                <a:solidFill>
                  <a:srgbClr val="3366FF"/>
                </a:solidFill>
                <a:latin typeface="Times New Roman" panose="02020603050405020304"/>
                <a:ea typeface="黑体" panose="02010609060101010101" pitchFamily="49" charset="-122"/>
                <a:cs typeface="Courier New" panose="02070309020205020404"/>
              </a:rPr>
              <a:t>] </a:t>
            </a:r>
            <a:r>
              <a:rPr lang="en-US" altLang="zh-CN" sz="2400" b="1" kern="100">
                <a:solidFill>
                  <a:srgbClr val="3366FF"/>
                </a:solidFill>
                <a:latin typeface="宋体" panose="02010600030101010101" pitchFamily="2" charset="-122"/>
                <a:ea typeface="华文行楷"/>
                <a:cs typeface="Times New Roman" panose="02020603050405020304"/>
              </a:rPr>
              <a:t>④</a:t>
            </a:r>
            <a:r>
              <a:rPr lang="zh-CN" altLang="zh-CN" sz="2400" b="1" kern="100">
                <a:solidFill>
                  <a:srgbClr val="3366FF"/>
                </a:solidFill>
                <a:latin typeface="Times New Roman" panose="02020603050405020304"/>
                <a:ea typeface="华文行楷"/>
                <a:cs typeface="Times New Roman" panose="02020603050405020304"/>
              </a:rPr>
              <a:t>《诗经》是现实主义诗歌的源头。十个字概括：饥者歌其食，劳者歌其事。</a:t>
            </a:r>
            <a:endParaRPr lang="zh-CN" altLang="zh-CN" sz="1050" kern="100">
              <a:solidFill>
                <a:srgbClr val="3366FF"/>
              </a:solidFill>
              <a:effectLst/>
              <a:latin typeface="宋体" panose="02010600030101010101" pitchFamily="2" charset="-122"/>
              <a:cs typeface="Courier New" panose="02070309020205020404"/>
            </a:endParaRPr>
          </a:p>
        </p:txBody>
      </p:sp>
      <p:sp>
        <p:nvSpPr>
          <p:cNvPr id="5" name="矩形 4"/>
          <p:cNvSpPr>
            <a:spLocks noChangeArrowheads="1"/>
          </p:cNvSpPr>
          <p:nvPr/>
        </p:nvSpPr>
        <p:spPr bwMode="auto">
          <a:xfrm>
            <a:off x="2153281" y="1641471"/>
            <a:ext cx="1145713"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1350645" algn="l"/>
                <a:tab pos="2610485" algn="l"/>
              </a:tabLst>
            </a:pPr>
            <a:r>
              <a:rPr lang="zh-CN" altLang="zh-CN" sz="2400" b="1" kern="100">
                <a:solidFill>
                  <a:srgbClr val="3366FF"/>
                </a:solidFill>
                <a:latin typeface="Times New Roman" panose="02020603050405020304"/>
                <a:ea typeface="华文行楷"/>
                <a:cs typeface="Times New Roman" panose="02020603050405020304"/>
              </a:rPr>
              <a:t>读</a:t>
            </a:r>
            <a:r>
              <a:rPr lang="en-US" altLang="zh-CN" sz="2400" b="1" kern="100" err="1">
                <a:solidFill>
                  <a:srgbClr val="3366FF"/>
                </a:solidFill>
                <a:latin typeface="Times New Roman" panose="02020603050405020304"/>
                <a:cs typeface="Courier New" panose="02070309020205020404"/>
              </a:rPr>
              <a:t>xìng</a:t>
            </a:r>
            <a:r>
              <a:rPr lang="zh-CN" altLang="zh-CN" sz="2400" b="1" kern="100">
                <a:solidFill>
                  <a:srgbClr val="3366FF"/>
                </a:solidFill>
                <a:latin typeface="Times New Roman" panose="02020603050405020304"/>
                <a:cs typeface="Times New Roman" panose="02020603050405020304"/>
              </a:rPr>
              <a:t>。</a:t>
            </a:r>
            <a:endParaRPr lang="zh-CN" altLang="zh-CN" sz="1050" kern="100">
              <a:effectLst/>
              <a:latin typeface="宋体" panose="02010600030101010101" pitchFamily="2" charset="-122"/>
              <a:cs typeface="Courier New" panose="02070309020205020404"/>
            </a:endParaRPr>
          </a:p>
        </p:txBody>
      </p:sp>
      <p:sp>
        <p:nvSpPr>
          <p:cNvPr id="2" name="文本框 1"/>
          <p:cNvSpPr txBox="1"/>
          <p:nvPr/>
        </p:nvSpPr>
        <p:spPr>
          <a:xfrm>
            <a:off x="1651000" y="63500"/>
            <a:ext cx="8890000" cy="106680"/>
          </a:xfrm>
          <a:prstGeom prst="rect">
            <a:avLst/>
          </a:prstGeom>
          <a:noFill/>
        </p:spPr>
        <p:txBody>
          <a:bodyPr vert="horz" rtlCol="0">
            <a:spAutoFit/>
          </a:bodyPr>
          <a:lstStyle/>
          <a:p>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
        <p:nvSpPr>
          <p:cNvPr id="4" name="文本框 3"/>
          <p:cNvSpPr txBox="1"/>
          <p:nvPr/>
        </p:nvSpPr>
        <p:spPr>
          <a:xfrm>
            <a:off x="1651000" y="6718300"/>
            <a:ext cx="8890000" cy="106680"/>
          </a:xfrm>
          <a:prstGeom prst="rect">
            <a:avLst/>
          </a:prstGeom>
          <a:noFill/>
        </p:spPr>
        <p:txBody>
          <a:bodyPr vert="horz" rtlCol="0">
            <a:spAutoFit/>
          </a:bodyPr>
          <a:lstStyle/>
          <a:p>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blinds(horizontal)">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1121410" y="725170"/>
            <a:ext cx="10048240" cy="5631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indent="612140" algn="just">
              <a:spcAft>
                <a:spcPct val="0"/>
              </a:spcAft>
              <a:tabLst>
                <a:tab pos="1350645" algn="l"/>
                <a:tab pos="3870960" algn="l"/>
              </a:tabLst>
            </a:pPr>
            <a:r>
              <a:rPr lang="zh-CN" altLang="zh-CN" sz="2400" b="1" kern="100">
                <a:latin typeface="Times New Roman" panose="02020603050405020304"/>
                <a:cs typeface="Times New Roman" panose="02020603050405020304"/>
              </a:rPr>
              <a:t>雅诗的内容多描写统治阶级的日常生活，常用在宴会歌舞中。</a:t>
            </a:r>
            <a:r>
              <a:rPr lang="zh-CN" altLang="zh-CN" sz="2400" b="1" u="sng" kern="100">
                <a:latin typeface="Times New Roman" panose="02020603050405020304"/>
                <a:ea typeface="黑体" panose="02010609060101010101" pitchFamily="49" charset="-122"/>
                <a:cs typeface="Times New Roman" panose="02020603050405020304"/>
              </a:rPr>
              <a:t>分</a:t>
            </a:r>
            <a:r>
              <a:rPr lang="en-US" altLang="zh-CN" sz="2400" b="1" u="sng" kern="100">
                <a:latin typeface="宋体" panose="02010600030101010101" pitchFamily="2" charset="-122"/>
                <a:cs typeface="Times New Roman" panose="02020603050405020304"/>
              </a:rPr>
              <a:t>“</a:t>
            </a:r>
            <a:r>
              <a:rPr lang="zh-CN" altLang="zh-CN" sz="2400" b="1" u="sng" kern="100">
                <a:latin typeface="Times New Roman" panose="02020603050405020304"/>
                <a:ea typeface="黑体" panose="02010609060101010101" pitchFamily="49" charset="-122"/>
                <a:cs typeface="Times New Roman" panose="02020603050405020304"/>
              </a:rPr>
              <a:t>大雅</a:t>
            </a:r>
            <a:r>
              <a:rPr lang="en-US" altLang="zh-CN" sz="2400" b="1" u="sng" kern="100">
                <a:latin typeface="宋体" panose="02010600030101010101" pitchFamily="2" charset="-122"/>
                <a:cs typeface="Times New Roman" panose="02020603050405020304"/>
              </a:rPr>
              <a:t>”</a:t>
            </a:r>
            <a:r>
              <a:rPr lang="zh-CN" altLang="zh-CN" sz="2400" b="1" u="sng" kern="100">
                <a:latin typeface="Times New Roman" panose="02020603050405020304"/>
                <a:ea typeface="黑体" panose="02010609060101010101" pitchFamily="49" charset="-122"/>
                <a:cs typeface="Times New Roman" panose="02020603050405020304"/>
              </a:rPr>
              <a:t>和</a:t>
            </a:r>
            <a:r>
              <a:rPr lang="en-US" altLang="zh-CN" sz="2400" b="1" u="sng" kern="100">
                <a:latin typeface="宋体" panose="02010600030101010101" pitchFamily="2" charset="-122"/>
                <a:cs typeface="Times New Roman" panose="02020603050405020304"/>
              </a:rPr>
              <a:t>“</a:t>
            </a:r>
            <a:r>
              <a:rPr lang="zh-CN" altLang="zh-CN" sz="2400" b="1" u="sng" kern="100">
                <a:latin typeface="Times New Roman" panose="02020603050405020304"/>
                <a:ea typeface="黑体" panose="02010609060101010101" pitchFamily="49" charset="-122"/>
                <a:cs typeface="Times New Roman" panose="02020603050405020304"/>
              </a:rPr>
              <a:t>小雅</a:t>
            </a:r>
            <a:r>
              <a:rPr lang="en-US" altLang="zh-CN" sz="2400" b="1" u="sng" kern="100">
                <a:latin typeface="宋体" panose="02010600030101010101" pitchFamily="2" charset="-122"/>
                <a:cs typeface="Times New Roman" panose="02020603050405020304"/>
              </a:rPr>
              <a:t>”</a:t>
            </a:r>
            <a:r>
              <a:rPr lang="en-US" altLang="zh-CN" sz="2400" b="1" kern="100" baseline="30000">
                <a:latin typeface="宋体" panose="02010600030101010101" pitchFamily="2" charset="-122"/>
                <a:cs typeface="Times New Roman" panose="02020603050405020304"/>
              </a:rPr>
              <a:t>⑤</a:t>
            </a:r>
            <a:r>
              <a:rPr lang="zh-CN" altLang="zh-CN" sz="2400" b="1" kern="100">
                <a:latin typeface="Times New Roman" panose="02020603050405020304"/>
                <a:cs typeface="Times New Roman" panose="02020603050405020304"/>
              </a:rPr>
              <a:t>。</a:t>
            </a:r>
            <a:endParaRPr lang="zh-CN" altLang="zh-CN" sz="1050" kern="100">
              <a:latin typeface="宋体" panose="02010600030101010101" pitchFamily="2" charset="-122"/>
              <a:cs typeface="Courier New" panose="02070309020205020404"/>
            </a:endParaRPr>
          </a:p>
          <a:p>
            <a:pPr indent="612140" algn="just">
              <a:spcAft>
                <a:spcPct val="0"/>
              </a:spcAft>
              <a:tabLst>
                <a:tab pos="1350645" algn="l"/>
                <a:tab pos="3870960" algn="l"/>
              </a:tabLst>
            </a:pPr>
            <a:r>
              <a:rPr lang="en-US" altLang="zh-CN" sz="2400" b="1" kern="100">
                <a:solidFill>
                  <a:srgbClr val="3366FF"/>
                </a:solidFill>
                <a:latin typeface="Times New Roman" panose="02020603050405020304"/>
                <a:ea typeface="黑体" panose="02010609060101010101" pitchFamily="49" charset="-122"/>
                <a:cs typeface="Courier New" panose="02070309020205020404"/>
              </a:rPr>
              <a:t>[</a:t>
            </a:r>
            <a:r>
              <a:rPr lang="zh-CN" altLang="zh-CN" sz="2400" b="1" kern="100">
                <a:solidFill>
                  <a:srgbClr val="3366FF"/>
                </a:solidFill>
                <a:latin typeface="Times New Roman" panose="02020603050405020304"/>
                <a:ea typeface="黑体" panose="02010609060101010101" pitchFamily="49" charset="-122"/>
                <a:cs typeface="Times New Roman" panose="02020603050405020304"/>
              </a:rPr>
              <a:t>伴读</a:t>
            </a:r>
            <a:r>
              <a:rPr lang="en-US" altLang="zh-CN" sz="2400" b="1" kern="100">
                <a:solidFill>
                  <a:srgbClr val="3366FF"/>
                </a:solidFill>
                <a:latin typeface="Times New Roman" panose="02020603050405020304"/>
                <a:ea typeface="黑体" panose="02010609060101010101" pitchFamily="49" charset="-122"/>
                <a:cs typeface="Courier New" panose="02070309020205020404"/>
              </a:rPr>
              <a:t>] </a:t>
            </a:r>
            <a:r>
              <a:rPr lang="en-US" altLang="zh-CN" sz="2400" b="1" kern="100">
                <a:solidFill>
                  <a:srgbClr val="3366FF"/>
                </a:solidFill>
                <a:latin typeface="宋体" panose="02010600030101010101" pitchFamily="2" charset="-122"/>
                <a:ea typeface="华文行楷"/>
                <a:cs typeface="Times New Roman" panose="02020603050405020304"/>
              </a:rPr>
              <a:t>⑤</a:t>
            </a:r>
            <a:r>
              <a:rPr lang="zh-CN" altLang="zh-CN" sz="2400" b="1" kern="100">
                <a:solidFill>
                  <a:srgbClr val="3366FF"/>
                </a:solidFill>
                <a:latin typeface="Times New Roman" panose="02020603050405020304"/>
                <a:ea typeface="华文行楷"/>
                <a:cs typeface="Times New Roman" panose="02020603050405020304"/>
              </a:rPr>
              <a:t>有一副精绝的对联：三星日月光，四诗风雅颂。知道为什么叫四诗了吗？</a:t>
            </a:r>
            <a:endParaRPr lang="zh-CN" altLang="zh-CN" sz="1050" kern="100">
              <a:solidFill>
                <a:srgbClr val="3366FF"/>
              </a:solidFill>
              <a:latin typeface="宋体" panose="02010600030101010101" pitchFamily="2" charset="-122"/>
              <a:cs typeface="Courier New" panose="02070309020205020404"/>
            </a:endParaRPr>
          </a:p>
          <a:p>
            <a:pPr indent="612140" algn="just">
              <a:spcAft>
                <a:spcPct val="0"/>
              </a:spcAft>
              <a:tabLst>
                <a:tab pos="1350645" algn="l"/>
                <a:tab pos="3870960" algn="l"/>
              </a:tabLst>
            </a:pPr>
            <a:r>
              <a:rPr lang="zh-CN" altLang="zh-CN" sz="2400" b="1" kern="100">
                <a:latin typeface="Times New Roman" panose="02020603050405020304"/>
                <a:cs typeface="Times New Roman" panose="02020603050405020304"/>
              </a:rPr>
              <a:t>颂诗的内容多是歌颂周王朝祖先的</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功德</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，常在宗庙祭祀时演出。</a:t>
            </a:r>
            <a:endParaRPr lang="zh-CN" altLang="zh-CN" sz="1050" kern="100">
              <a:latin typeface="宋体" panose="02010600030101010101" pitchFamily="2" charset="-122"/>
              <a:cs typeface="Courier New" panose="02070309020205020404"/>
            </a:endParaRPr>
          </a:p>
          <a:p>
            <a:pPr indent="612140" algn="just">
              <a:spcAft>
                <a:spcPct val="0"/>
              </a:spcAft>
              <a:tabLst>
                <a:tab pos="1350645" algn="l"/>
                <a:tab pos="3870960" algn="l"/>
              </a:tabLst>
            </a:pPr>
            <a:r>
              <a:rPr lang="zh-CN" altLang="zh-CN" sz="2400" b="1" kern="100">
                <a:latin typeface="Times New Roman" panose="02020603050405020304"/>
                <a:cs typeface="Times New Roman" panose="02020603050405020304"/>
              </a:rPr>
              <a:t>赋是直接铺陈叙述，是最基本的表现手法。朱熹《诗集传》：</a:t>
            </a:r>
            <a:r>
              <a:rPr lang="zh-CN"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赋者，敷也，敷陈其事而直言之也。</a:t>
            </a:r>
            <a:r>
              <a:rPr lang="zh-CN" altLang="zh-CN" sz="2400" b="1" kern="100">
                <a:latin typeface="宋体" panose="02010600030101010101" pitchFamily="2" charset="-122"/>
                <a:cs typeface="Times New Roman" panose="02020603050405020304"/>
              </a:rPr>
              <a:t>”</a:t>
            </a:r>
            <a:r>
              <a:rPr lang="zh-CN" altLang="en-US" sz="2400" dirty="0">
                <a:latin typeface="黑体" panose="02010609060101010101" pitchFamily="49" charset="-122"/>
                <a:ea typeface="黑体" panose="02010609060101010101" pitchFamily="49" charset="-122"/>
                <a:sym typeface="+mn-ea"/>
              </a:rPr>
              <a:t>如</a:t>
            </a:r>
            <a:r>
              <a:rPr lang="en-US" altLang="zh-CN" sz="2400" dirty="0">
                <a:latin typeface="黑体" panose="02010609060101010101" pitchFamily="49" charset="-122"/>
                <a:ea typeface="黑体" panose="02010609060101010101" pitchFamily="49" charset="-122"/>
                <a:sym typeface="+mn-ea"/>
              </a:rPr>
              <a:t>《</a:t>
            </a:r>
            <a:r>
              <a:rPr lang="zh-CN" altLang="en-US" sz="2400" dirty="0">
                <a:latin typeface="黑体" panose="02010609060101010101" pitchFamily="49" charset="-122"/>
                <a:ea typeface="黑体" panose="02010609060101010101" pitchFamily="49" charset="-122"/>
                <a:sym typeface="+mn-ea"/>
              </a:rPr>
              <a:t>邶风</a:t>
            </a:r>
            <a:r>
              <a:rPr lang="en-US" altLang="zh-CN" sz="2400" dirty="0">
                <a:latin typeface="黑体" panose="02010609060101010101" pitchFamily="49" charset="-122"/>
                <a:ea typeface="黑体" panose="02010609060101010101" pitchFamily="49" charset="-122"/>
                <a:sym typeface="+mn-ea"/>
              </a:rPr>
              <a:t>• </a:t>
            </a:r>
            <a:r>
              <a:rPr lang="zh-CN" altLang="en-US" sz="2400" dirty="0">
                <a:latin typeface="黑体" panose="02010609060101010101" pitchFamily="49" charset="-122"/>
                <a:ea typeface="黑体" panose="02010609060101010101" pitchFamily="49" charset="-122"/>
                <a:sym typeface="+mn-ea"/>
              </a:rPr>
              <a:t>击鼓</a:t>
            </a:r>
            <a:r>
              <a:rPr lang="en-US" altLang="zh-CN" sz="2400" dirty="0">
                <a:latin typeface="黑体" panose="02010609060101010101" pitchFamily="49" charset="-122"/>
                <a:ea typeface="黑体" panose="02010609060101010101" pitchFamily="49" charset="-122"/>
                <a:sym typeface="+mn-ea"/>
              </a:rPr>
              <a:t>》</a:t>
            </a:r>
            <a:r>
              <a:rPr lang="zh-CN" altLang="en-US" sz="2400" dirty="0">
                <a:latin typeface="黑体" panose="02010609060101010101" pitchFamily="49" charset="-122"/>
                <a:ea typeface="黑体" panose="02010609060101010101" pitchFamily="49" charset="-122"/>
                <a:sym typeface="+mn-ea"/>
              </a:rPr>
              <a:t>所言“‘死生契阔’，与子成说。执子之手，与子偕老”，很直接、很热烈地将自己的爱情誓言表达出来。</a:t>
            </a:r>
            <a:endParaRPr lang="zh-CN" altLang="zh-CN" sz="2400" kern="100">
              <a:latin typeface="宋体" panose="02010600030101010101" pitchFamily="2" charset="-122"/>
              <a:cs typeface="Courier New" panose="02070309020205020404"/>
            </a:endParaRPr>
          </a:p>
          <a:p>
            <a:pPr indent="612140" algn="just">
              <a:spcAft>
                <a:spcPct val="0"/>
              </a:spcAft>
              <a:tabLst>
                <a:tab pos="1350645" algn="l"/>
                <a:tab pos="3870960" algn="l"/>
              </a:tabLst>
            </a:pPr>
            <a:r>
              <a:rPr lang="zh-CN" altLang="zh-CN" sz="2400" b="1" kern="100">
                <a:latin typeface="Times New Roman" panose="02020603050405020304"/>
                <a:cs typeface="Times New Roman" panose="02020603050405020304"/>
              </a:rPr>
              <a:t>比即比喻，明喻和暗喻均属此类。朱熹：</a:t>
            </a:r>
            <a:r>
              <a:rPr lang="zh-CN"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比者，以彼物比此物也。</a:t>
            </a:r>
            <a:r>
              <a:rPr lang="zh-CN" altLang="zh-CN" sz="2400" b="1" kern="100">
                <a:latin typeface="宋体" panose="02010600030101010101" pitchFamily="2" charset="-122"/>
                <a:cs typeface="Times New Roman" panose="02020603050405020304"/>
              </a:rPr>
              <a:t>”</a:t>
            </a:r>
            <a:r>
              <a:rPr lang="zh-CN" altLang="en-US" sz="2400" dirty="0">
                <a:latin typeface="黑体" panose="02010609060101010101" pitchFamily="49" charset="-122"/>
                <a:ea typeface="黑体" panose="02010609060101010101" pitchFamily="49" charset="-122"/>
                <a:sym typeface="+mn-ea"/>
              </a:rPr>
              <a:t>如</a:t>
            </a:r>
            <a:r>
              <a:rPr lang="en-US" altLang="zh-CN" sz="2400" dirty="0">
                <a:latin typeface="黑体" panose="02010609060101010101" pitchFamily="49" charset="-122"/>
                <a:ea typeface="黑体" panose="02010609060101010101" pitchFamily="49" charset="-122"/>
                <a:sym typeface="+mn-ea"/>
              </a:rPr>
              <a:t>《</a:t>
            </a:r>
            <a:r>
              <a:rPr lang="zh-CN" altLang="en-US" sz="2400" dirty="0">
                <a:latin typeface="黑体" panose="02010609060101010101" pitchFamily="49" charset="-122"/>
                <a:ea typeface="黑体" panose="02010609060101010101" pitchFamily="49" charset="-122"/>
                <a:sym typeface="+mn-ea"/>
              </a:rPr>
              <a:t>魏风</a:t>
            </a:r>
            <a:r>
              <a:rPr lang="en-US" altLang="zh-CN" sz="2400" dirty="0">
                <a:latin typeface="黑体" panose="02010609060101010101" pitchFamily="49" charset="-122"/>
                <a:ea typeface="黑体" panose="02010609060101010101" pitchFamily="49" charset="-122"/>
                <a:sym typeface="+mn-ea"/>
              </a:rPr>
              <a:t>• </a:t>
            </a:r>
            <a:r>
              <a:rPr lang="zh-CN" altLang="en-US" sz="2400" dirty="0">
                <a:latin typeface="黑体" panose="02010609060101010101" pitchFamily="49" charset="-122"/>
                <a:ea typeface="黑体" panose="02010609060101010101" pitchFamily="49" charset="-122"/>
                <a:sym typeface="+mn-ea"/>
              </a:rPr>
              <a:t>硕鼠</a:t>
            </a:r>
            <a:r>
              <a:rPr lang="en-US" altLang="zh-CN" sz="2400" dirty="0">
                <a:latin typeface="黑体" panose="02010609060101010101" pitchFamily="49" charset="-122"/>
                <a:ea typeface="黑体" panose="02010609060101010101" pitchFamily="49" charset="-122"/>
                <a:sym typeface="+mn-ea"/>
              </a:rPr>
              <a:t>》</a:t>
            </a:r>
            <a:r>
              <a:rPr lang="zh-CN" altLang="en-US" sz="2400" dirty="0">
                <a:latin typeface="黑体" panose="02010609060101010101" pitchFamily="49" charset="-122"/>
                <a:ea typeface="黑体" panose="02010609060101010101" pitchFamily="49" charset="-122"/>
                <a:sym typeface="+mn-ea"/>
              </a:rPr>
              <a:t>通篇用比。</a:t>
            </a:r>
            <a:endParaRPr lang="zh-CN" altLang="en-US" sz="2400" dirty="0">
              <a:latin typeface="黑体" panose="02010609060101010101" pitchFamily="49" charset="-122"/>
              <a:ea typeface="黑体" panose="02010609060101010101" pitchFamily="49" charset="-122"/>
            </a:endParaRPr>
          </a:p>
          <a:p>
            <a:pPr indent="612140" algn="just">
              <a:spcAft>
                <a:spcPct val="0"/>
              </a:spcAft>
              <a:tabLst>
                <a:tab pos="1350645" algn="l"/>
                <a:tab pos="3870960" algn="l"/>
              </a:tabLst>
            </a:pPr>
            <a:r>
              <a:rPr lang="zh-CN" altLang="zh-CN" sz="2400" b="1" kern="100">
                <a:latin typeface="Times New Roman" panose="02020603050405020304"/>
                <a:cs typeface="Times New Roman" panose="02020603050405020304"/>
              </a:rPr>
              <a:t>兴即起兴，用其他东西引出要说的内容。朱熹：</a:t>
            </a:r>
            <a:r>
              <a:rPr lang="zh-CN"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兴者，先言他物以引起所咏之词也。</a:t>
            </a:r>
            <a:r>
              <a:rPr lang="zh-CN" altLang="zh-CN" sz="2400" b="1" kern="100">
                <a:latin typeface="宋体" panose="02010600030101010101" pitchFamily="2" charset="-122"/>
                <a:cs typeface="Times New Roman" panose="02020603050405020304"/>
              </a:rPr>
              <a:t>”</a:t>
            </a:r>
            <a:r>
              <a:rPr lang="zh-CN" altLang="en-US" sz="2400" dirty="0">
                <a:latin typeface="黑体" panose="02010609060101010101" pitchFamily="49" charset="-122"/>
                <a:ea typeface="黑体" panose="02010609060101010101" pitchFamily="49" charset="-122"/>
                <a:sym typeface="+mn-ea"/>
              </a:rPr>
              <a:t>如</a:t>
            </a:r>
            <a:r>
              <a:rPr lang="en-US" altLang="zh-CN" sz="2400" dirty="0">
                <a:latin typeface="黑体" panose="02010609060101010101" pitchFamily="49" charset="-122"/>
                <a:ea typeface="黑体" panose="02010609060101010101" pitchFamily="49" charset="-122"/>
                <a:sym typeface="+mn-ea"/>
              </a:rPr>
              <a:t>《</a:t>
            </a:r>
            <a:r>
              <a:rPr lang="zh-CN" altLang="en-US" sz="2400" dirty="0">
                <a:latin typeface="黑体" panose="02010609060101010101" pitchFamily="49" charset="-122"/>
                <a:ea typeface="黑体" panose="02010609060101010101" pitchFamily="49" charset="-122"/>
                <a:sym typeface="+mn-ea"/>
              </a:rPr>
              <a:t>周南</a:t>
            </a:r>
            <a:r>
              <a:rPr lang="en-US" altLang="zh-CN" sz="2400" dirty="0">
                <a:latin typeface="黑体" panose="02010609060101010101" pitchFamily="49" charset="-122"/>
                <a:ea typeface="黑体" panose="02010609060101010101" pitchFamily="49" charset="-122"/>
                <a:sym typeface="+mn-ea"/>
              </a:rPr>
              <a:t>• </a:t>
            </a:r>
            <a:r>
              <a:rPr lang="zh-CN" altLang="en-US" sz="2400" dirty="0">
                <a:latin typeface="黑体" panose="02010609060101010101" pitchFamily="49" charset="-122"/>
                <a:ea typeface="黑体" panose="02010609060101010101" pitchFamily="49" charset="-122"/>
                <a:sym typeface="+mn-ea"/>
              </a:rPr>
              <a:t>关雎</a:t>
            </a:r>
            <a:r>
              <a:rPr lang="en-US" altLang="zh-CN" sz="2400" dirty="0">
                <a:latin typeface="黑体" panose="02010609060101010101" pitchFamily="49" charset="-122"/>
                <a:ea typeface="黑体" panose="02010609060101010101" pitchFamily="49" charset="-122"/>
                <a:sym typeface="+mn-ea"/>
              </a:rPr>
              <a:t>》“</a:t>
            </a:r>
            <a:r>
              <a:rPr lang="zh-CN" altLang="en-US" sz="2400" dirty="0">
                <a:latin typeface="黑体" panose="02010609060101010101" pitchFamily="49" charset="-122"/>
                <a:ea typeface="黑体" panose="02010609060101010101" pitchFamily="49" charset="-122"/>
                <a:sym typeface="+mn-ea"/>
              </a:rPr>
              <a:t>关关雎鸠，在河之洲。窈窕淑女，君子好逑”，用“雎鸠鸟在河中叫”起兴。</a:t>
            </a:r>
            <a:endParaRPr lang="zh-CN" altLang="en-US" sz="2400" dirty="0">
              <a:latin typeface="黑体" panose="02010609060101010101" pitchFamily="49" charset="-122"/>
              <a:ea typeface="黑体" panose="02010609060101010101" pitchFamily="49" charset="-122"/>
            </a:endParaRPr>
          </a:p>
          <a:p>
            <a:pPr indent="612140" algn="just">
              <a:spcAft>
                <a:spcPct val="0"/>
              </a:spcAft>
              <a:tabLst>
                <a:tab pos="1350645" algn="l"/>
                <a:tab pos="3870960" algn="l"/>
              </a:tabLst>
            </a:pPr>
            <a:endParaRPr lang="zh-CN" altLang="zh-CN" sz="2400" kern="100">
              <a:effectLst/>
              <a:latin typeface="宋体" panose="02010600030101010101" pitchFamily="2" charset="-122"/>
              <a:cs typeface="Courier New" panose="02070309020205020404"/>
            </a:endParaRPr>
          </a:p>
        </p:txBody>
      </p:sp>
      <p:sp>
        <p:nvSpPr>
          <p:cNvPr id="2" name="文本框 1"/>
          <p:cNvSpPr txBox="1"/>
          <p:nvPr/>
        </p:nvSpPr>
        <p:spPr>
          <a:xfrm>
            <a:off x="1651000" y="63500"/>
            <a:ext cx="8890000" cy="106680"/>
          </a:xfrm>
          <a:prstGeom prst="rect">
            <a:avLst/>
          </a:prstGeom>
          <a:noFill/>
        </p:spPr>
        <p:txBody>
          <a:bodyPr vert="horz" rtlCol="0">
            <a:spAutoFit/>
          </a:bodyPr>
          <a:lstStyle/>
          <a:p>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
        <p:nvSpPr>
          <p:cNvPr id="4" name="文本框 3"/>
          <p:cNvSpPr txBox="1"/>
          <p:nvPr/>
        </p:nvSpPr>
        <p:spPr>
          <a:xfrm>
            <a:off x="1651000" y="6718300"/>
            <a:ext cx="8890000" cy="106680"/>
          </a:xfrm>
          <a:prstGeom prst="rect">
            <a:avLst/>
          </a:prstGeom>
          <a:noFill/>
        </p:spPr>
        <p:txBody>
          <a:bodyPr vert="horz" rtlCol="0">
            <a:spAutoFit/>
          </a:bodyPr>
          <a:lstStyle/>
          <a:p>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5502313" y="1198617"/>
            <a:ext cx="1261884" cy="523220"/>
          </a:xfrm>
          <a:prstGeom prst="rect">
            <a:avLst/>
          </a:prstGeom>
          <a:solidFill>
            <a:schemeClr val="bg2"/>
          </a:solidFill>
        </p:spPr>
        <p:txBody>
          <a:bodyPr wrap="none" rtlCol="0">
            <a:spAutoFit/>
          </a:bodyPr>
          <a:lstStyle/>
          <a:p>
            <a:r>
              <a:rPr lang="zh-CN" altLang="en-US" sz="2800" b="1" dirty="0">
                <a:solidFill>
                  <a:srgbClr val="FF0000"/>
                </a:solidFill>
                <a:latin typeface="黑体" panose="02010609060101010101" pitchFamily="49" charset="-122"/>
                <a:ea typeface="黑体" panose="02010609060101010101" pitchFamily="49" charset="-122"/>
              </a:rPr>
              <a:t>四言诗</a:t>
            </a:r>
            <a:endParaRPr lang="zh-CN" altLang="en-US" sz="2800" b="1" dirty="0">
              <a:solidFill>
                <a:srgbClr val="FF0000"/>
              </a:solidFill>
              <a:latin typeface="黑体" panose="02010609060101010101" pitchFamily="49" charset="-122"/>
              <a:ea typeface="黑体" panose="02010609060101010101" pitchFamily="49" charset="-122"/>
            </a:endParaRPr>
          </a:p>
        </p:txBody>
      </p:sp>
      <p:sp>
        <p:nvSpPr>
          <p:cNvPr id="7" name="TextBox 6"/>
          <p:cNvSpPr txBox="1"/>
          <p:nvPr/>
        </p:nvSpPr>
        <p:spPr>
          <a:xfrm>
            <a:off x="1158873" y="2035939"/>
            <a:ext cx="9794877" cy="3580467"/>
          </a:xfrm>
          <a:prstGeom prst="rect">
            <a:avLst/>
          </a:prstGeom>
          <a:noFill/>
        </p:spPr>
        <p:txBody>
          <a:bodyPr wrap="square" rtlCol="0">
            <a:spAutoFit/>
          </a:bodyPr>
          <a:lstStyle/>
          <a:p>
            <a:pPr indent="457200">
              <a:lnSpc>
                <a:spcPts val="3400"/>
              </a:lnSpc>
            </a:pPr>
            <a:r>
              <a:rPr lang="zh-CN" altLang="en-US" sz="2000" dirty="0">
                <a:latin typeface="黑体" panose="02010609060101010101" pitchFamily="49" charset="-122"/>
                <a:ea typeface="黑体" panose="02010609060101010101" pitchFamily="49" charset="-122"/>
              </a:rPr>
              <a:t>“四言诗”指每句四字或以四字句为主的诗体，是中国汉代以前通行的诗歌形式。</a:t>
            </a:r>
            <a:r>
              <a:rPr lang="en-US" altLang="zh-CN" sz="2000" dirty="0">
                <a:latin typeface="黑体" panose="02010609060101010101" pitchFamily="49" charset="-122"/>
                <a:ea typeface="黑体" panose="02010609060101010101" pitchFamily="49" charset="-122"/>
              </a:rPr>
              <a:t>《</a:t>
            </a:r>
            <a:r>
              <a:rPr lang="zh-CN" altLang="en-US" sz="2000" dirty="0">
                <a:latin typeface="黑体" panose="02010609060101010101" pitchFamily="49" charset="-122"/>
                <a:ea typeface="黑体" panose="02010609060101010101" pitchFamily="49" charset="-122"/>
              </a:rPr>
              <a:t>诗经</a:t>
            </a:r>
            <a:r>
              <a:rPr lang="en-US" altLang="zh-CN" sz="2000" dirty="0">
                <a:latin typeface="黑体" panose="02010609060101010101" pitchFamily="49" charset="-122"/>
                <a:ea typeface="黑体" panose="02010609060101010101" pitchFamily="49" charset="-122"/>
              </a:rPr>
              <a:t>》</a:t>
            </a:r>
            <a:r>
              <a:rPr lang="zh-CN" altLang="en-US" sz="2000" dirty="0">
                <a:latin typeface="黑体" panose="02010609060101010101" pitchFamily="49" charset="-122"/>
                <a:ea typeface="黑体" panose="02010609060101010101" pitchFamily="49" charset="-122"/>
              </a:rPr>
              <a:t>是这种诗体的代表。四言诗四字一顿，节奏鲜明，简单明快，单纯而有天籁的意味。但是，因为节奏过于短促，缺少内部变化，也显得有些呆板，不适于表现日益复杂的生活和情感。</a:t>
            </a:r>
            <a:endParaRPr lang="zh-CN" altLang="en-US" sz="2000" dirty="0">
              <a:latin typeface="黑体" panose="02010609060101010101" pitchFamily="49" charset="-122"/>
              <a:ea typeface="黑体" panose="02010609060101010101" pitchFamily="49" charset="-122"/>
            </a:endParaRPr>
          </a:p>
          <a:p>
            <a:pPr indent="457200">
              <a:lnSpc>
                <a:spcPts val="3400"/>
              </a:lnSpc>
            </a:pPr>
            <a:r>
              <a:rPr lang="zh-CN" altLang="en-US" sz="2000" dirty="0">
                <a:latin typeface="黑体" panose="02010609060101010101" pitchFamily="49" charset="-122"/>
                <a:ea typeface="黑体" panose="02010609060101010101" pitchFamily="49" charset="-122"/>
              </a:rPr>
              <a:t>四言诗盛行于西周。春秋时期以后，四言诗逐渐衰落，但仍有不少诗人写作四言诗。如东汉末年的曹操父子，魏末的嵇康，西晋的陆机、陆云，东晋的陶渊明等。同时，也出现过若干佳作，如曹操的</a:t>
            </a:r>
            <a:r>
              <a:rPr lang="en-US" altLang="zh-CN" sz="2000" dirty="0">
                <a:latin typeface="黑体" panose="02010609060101010101" pitchFamily="49" charset="-122"/>
                <a:ea typeface="黑体" panose="02010609060101010101" pitchFamily="49" charset="-122"/>
              </a:rPr>
              <a:t>《</a:t>
            </a:r>
            <a:r>
              <a:rPr lang="zh-CN" altLang="en-US" sz="2000" dirty="0">
                <a:latin typeface="黑体" panose="02010609060101010101" pitchFamily="49" charset="-122"/>
                <a:ea typeface="黑体" panose="02010609060101010101" pitchFamily="49" charset="-122"/>
              </a:rPr>
              <a:t>步出夏门行</a:t>
            </a:r>
            <a:r>
              <a:rPr lang="en-US" altLang="zh-CN" sz="2000" i="1" dirty="0">
                <a:latin typeface="黑体" panose="02010609060101010101" pitchFamily="49" charset="-122"/>
                <a:ea typeface="黑体" panose="02010609060101010101" pitchFamily="49" charset="-122"/>
              </a:rPr>
              <a:t>• </a:t>
            </a:r>
            <a:r>
              <a:rPr lang="zh-CN" altLang="en-US" sz="2000" dirty="0">
                <a:latin typeface="黑体" panose="02010609060101010101" pitchFamily="49" charset="-122"/>
                <a:ea typeface="黑体" panose="02010609060101010101" pitchFamily="49" charset="-122"/>
              </a:rPr>
              <a:t>龟虽寿</a:t>
            </a:r>
            <a:r>
              <a:rPr lang="en-US" altLang="zh-CN" sz="2000" dirty="0">
                <a:latin typeface="黑体" panose="02010609060101010101" pitchFamily="49" charset="-122"/>
                <a:ea typeface="黑体" panose="02010609060101010101" pitchFamily="49" charset="-122"/>
              </a:rPr>
              <a:t>》</a:t>
            </a:r>
            <a:r>
              <a:rPr lang="zh-CN" altLang="en-US" sz="2000" dirty="0">
                <a:latin typeface="黑体" panose="02010609060101010101" pitchFamily="49" charset="-122"/>
                <a:ea typeface="黑体" panose="02010609060101010101" pitchFamily="49" charset="-122"/>
              </a:rPr>
              <a:t>：“老骥伏枥，志在千里。烈士暮年，壮心不已。”人们至今吟诵不绝。</a:t>
            </a:r>
            <a:endParaRPr lang="zh-CN" altLang="en-US" sz="2400" dirty="0">
              <a:latin typeface="黑体" panose="02010609060101010101" pitchFamily="49" charset="-122"/>
              <a:ea typeface="黑体" panose="02010609060101010101" pitchFamily="49" charset="-122"/>
            </a:endParaRPr>
          </a:p>
        </p:txBody>
      </p:sp>
      <p:sp>
        <p:nvSpPr>
          <p:cNvPr id="8" name="标题 1"/>
          <p:cNvSpPr>
            <a:spLocks noGrp="1"/>
          </p:cNvSpPr>
          <p:nvPr>
            <p:ph type="ctrTitle"/>
          </p:nvPr>
        </p:nvSpPr>
        <p:spPr/>
        <p:txBody>
          <a:bodyPr/>
          <a:lstStyle/>
          <a:p>
            <a:r>
              <a:rPr lang="zh-CN" altLang="en-US" dirty="0" smtClean="0"/>
              <a:t>作品特色</a:t>
            </a:r>
            <a:endParaRPr lang="zh-CN" alt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838200" y="332105"/>
            <a:ext cx="10515600" cy="822960"/>
          </a:xfrm>
        </p:spPr>
        <p:txBody>
          <a:bodyPr/>
          <a:lstStyle/>
          <a:p>
            <a:r>
              <a:rPr lang="zh-CN" altLang="en-US" dirty="0" smtClean="0"/>
              <a:t>写作背景</a:t>
            </a:r>
            <a:endParaRPr lang="zh-CN" altLang="en-US" dirty="0"/>
          </a:p>
        </p:txBody>
      </p:sp>
      <p:sp>
        <p:nvSpPr>
          <p:cNvPr id="11" name="矩形 10"/>
          <p:cNvSpPr/>
          <p:nvPr/>
        </p:nvSpPr>
        <p:spPr>
          <a:xfrm>
            <a:off x="285750" y="1307726"/>
            <a:ext cx="7219950" cy="5078313"/>
          </a:xfrm>
          <a:prstGeom prst="rect">
            <a:avLst/>
          </a:prstGeom>
        </p:spPr>
        <p:txBody>
          <a:bodyPr wrap="square">
            <a:spAutoFit/>
          </a:bodyPr>
          <a:lstStyle/>
          <a:p>
            <a:pPr indent="457200" algn="just">
              <a:lnSpc>
                <a:spcPct val="150000"/>
              </a:lnSpc>
            </a:pPr>
            <a:r>
              <a:rPr lang="zh-CN" altLang="en-US" sz="2400" dirty="0">
                <a:latin typeface="黑体" panose="02010609060101010101" pitchFamily="49" charset="-122"/>
                <a:ea typeface="黑体" panose="02010609060101010101" pitchFamily="49" charset="-122"/>
              </a:rPr>
              <a:t>西周取代殷商，政治、经济制度发生巨大变革，天下太平，百姓安居乐业，促使社会在精神文明方面产生飞跃性的进步，作为文学代表的</a:t>
            </a:r>
            <a:r>
              <a:rPr lang="en-US" altLang="zh-CN" sz="2400" dirty="0">
                <a:latin typeface="黑体" panose="02010609060101010101" pitchFamily="49" charset="-122"/>
                <a:ea typeface="黑体" panose="02010609060101010101" pitchFamily="49" charset="-122"/>
              </a:rPr>
              <a:t>《</a:t>
            </a:r>
            <a:r>
              <a:rPr lang="zh-CN" altLang="en-US" sz="2400" dirty="0">
                <a:latin typeface="黑体" panose="02010609060101010101" pitchFamily="49" charset="-122"/>
                <a:ea typeface="黑体" panose="02010609060101010101" pitchFamily="49" charset="-122"/>
              </a:rPr>
              <a:t>诗经</a:t>
            </a:r>
            <a:r>
              <a:rPr lang="en-US" altLang="zh-CN" sz="2400" dirty="0">
                <a:latin typeface="黑体" panose="02010609060101010101" pitchFamily="49" charset="-122"/>
                <a:ea typeface="黑体" panose="02010609060101010101" pitchFamily="49" charset="-122"/>
              </a:rPr>
              <a:t>》</a:t>
            </a:r>
            <a:r>
              <a:rPr lang="zh-CN" altLang="en-US" sz="2400" dirty="0">
                <a:latin typeface="黑体" panose="02010609060101010101" pitchFamily="49" charset="-122"/>
                <a:ea typeface="黑体" panose="02010609060101010101" pitchFamily="49" charset="-122"/>
              </a:rPr>
              <a:t>的出现是时代进步的必然产物</a:t>
            </a:r>
            <a:r>
              <a:rPr lang="zh-CN" altLang="en-US" sz="2400" dirty="0" smtClean="0">
                <a:latin typeface="黑体" panose="02010609060101010101" pitchFamily="49" charset="-122"/>
                <a:ea typeface="黑体" panose="02010609060101010101" pitchFamily="49" charset="-122"/>
              </a:rPr>
              <a:t>。</a:t>
            </a:r>
            <a:endParaRPr lang="en-US" altLang="zh-CN" sz="2400" dirty="0" smtClean="0">
              <a:latin typeface="黑体" panose="02010609060101010101" pitchFamily="49" charset="-122"/>
              <a:ea typeface="黑体" panose="02010609060101010101" pitchFamily="49" charset="-122"/>
            </a:endParaRPr>
          </a:p>
          <a:p>
            <a:pPr indent="457200" algn="just">
              <a:lnSpc>
                <a:spcPct val="150000"/>
              </a:lnSpc>
            </a:pPr>
            <a:r>
              <a:rPr lang="zh-CN" altLang="en-US" sz="2400" dirty="0" smtClean="0">
                <a:latin typeface="黑体" panose="02010609060101010101" pitchFamily="49" charset="-122"/>
                <a:ea typeface="黑体" panose="02010609060101010101" pitchFamily="49" charset="-122"/>
              </a:rPr>
              <a:t>“</a:t>
            </a:r>
            <a:r>
              <a:rPr lang="zh-CN" altLang="en-US" sz="2400" dirty="0">
                <a:latin typeface="黑体" panose="02010609060101010101" pitchFamily="49" charset="-122"/>
                <a:ea typeface="黑体" panose="02010609060101010101" pitchFamily="49" charset="-122"/>
              </a:rPr>
              <a:t>周南”指周王城以南的地方，也就是西周王城镐京及东周王城洛邑以南，直至江汉流域和淮河流域等地。该地的歌谣中正平和，历来被认为是“正风”的典范，故作为</a:t>
            </a:r>
            <a:r>
              <a:rPr lang="en-US" altLang="zh-CN" sz="2400" dirty="0">
                <a:latin typeface="黑体" panose="02010609060101010101" pitchFamily="49" charset="-122"/>
                <a:ea typeface="黑体" panose="02010609060101010101" pitchFamily="49" charset="-122"/>
              </a:rPr>
              <a:t>《</a:t>
            </a:r>
            <a:r>
              <a:rPr lang="zh-CN" altLang="en-US" sz="2400" dirty="0">
                <a:latin typeface="黑体" panose="02010609060101010101" pitchFamily="49" charset="-122"/>
                <a:ea typeface="黑体" panose="02010609060101010101" pitchFamily="49" charset="-122"/>
              </a:rPr>
              <a:t>诗经</a:t>
            </a:r>
            <a:r>
              <a:rPr lang="en-US" altLang="zh-CN" sz="2400" dirty="0">
                <a:latin typeface="黑体" panose="02010609060101010101" pitchFamily="49" charset="-122"/>
                <a:ea typeface="黑体" panose="02010609060101010101" pitchFamily="49" charset="-122"/>
              </a:rPr>
              <a:t>》</a:t>
            </a:r>
            <a:r>
              <a:rPr lang="zh-CN" altLang="en-US" sz="2400" dirty="0">
                <a:latin typeface="黑体" panose="02010609060101010101" pitchFamily="49" charset="-122"/>
                <a:ea typeface="黑体" panose="02010609060101010101" pitchFamily="49" charset="-122"/>
              </a:rPr>
              <a:t>的首章。</a:t>
            </a:r>
            <a:r>
              <a:rPr lang="en-US" altLang="zh-CN" sz="2400" dirty="0">
                <a:latin typeface="黑体" panose="02010609060101010101" pitchFamily="49" charset="-122"/>
                <a:ea typeface="黑体" panose="02010609060101010101" pitchFamily="49" charset="-122"/>
              </a:rPr>
              <a:t>《</a:t>
            </a:r>
            <a:r>
              <a:rPr lang="zh-CN" altLang="en-US" sz="2400" dirty="0">
                <a:latin typeface="黑体" panose="02010609060101010101" pitchFamily="49" charset="-122"/>
                <a:ea typeface="黑体" panose="02010609060101010101" pitchFamily="49" charset="-122"/>
              </a:rPr>
              <a:t>芣苢</a:t>
            </a:r>
            <a:r>
              <a:rPr lang="en-US" altLang="zh-CN" sz="2400" dirty="0">
                <a:latin typeface="黑体" panose="02010609060101010101" pitchFamily="49" charset="-122"/>
                <a:ea typeface="黑体" panose="02010609060101010101" pitchFamily="49" charset="-122"/>
              </a:rPr>
              <a:t>》</a:t>
            </a:r>
            <a:r>
              <a:rPr lang="zh-CN" altLang="en-US" sz="2400" dirty="0">
                <a:latin typeface="黑体" panose="02010609060101010101" pitchFamily="49" charset="-122"/>
                <a:ea typeface="黑体" panose="02010609060101010101" pitchFamily="49" charset="-122"/>
              </a:rPr>
              <a:t>是周代人们采集野生植物车前草时所唱的歌谣。</a:t>
            </a:r>
            <a:endParaRPr lang="zh-CN" altLang="en-US" sz="2400" dirty="0">
              <a:latin typeface="黑体" panose="02010609060101010101" pitchFamily="49" charset="-122"/>
              <a:ea typeface="黑体" panose="02010609060101010101" pitchFamily="49" charset="-122"/>
            </a:endParaRPr>
          </a:p>
        </p:txBody>
      </p:sp>
      <p:pic>
        <p:nvPicPr>
          <p:cNvPr id="6" name="图片 5"/>
          <p:cNvPicPr>
            <a:picLocks noChangeAspect="1"/>
          </p:cNvPicPr>
          <p:nvPr/>
        </p:nvPicPr>
        <p:blipFill rotWithShape="1">
          <a:blip r:embed="rId1">
            <a:extLst>
              <a:ext uri="{28A0092B-C50C-407E-A947-70E740481C1C}">
                <a14:useLocalDpi xmlns:a14="http://schemas.microsoft.com/office/drawing/2010/main" val="0"/>
              </a:ext>
            </a:extLst>
          </a:blip>
          <a:srcRect t="9476" b="8458"/>
          <a:stretch>
            <a:fillRect/>
          </a:stretch>
        </p:blipFill>
        <p:spPr>
          <a:xfrm>
            <a:off x="7505065" y="1475740"/>
            <a:ext cx="4538345" cy="4481195"/>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Times New Roman"/>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4317</Words>
  <Application>WPS 演示</Application>
  <PresentationFormat>宽屏</PresentationFormat>
  <Paragraphs>200</Paragraphs>
  <Slides>25</Slides>
  <Notes>2</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25</vt:i4>
      </vt:variant>
    </vt:vector>
  </HeadingPairs>
  <TitlesOfParts>
    <vt:vector size="43" baseType="lpstr">
      <vt:lpstr>Arial</vt:lpstr>
      <vt:lpstr>宋体</vt:lpstr>
      <vt:lpstr>Wingdings</vt:lpstr>
      <vt:lpstr>Times New Roman</vt:lpstr>
      <vt:lpstr>黑体</vt:lpstr>
      <vt:lpstr>楷体</vt:lpstr>
      <vt:lpstr>微软雅黑</vt:lpstr>
      <vt:lpstr>Times New Roman</vt:lpstr>
      <vt:lpstr>Courier New</vt:lpstr>
      <vt:lpstr>华文行楷</vt:lpstr>
      <vt:lpstr>Arial Unicode MS</vt:lpstr>
      <vt:lpstr>Calibri</vt:lpstr>
      <vt:lpstr>华文仿宋</vt:lpstr>
      <vt:lpstr>仿宋</vt:lpstr>
      <vt:lpstr>楷体_GB2312</vt:lpstr>
      <vt:lpstr>新宋体</vt:lpstr>
      <vt:lpstr>仿宋_GB2312</vt:lpstr>
      <vt:lpstr>Office 主题</vt:lpstr>
      <vt:lpstr>PowerPoint 演示文稿</vt:lpstr>
      <vt:lpstr>教学目标</vt:lpstr>
      <vt:lpstr>情境导入</vt:lpstr>
      <vt:lpstr>作品介绍</vt:lpstr>
      <vt:lpstr>PowerPoint 演示文稿</vt:lpstr>
      <vt:lpstr>PowerPoint 演示文稿</vt:lpstr>
      <vt:lpstr>PowerPoint 演示文稿</vt:lpstr>
      <vt:lpstr>作品特色</vt:lpstr>
      <vt:lpstr>写作背景</vt:lpstr>
      <vt:lpstr>PowerPoint 演示文稿</vt:lpstr>
      <vt:lpstr>句意理解</vt:lpstr>
      <vt:lpstr>句意理解</vt:lpstr>
      <vt:lpstr>句意理解</vt:lpstr>
      <vt:lpstr>内容小结</vt:lpstr>
      <vt:lpstr>主旨归纳</vt:lpstr>
      <vt:lpstr>思考探究</vt:lpstr>
      <vt:lpstr>思考探究</vt:lpstr>
      <vt:lpstr>思考探究</vt:lpstr>
      <vt:lpstr>思考探究</vt:lpstr>
      <vt:lpstr>赏析写法</vt:lpstr>
      <vt:lpstr>文学常识</vt:lpstr>
      <vt:lpstr>思考探究</vt:lpstr>
      <vt:lpstr>PowerPoint 演示文稿</vt:lpstr>
      <vt:lpstr>PowerPoint 演示文稿</vt:lpstr>
      <vt:lpstr>作业布置：</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山东金星书业文化发展有限公司</dc:creator>
  <cp:lastModifiedBy>洪老师</cp:lastModifiedBy>
  <cp:revision>256</cp:revision>
  <dcterms:created xsi:type="dcterms:W3CDTF">2018-05-18T09:56:00Z</dcterms:created>
  <dcterms:modified xsi:type="dcterms:W3CDTF">2020-10-24T03:06:23Z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2052-11.1.0.10069</vt:lpwstr>
  </property>
</Properties>
</file>