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05" r:id="rId3"/>
    <p:sldId id="330" r:id="rId4"/>
    <p:sldId id="332" r:id="rId5"/>
    <p:sldId id="303" r:id="rId6"/>
    <p:sldId id="329" r:id="rId7"/>
    <p:sldId id="316" r:id="rId8"/>
    <p:sldId id="318" r:id="rId9"/>
    <p:sldId id="317" r:id="rId10"/>
    <p:sldId id="334" r:id="rId11"/>
    <p:sldId id="319" r:id="rId12"/>
    <p:sldId id="333" r:id="rId13"/>
    <p:sldId id="308" r:id="rId14"/>
    <p:sldId id="335" r:id="rId15"/>
    <p:sldId id="336" r:id="rId16"/>
    <p:sldId id="325" r:id="rId1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</p:showPr>
  <p:clrMru>
    <a:srgbClr val="FFFFFF"/>
    <a:srgbClr val="0000FF"/>
    <a:srgbClr val="336600"/>
    <a:srgbClr val="E6FBFE"/>
    <a:srgbClr val="57D2E3"/>
    <a:srgbClr val="21B1C5"/>
    <a:srgbClr val="B2F3FC"/>
    <a:srgbClr val="4BCFE1"/>
    <a:srgbClr val="CC0000"/>
    <a:srgbClr val="008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-894" y="-78"/>
      </p:cViewPr>
      <p:guideLst>
        <p:guide orient="horz" pos="2160"/>
        <p:guide pos="3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08" y="3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3323DBA7-2D71-4D4F-AC6E-864BB09F0F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96B7A33F-F1A0-4E03-ADBC-485FD40A94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6948A8-E62A-4199-B06F-0A24656FAEF9}" type="datetimeFigureOut">
              <a:rPr lang="zh-CN" altLang="en-US"/>
              <a:pPr>
                <a:defRPr/>
              </a:pPr>
              <a:t>2018/11/20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65CC54-B794-4C8B-B14D-0ED0E0A318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2018/11/20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105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0250" t="36133" r="2338" b="30800"/>
          <a:stretch>
            <a:fillRect/>
          </a:stretch>
        </p:blipFill>
        <p:spPr>
          <a:xfrm>
            <a:off x="3176336" y="1380188"/>
            <a:ext cx="6003597" cy="5477812"/>
          </a:xfrm>
          <a:prstGeom prst="rect">
            <a:avLst/>
          </a:prstGeom>
        </p:spPr>
      </p:pic>
      <p:sp>
        <p:nvSpPr>
          <p:cNvPr id="12289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2290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2294" name="Text Box 9"/>
          <p:cNvSpPr txBox="1">
            <a:spLocks noChangeArrowheads="1"/>
          </p:cNvSpPr>
          <p:nvPr/>
        </p:nvSpPr>
        <p:spPr bwMode="auto">
          <a:xfrm>
            <a:off x="3433429" y="538223"/>
            <a:ext cx="5806503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600" b="1" dirty="0" smtClean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22.</a:t>
            </a:r>
            <a:r>
              <a:rPr lang="zh-CN" altLang="en-US" sz="6600" b="1" dirty="0" smtClean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书戴嵩画牛</a:t>
            </a:r>
            <a:endParaRPr lang="zh-CN" altLang="en-US" sz="6600" b="1" dirty="0">
              <a:solidFill>
                <a:srgbClr val="CC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78905" y="1780674"/>
            <a:ext cx="22779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336600"/>
                </a:solidFill>
                <a:latin typeface="华文行楷" pitchFamily="2" charset="-122"/>
                <a:ea typeface="华文行楷" pitchFamily="2" charset="-122"/>
              </a:rPr>
              <a:t>苏  轼</a:t>
            </a:r>
            <a:endParaRPr lang="zh-CN" altLang="en-US" sz="4800" b="1" dirty="0">
              <a:solidFill>
                <a:srgbClr val="33660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4821" y="1299411"/>
            <a:ext cx="9962147" cy="1323439"/>
          </a:xfrm>
          <a:prstGeom prst="rect">
            <a:avLst/>
          </a:prstGeom>
          <a:solidFill>
            <a:srgbClr val="FFFFFF">
              <a:alpha val="60000"/>
            </a:srgbClr>
          </a:solidFill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面对牧童的质疑，杜处士也笑了。你觉得他是怎样笑的？试着揣摩一下他的心理。</a:t>
            </a:r>
            <a:endParaRPr lang="zh-CN" altLang="en-US" sz="40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55032" y="2903621"/>
            <a:ext cx="9914020" cy="1938992"/>
          </a:xfrm>
          <a:prstGeom prst="rect">
            <a:avLst/>
          </a:prstGeom>
          <a:solidFill>
            <a:srgbClr val="FFFFFF">
              <a:alpha val="58824"/>
            </a:srgbClr>
          </a:solidFill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杜处士“笑而然之”，是在牧童指出</a:t>
            </a:r>
            <a:r>
              <a:rPr lang="en-US" altLang="zh-CN" sz="4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4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斗牛图</a:t>
            </a:r>
            <a:r>
              <a:rPr lang="en-US" altLang="zh-CN" sz="4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4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中的谬误之后，他的“笑”既有化解尴尬的意味，也包含了对牧童的赞许。</a:t>
            </a:r>
            <a:endParaRPr lang="zh-CN" altLang="en-US" sz="40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9"/>
          <p:cNvSpPr>
            <a:spLocks noChangeArrowheads="1"/>
          </p:cNvSpPr>
          <p:nvPr/>
        </p:nvSpPr>
        <p:spPr bwMode="auto">
          <a:xfrm>
            <a:off x="305469" y="342984"/>
            <a:ext cx="2749471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研</a:t>
            </a:r>
            <a:r>
              <a:rPr lang="zh-CN" altLang="en-US" sz="4000" b="1" dirty="0" smtClean="0">
                <a:latin typeface="微软雅黑" pitchFamily="34" charset="-122"/>
                <a:ea typeface="微软雅黑" pitchFamily="34" charset="-122"/>
              </a:rPr>
              <a:t>读课文：</a:t>
            </a:r>
            <a:endParaRPr lang="en-US" altLang="zh-CN" sz="40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9458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9459" name="矩形 9"/>
          <p:cNvSpPr>
            <a:spLocks noChangeArrowheads="1"/>
          </p:cNvSpPr>
          <p:nvPr/>
        </p:nvSpPr>
        <p:spPr bwMode="auto">
          <a:xfrm>
            <a:off x="321511" y="535489"/>
            <a:ext cx="2749471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latin typeface="微软雅黑" pitchFamily="34" charset="-122"/>
                <a:ea typeface="微软雅黑" pitchFamily="34" charset="-122"/>
              </a:rPr>
              <a:t>研读课文：</a:t>
            </a:r>
            <a:endParaRPr lang="en-US" altLang="zh-CN" sz="4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0" name="Text Box 9"/>
          <p:cNvSpPr txBox="1">
            <a:spLocks noChangeArrowheads="1"/>
          </p:cNvSpPr>
          <p:nvPr/>
        </p:nvSpPr>
        <p:spPr bwMode="auto">
          <a:xfrm>
            <a:off x="2960688" y="1552575"/>
            <a:ext cx="6719887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1073698" y="1426464"/>
            <a:ext cx="85034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4000" b="1" dirty="0" smtClean="0">
                <a:solidFill>
                  <a:srgbClr val="C00000"/>
                </a:solidFill>
                <a:ea typeface="微软雅黑" pitchFamily="34" charset="-122"/>
              </a:rPr>
              <a:t>哪句话揭示了这篇短文蕴含的道理？</a:t>
            </a:r>
            <a:endParaRPr lang="zh-CN" altLang="zh-CN" sz="4000" b="1" dirty="0">
              <a:solidFill>
                <a:srgbClr val="C00000"/>
              </a:solidFill>
              <a:ea typeface="微软雅黑" pitchFamily="34" charset="-122"/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545432" y="3106017"/>
            <a:ext cx="10651957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40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itchFamily="2" charset="-122"/>
                <a:ea typeface="微软雅黑" pitchFamily="34" charset="-122"/>
                <a:cs typeface="Times New Roman" pitchFamily="18" charset="0"/>
              </a:rPr>
              <a:t>古语云：</a:t>
            </a:r>
            <a:r>
              <a:rPr kumimoji="0" lang="zh-CN" sz="40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sz="40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itchFamily="2" charset="-122"/>
                <a:ea typeface="微软雅黑" pitchFamily="34" charset="-122"/>
                <a:cs typeface="Times New Roman" pitchFamily="18" charset="0"/>
              </a:rPr>
              <a:t>耕当问奴，织当问婢。</a:t>
            </a:r>
            <a:r>
              <a:rPr kumimoji="0" lang="zh-CN" sz="40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zh-CN" sz="40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itchFamily="2" charset="-122"/>
                <a:ea typeface="微软雅黑" pitchFamily="34" charset="-122"/>
                <a:cs typeface="Times New Roman" pitchFamily="18" charset="0"/>
              </a:rPr>
              <a:t>不可改也。</a:t>
            </a:r>
            <a:endParaRPr kumimoji="0" lang="zh-CN" sz="40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ea typeface="微软雅黑" pitchFamily="34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9458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9459" name="矩形 9"/>
          <p:cNvSpPr>
            <a:spLocks noChangeArrowheads="1"/>
          </p:cNvSpPr>
          <p:nvPr/>
        </p:nvSpPr>
        <p:spPr bwMode="auto">
          <a:xfrm>
            <a:off x="369637" y="326942"/>
            <a:ext cx="2749471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latin typeface="微软雅黑" pitchFamily="34" charset="-122"/>
                <a:ea typeface="微软雅黑" pitchFamily="34" charset="-122"/>
              </a:rPr>
              <a:t>研读课文：</a:t>
            </a:r>
            <a:endParaRPr lang="en-US" altLang="zh-CN" sz="4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0" name="Text Box 9"/>
          <p:cNvSpPr txBox="1">
            <a:spLocks noChangeArrowheads="1"/>
          </p:cNvSpPr>
          <p:nvPr/>
        </p:nvSpPr>
        <p:spPr bwMode="auto">
          <a:xfrm>
            <a:off x="2960688" y="1552575"/>
            <a:ext cx="6719887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1124712" y="1435608"/>
            <a:ext cx="9884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000" b="1" dirty="0" smtClean="0">
                <a:solidFill>
                  <a:srgbClr val="0000FF"/>
                </a:solidFill>
                <a:ea typeface="微软雅黑" pitchFamily="34" charset="-122"/>
              </a:rPr>
              <a:t>说说这篇课文告诉了我们什么道理？</a:t>
            </a:r>
          </a:p>
        </p:txBody>
      </p:sp>
      <p:sp>
        <p:nvSpPr>
          <p:cNvPr id="8" name="矩形 7"/>
          <p:cNvSpPr/>
          <p:nvPr/>
        </p:nvSpPr>
        <p:spPr>
          <a:xfrm>
            <a:off x="1183908" y="2576385"/>
            <a:ext cx="9901187" cy="17947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艺术创作离不开对生活的细心观察</a:t>
            </a:r>
            <a:r>
              <a:rPr lang="en-US" altLang="zh-CN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zh-CN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艺术家应该向富有实践经验的劳动</a:t>
            </a:r>
            <a:r>
              <a:rPr lang="zh-CN" altLang="en-US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人民虚心学习。</a:t>
            </a:r>
            <a:endParaRPr lang="zh-CN" altLang="zh-CN" sz="40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0482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0483" name="矩形 9"/>
          <p:cNvSpPr>
            <a:spLocks noChangeArrowheads="1"/>
          </p:cNvSpPr>
          <p:nvPr/>
        </p:nvSpPr>
        <p:spPr bwMode="auto">
          <a:xfrm>
            <a:off x="431884" y="394703"/>
            <a:ext cx="2749471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latin typeface="微软雅黑" pitchFamily="34" charset="-122"/>
                <a:ea typeface="微软雅黑" pitchFamily="34" charset="-122"/>
              </a:rPr>
              <a:t>主题思想：</a:t>
            </a:r>
            <a:endParaRPr lang="en-US" altLang="zh-CN" sz="4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029459" y="1470810"/>
            <a:ext cx="10007509" cy="4893647"/>
          </a:xfrm>
          <a:prstGeom prst="rect">
            <a:avLst/>
          </a:prstGeom>
          <a:solidFill>
            <a:srgbClr val="FFFFFF">
              <a:alpha val="60000"/>
            </a:srgb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/>
              <a:t>         </a:t>
            </a:r>
            <a:r>
              <a:rPr lang="zh-CN" altLang="zh-CN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这篇文言文通过讲述一个牧童指出大画家戴嵩的《牛》画得有错误的故事，告诉我们要认真、仔细地观察事物，不能凭空想像也不能迷信权威，要从客观事实出发的道理。同时也告诫人们要因事求人，不要做凭空想象的外行人。</a:t>
            </a:r>
          </a:p>
          <a:p>
            <a:pPr>
              <a:lnSpc>
                <a:spcPct val="150000"/>
              </a:lnSpc>
            </a:pPr>
            <a:endParaRPr lang="zh-CN" altLang="zh-CN" sz="2800" b="1" dirty="0">
              <a:solidFill>
                <a:srgbClr val="0000FF"/>
              </a:solidFill>
              <a:ea typeface="微软雅黑" pitchFamily="34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9"/>
          <p:cNvSpPr>
            <a:spLocks noChangeArrowheads="1"/>
          </p:cNvSpPr>
          <p:nvPr/>
        </p:nvSpPr>
        <p:spPr bwMode="auto">
          <a:xfrm>
            <a:off x="431884" y="394703"/>
            <a:ext cx="2749471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latin typeface="微软雅黑" pitchFamily="34" charset="-122"/>
                <a:ea typeface="微软雅黑" pitchFamily="34" charset="-122"/>
              </a:rPr>
              <a:t>拓展阅读：</a:t>
            </a:r>
            <a:endParaRPr lang="en-US" altLang="zh-CN" sz="4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86989" y="1989221"/>
            <a:ext cx="48126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书黄筌画雀</a:t>
            </a:r>
            <a:endParaRPr lang="zh-CN" altLang="en-US" sz="44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18148" y="2833518"/>
            <a:ext cx="10634133" cy="2554545"/>
          </a:xfrm>
          <a:prstGeom prst="rect">
            <a:avLst/>
          </a:prstGeom>
          <a:solidFill>
            <a:srgbClr val="FFFFFF">
              <a:alpha val="58824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    </a:t>
            </a:r>
            <a:r>
              <a:rPr kumimoji="0" lang="zh-CN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黄筌画飞鸟，颈足皆展。或曰：“飞鸟缩颈则展足，缩足则展颈，无两展者。”验之信然。乃知观物不审者，虽画师且不能，况其大者乎？君子是以务学而好问也。</a:t>
            </a:r>
            <a:endParaRPr kumimoji="0" lang="zh-CN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49" charset="-122"/>
              <a:ea typeface="黑体" pitchFamily="49" charset="-122"/>
              <a:cs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1685" y="1203158"/>
            <a:ext cx="11165304" cy="584775"/>
          </a:xfrm>
          <a:prstGeom prst="rect">
            <a:avLst/>
          </a:prstGeom>
          <a:solidFill>
            <a:srgbClr val="FFFFFF">
              <a:alpha val="58824"/>
            </a:srgb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结合课文，</a:t>
            </a:r>
            <a:r>
              <a:rPr lang="zh-CN" altLang="en-US" sz="3200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任选一个角度</a:t>
            </a:r>
            <a:r>
              <a:rPr lang="zh-CN" altLang="en-US" sz="3200" dirty="0" smtClean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，说说对你有什么</a:t>
            </a:r>
            <a:r>
              <a:rPr lang="zh-CN" altLang="en-US" sz="3200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启示</a:t>
            </a:r>
            <a:r>
              <a:rPr lang="zh-CN" altLang="en-US" sz="3200" dirty="0" smtClean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。</a:t>
            </a:r>
            <a:r>
              <a:rPr lang="en-US" altLang="zh-CN" sz="3200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150</a:t>
            </a:r>
            <a:r>
              <a:rPr lang="zh-CN" altLang="en-US" sz="3200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字</a:t>
            </a:r>
            <a:r>
              <a:rPr lang="zh-CN" altLang="en-US" sz="3200" dirty="0" smtClean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左右。</a:t>
            </a:r>
            <a:endParaRPr lang="zh-CN" altLang="en-US" sz="3200" dirty="0">
              <a:solidFill>
                <a:srgbClr val="0000FF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9"/>
          <p:cNvSpPr>
            <a:spLocks noChangeArrowheads="1"/>
          </p:cNvSpPr>
          <p:nvPr/>
        </p:nvSpPr>
        <p:spPr bwMode="auto">
          <a:xfrm>
            <a:off x="431884" y="394703"/>
            <a:ext cx="1723549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latin typeface="微软雅黑" pitchFamily="34" charset="-122"/>
                <a:ea typeface="微软雅黑" pitchFamily="34" charset="-122"/>
              </a:rPr>
              <a:t>译文：</a:t>
            </a:r>
            <a:endParaRPr lang="en-US" altLang="zh-CN" sz="4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866273" y="1288942"/>
            <a:ext cx="10475496" cy="4524315"/>
          </a:xfrm>
          <a:prstGeom prst="rect">
            <a:avLst/>
          </a:prstGeom>
          <a:solidFill>
            <a:srgbClr val="FFFFFF">
              <a:alpha val="6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    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黄筌一次画了一只飞鸟，脖子和脚都是伸展开的。有人对他说：“飞鸟缩起脖子才能把脚张开，把脚缩起来才能把脖子伸出来，没有像这样两者都张开的。”黄筌就去验证了一下，发现果然是这样。由这件事我们知道，如果不能仔细的观察事物，即使只是个画师，也无法做好本职工作，更何况是做大事的人呢？因此君子应该认真的学习并且善于提问才是。</a:t>
            </a:r>
            <a:endParaRPr kumimoji="0" 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itchFamily="49" charset="-122"/>
              <a:ea typeface="黑体" pitchFamily="49" charset="-122"/>
              <a:cs typeface="宋体" pitchFamily="2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3554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3555" name="矩形 9"/>
          <p:cNvSpPr>
            <a:spLocks noChangeArrowheads="1"/>
          </p:cNvSpPr>
          <p:nvPr/>
        </p:nvSpPr>
        <p:spPr bwMode="auto">
          <a:xfrm>
            <a:off x="449847" y="455279"/>
            <a:ext cx="2749471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布置作业：</a:t>
            </a:r>
            <a:endParaRPr lang="en-US" altLang="zh-CN" sz="4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1344168" y="1401191"/>
            <a:ext cx="9619488" cy="2509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dirty="0" smtClean="0">
                <a:solidFill>
                  <a:srgbClr val="C00000"/>
                </a:solidFill>
                <a:ea typeface="微软雅黑" pitchFamily="34" charset="-122"/>
              </a:rPr>
              <a:t>1.</a:t>
            </a:r>
            <a:r>
              <a:rPr lang="zh-CN" altLang="zh-CN" sz="4000" b="1" dirty="0" smtClean="0">
                <a:solidFill>
                  <a:srgbClr val="C00000"/>
                </a:solidFill>
                <a:ea typeface="微软雅黑" pitchFamily="34" charset="-122"/>
              </a:rPr>
              <a:t>背诵</a:t>
            </a:r>
            <a:r>
              <a:rPr lang="zh-CN" altLang="en-US" sz="4000" b="1" dirty="0" smtClean="0">
                <a:solidFill>
                  <a:srgbClr val="C00000"/>
                </a:solidFill>
                <a:ea typeface="微软雅黑" pitchFamily="34" charset="-122"/>
              </a:rPr>
              <a:t>课</a:t>
            </a:r>
            <a:r>
              <a:rPr lang="zh-CN" altLang="zh-CN" sz="4000" b="1" dirty="0" smtClean="0">
                <a:solidFill>
                  <a:srgbClr val="C00000"/>
                </a:solidFill>
                <a:ea typeface="微软雅黑" pitchFamily="34" charset="-122"/>
              </a:rPr>
              <a:t>文。</a:t>
            </a:r>
          </a:p>
          <a:p>
            <a:pPr>
              <a:lnSpc>
                <a:spcPct val="150000"/>
              </a:lnSpc>
            </a:pPr>
            <a:r>
              <a:rPr lang="en-US" altLang="zh-CN" sz="4000" b="1" dirty="0" smtClean="0">
                <a:solidFill>
                  <a:srgbClr val="C00000"/>
                </a:solidFill>
                <a:ea typeface="微软雅黑" pitchFamily="34" charset="-122"/>
              </a:rPr>
              <a:t>2.</a:t>
            </a:r>
            <a:r>
              <a:rPr lang="zh-CN" altLang="zh-CN" sz="4000" b="1" dirty="0" smtClean="0">
                <a:solidFill>
                  <a:srgbClr val="C00000"/>
                </a:solidFill>
                <a:ea typeface="微软雅黑" pitchFamily="34" charset="-122"/>
              </a:rPr>
              <a:t>把这个故事讲给</a:t>
            </a:r>
            <a:r>
              <a:rPr lang="zh-CN" altLang="en-US" sz="4000" b="1" dirty="0" smtClean="0">
                <a:solidFill>
                  <a:srgbClr val="C00000"/>
                </a:solidFill>
                <a:ea typeface="微软雅黑" pitchFamily="34" charset="-122"/>
              </a:rPr>
              <a:t>家人</a:t>
            </a:r>
            <a:r>
              <a:rPr lang="zh-CN" altLang="zh-CN" sz="4000" b="1" dirty="0" smtClean="0">
                <a:solidFill>
                  <a:srgbClr val="C00000"/>
                </a:solidFill>
                <a:ea typeface="微软雅黑" pitchFamily="34" charset="-122"/>
              </a:rPr>
              <a:t>听。</a:t>
            </a:r>
            <a:endParaRPr lang="zh-CN" altLang="zh-CN" sz="40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8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 descr="105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0250" t="36133" r="2338" b="30800"/>
          <a:stretch>
            <a:fillRect/>
          </a:stretch>
        </p:blipFill>
        <p:spPr>
          <a:xfrm>
            <a:off x="5361432" y="3136392"/>
            <a:ext cx="6830568" cy="3721608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4338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4339" name="Text Box 9"/>
          <p:cNvSpPr txBox="1">
            <a:spLocks noChangeArrowheads="1"/>
          </p:cNvSpPr>
          <p:nvPr/>
        </p:nvSpPr>
        <p:spPr bwMode="auto">
          <a:xfrm>
            <a:off x="1133642" y="372645"/>
            <a:ext cx="2957095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 smtClean="0">
                <a:ea typeface="微软雅黑" pitchFamily="34" charset="-122"/>
              </a:rPr>
              <a:t>作者简介：</a:t>
            </a:r>
            <a:endParaRPr lang="zh-CN" altLang="en-US" sz="4000" b="1" dirty="0">
              <a:ea typeface="微软雅黑" pitchFamily="34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4713402" y="662256"/>
            <a:ext cx="7478598" cy="5909310"/>
          </a:xfrm>
          <a:prstGeom prst="rect">
            <a:avLst/>
          </a:prstGeom>
          <a:solidFill>
            <a:srgbClr val="FFFFFF">
              <a:alpha val="60000"/>
            </a:srgbClr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中宋" pitchFamily="2" charset="-122"/>
                <a:ea typeface="华文中宋" pitchFamily="2" charset="-122"/>
                <a:cs typeface="Times New Roman" pitchFamily="18" charset="0"/>
              </a:rPr>
              <a:t>苏轼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effectLst/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，字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子瞻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effectLst/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，号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东坡居士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effectLst/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，世人称其为“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苏东坡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effectLst/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”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effectLst/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effectLst/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与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其父苏洵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effectLst/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，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其弟苏辙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effectLst/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并称“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三苏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effectLst/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”。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北宋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effectLst/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著名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文学家、书画家、词人、诗人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effectLst/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，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唐宋八大家之一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effectLst/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，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豪放派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effectLst/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词人代表。其诗，词，赋，散文，均成就极高，且善书法和绘画，是中国文学艺术史上罕见的全才，也是中国数千年历史上被公认文学艺术造诣最杰出的大家之一。</a:t>
            </a:r>
            <a:endParaRPr kumimoji="0" lang="zh-CN" altLang="en-US" sz="3600" b="1" i="0" u="none" strike="noStrike" cap="none" normalizeH="0" baseline="0" dirty="0" smtClean="0">
              <a:ln>
                <a:noFill/>
              </a:ln>
              <a:effectLst/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9" name="图片 8" descr="u=3424658123,4047384780&amp;fm=11&amp;gp=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5086" y="1331495"/>
            <a:ext cx="4326860" cy="4788567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58561" y="6196082"/>
            <a:ext cx="1205482" cy="661918"/>
          </a:xfrm>
          <a:prstGeom prst="rect">
            <a:avLst/>
          </a:prstGeom>
          <a:solidFill>
            <a:srgbClr val="FFFFFF">
              <a:alpha val="50980"/>
            </a:srgbClr>
          </a:solidFill>
        </p:spPr>
        <p:txBody>
          <a:bodyPr wrap="square">
            <a:spAutoFit/>
          </a:bodyPr>
          <a:lstStyle/>
          <a:p>
            <a:r>
              <a:rPr lang="zh-CN" altLang="zh-CN" sz="3600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  <a:cs typeface="Times New Roman" pitchFamily="18" charset="0"/>
              </a:rPr>
              <a:t>苏轼</a:t>
            </a:r>
            <a:endParaRPr lang="zh-CN" altLang="en-US" sz="36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05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0250" t="36133" r="2338" b="30800"/>
          <a:stretch>
            <a:fillRect/>
          </a:stretch>
        </p:blipFill>
        <p:spPr>
          <a:xfrm>
            <a:off x="8217747" y="2775283"/>
            <a:ext cx="3974253" cy="4082717"/>
          </a:xfrm>
          <a:prstGeom prst="rect">
            <a:avLst/>
          </a:prstGeom>
        </p:spPr>
      </p:pic>
      <p:sp>
        <p:nvSpPr>
          <p:cNvPr id="14337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4338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4339" name="Text Box 9"/>
          <p:cNvSpPr txBox="1">
            <a:spLocks noChangeArrowheads="1"/>
          </p:cNvSpPr>
          <p:nvPr/>
        </p:nvSpPr>
        <p:spPr bwMode="auto">
          <a:xfrm>
            <a:off x="780716" y="837866"/>
            <a:ext cx="3438358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 smtClean="0">
                <a:ea typeface="微软雅黑" pitchFamily="34" charset="-122"/>
              </a:rPr>
              <a:t>读准字音：</a:t>
            </a:r>
            <a:endParaRPr lang="zh-CN" altLang="en-US" sz="4000" b="1" dirty="0">
              <a:ea typeface="微软雅黑" pitchFamily="34" charset="-122"/>
            </a:endParaRPr>
          </a:p>
        </p:txBody>
      </p:sp>
      <p:sp>
        <p:nvSpPr>
          <p:cNvPr id="15364" name="Text Box 10"/>
          <p:cNvSpPr txBox="1">
            <a:spLocks noChangeArrowheads="1"/>
          </p:cNvSpPr>
          <p:nvPr/>
        </p:nvSpPr>
        <p:spPr bwMode="auto">
          <a:xfrm>
            <a:off x="1588924" y="2008088"/>
            <a:ext cx="8774275" cy="2123658"/>
          </a:xfrm>
          <a:prstGeom prst="rect">
            <a:avLst/>
          </a:prstGeom>
          <a:solidFill>
            <a:srgbClr val="FFFFFF">
              <a:alpha val="60000"/>
            </a:srgb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4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蜀</a:t>
            </a:r>
            <a:r>
              <a:rPr lang="en-US" altLang="zh-CN" sz="4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4400" b="1" dirty="0" smtClean="0">
                <a:latin typeface="黑体" pitchFamily="49" charset="-122"/>
                <a:ea typeface="黑体" pitchFamily="49" charset="-122"/>
              </a:rPr>
              <a:t>杜</a:t>
            </a:r>
            <a:r>
              <a:rPr lang="zh-CN" altLang="en-US" sz="4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处</a:t>
            </a:r>
            <a:r>
              <a:rPr lang="zh-CN" altLang="en-US" sz="4400" b="1" dirty="0" smtClean="0">
                <a:latin typeface="黑体" pitchFamily="49" charset="-122"/>
                <a:ea typeface="黑体" pitchFamily="49" charset="-122"/>
              </a:rPr>
              <a:t>士   </a:t>
            </a:r>
            <a:r>
              <a:rPr lang="zh-CN" altLang="en-US" sz="4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戴嵩   </a:t>
            </a:r>
            <a:r>
              <a:rPr lang="zh-CN" altLang="en-US" sz="4400" b="1" dirty="0" smtClean="0">
                <a:latin typeface="黑体" pitchFamily="49" charset="-122"/>
                <a:ea typeface="黑体" pitchFamily="49" charset="-122"/>
              </a:rPr>
              <a:t>锦</a:t>
            </a:r>
            <a:r>
              <a:rPr lang="zh-CN" altLang="en-US" sz="4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囊</a:t>
            </a:r>
            <a:r>
              <a:rPr lang="zh-CN" altLang="en-US" sz="4400" b="1" dirty="0" smtClean="0">
                <a:latin typeface="黑体" pitchFamily="49" charset="-122"/>
                <a:ea typeface="黑体" pitchFamily="49" charset="-122"/>
              </a:rPr>
              <a:t>玉</a:t>
            </a:r>
            <a:r>
              <a:rPr lang="zh-CN" altLang="en-US" sz="4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轴</a:t>
            </a:r>
            <a:r>
              <a:rPr lang="en-US" altLang="zh-CN" sz="4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zh-CN" altLang="zh-CN" sz="4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曝</a:t>
            </a:r>
            <a:r>
              <a:rPr lang="en-US" altLang="zh-CN" sz="4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4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拊</a:t>
            </a:r>
            <a:r>
              <a:rPr lang="zh-CN" altLang="en-US" sz="4400" b="1" dirty="0" smtClean="0">
                <a:latin typeface="黑体" pitchFamily="49" charset="-122"/>
                <a:ea typeface="黑体" pitchFamily="49" charset="-122"/>
              </a:rPr>
              <a:t>掌</a:t>
            </a:r>
            <a:r>
              <a:rPr lang="zh-CN" altLang="en-US" sz="4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zh-CN" sz="4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搐</a:t>
            </a:r>
            <a:r>
              <a:rPr lang="en-US" altLang="zh-CN" sz="4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4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谬   </a:t>
            </a:r>
            <a:r>
              <a:rPr lang="zh-CN" altLang="zh-CN" sz="4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婢</a:t>
            </a:r>
            <a:endParaRPr lang="zh-CN" altLang="zh-CN" sz="4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4338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4339" name="Text Box 9"/>
          <p:cNvSpPr txBox="1">
            <a:spLocks noChangeArrowheads="1"/>
          </p:cNvSpPr>
          <p:nvPr/>
        </p:nvSpPr>
        <p:spPr bwMode="auto">
          <a:xfrm>
            <a:off x="491958" y="388687"/>
            <a:ext cx="2491874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 smtClean="0">
                <a:ea typeface="微软雅黑" pitchFamily="34" charset="-122"/>
              </a:rPr>
              <a:t>朗读指导：</a:t>
            </a:r>
            <a:endParaRPr lang="zh-CN" altLang="en-US" sz="4000" b="1" dirty="0">
              <a:ea typeface="微软雅黑" pitchFamily="34" charset="-122"/>
            </a:endParaRPr>
          </a:p>
        </p:txBody>
      </p:sp>
      <p:sp>
        <p:nvSpPr>
          <p:cNvPr id="15364" name="Text Box 10"/>
          <p:cNvSpPr txBox="1">
            <a:spLocks noChangeArrowheads="1"/>
          </p:cNvSpPr>
          <p:nvPr/>
        </p:nvSpPr>
        <p:spPr bwMode="auto">
          <a:xfrm>
            <a:off x="3330340" y="490973"/>
            <a:ext cx="785469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ea typeface="微软雅黑" pitchFamily="34" charset="-122"/>
              </a:rPr>
              <a:t>这篇课文在朗读时，应该怎样停顿呢？</a:t>
            </a:r>
            <a:endParaRPr lang="zh-CN" altLang="zh-CN" sz="3200" b="1" dirty="0">
              <a:solidFill>
                <a:srgbClr val="FF0000"/>
              </a:solidFill>
              <a:ea typeface="微软雅黑" pitchFamily="34" charset="-122"/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1244867" y="1262292"/>
            <a:ext cx="10112944" cy="4524315"/>
          </a:xfrm>
          <a:prstGeom prst="rect">
            <a:avLst/>
          </a:prstGeom>
          <a:solidFill>
            <a:srgbClr val="FFFFFF">
              <a:alpha val="60000"/>
            </a:srgbClr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itchFamily="2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蜀中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/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有杜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处士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，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好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书画，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所宝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/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以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百数。有戴嵩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/《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牛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》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一轴，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尤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所爱，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锦囊玉轴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，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常以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自随。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黑体" pitchFamily="49" charset="-122"/>
              <a:ea typeface="黑体" pitchFamily="49" charset="-122"/>
            </a:endParaRPr>
          </a:p>
          <a:p>
            <a:pPr marL="0" marR="0" lvl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    一日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/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曝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书画，有一牧童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/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见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之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，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拊掌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/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大笑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/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曰：“此画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/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斗牛也！牛斗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/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力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/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在角，尾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/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搐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入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/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两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股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间。今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乃掉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尾而斗，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谬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/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矣！”处士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/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笑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/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而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然之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。古语云：“耕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/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当问奴，织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/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当问婢。”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不可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/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改也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。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5362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5363" name="矩形 9"/>
          <p:cNvSpPr>
            <a:spLocks noChangeArrowheads="1"/>
          </p:cNvSpPr>
          <p:nvPr/>
        </p:nvSpPr>
        <p:spPr bwMode="auto">
          <a:xfrm>
            <a:off x="417763" y="519447"/>
            <a:ext cx="2749471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latin typeface="微软雅黑" pitchFamily="34" charset="-122"/>
                <a:ea typeface="微软雅黑" pitchFamily="34" charset="-122"/>
              </a:rPr>
              <a:t>小组学习：</a:t>
            </a:r>
            <a:endParaRPr lang="en-US" altLang="zh-CN" sz="4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65" name="Text Box 6"/>
          <p:cNvSpPr txBox="1">
            <a:spLocks noChangeArrowheads="1"/>
          </p:cNvSpPr>
          <p:nvPr/>
        </p:nvSpPr>
        <p:spPr bwMode="auto">
          <a:xfrm>
            <a:off x="814297" y="1718283"/>
            <a:ext cx="10817351" cy="3170099"/>
          </a:xfrm>
          <a:prstGeom prst="rect">
            <a:avLst/>
          </a:prstGeom>
          <a:solidFill>
            <a:srgbClr val="FFFFFF">
              <a:alpha val="58824"/>
            </a:srgb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40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4000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zh-CN" sz="4000" b="1" dirty="0" smtClean="0">
                <a:latin typeface="黑体" pitchFamily="49" charset="-122"/>
                <a:ea typeface="黑体" pitchFamily="49" charset="-122"/>
              </a:rPr>
              <a:t>）不动笔墨不读书，</a:t>
            </a:r>
            <a:r>
              <a:rPr lang="zh-CN" altLang="zh-CN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边自由读边在难懂的字词旁边做注释</a:t>
            </a:r>
            <a:r>
              <a:rPr lang="zh-CN" altLang="zh-CN" sz="4000" b="1" dirty="0" smtClean="0">
                <a:latin typeface="黑体" pitchFamily="49" charset="-122"/>
                <a:ea typeface="黑体" pitchFamily="49" charset="-122"/>
              </a:rPr>
              <a:t>。</a:t>
            </a:r>
          </a:p>
          <a:p>
            <a:r>
              <a:rPr lang="zh-CN" altLang="zh-CN" sz="40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4000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zh-CN" sz="4000" b="1" dirty="0" smtClean="0">
                <a:latin typeface="黑体" pitchFamily="49" charset="-122"/>
                <a:ea typeface="黑体" pitchFamily="49" charset="-122"/>
              </a:rPr>
              <a:t>）小组内合作</a:t>
            </a:r>
            <a:r>
              <a:rPr lang="zh-CN" altLang="zh-CN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对照注释</a:t>
            </a:r>
            <a:r>
              <a:rPr lang="zh-CN" altLang="zh-CN" sz="4000" b="1" dirty="0" smtClean="0">
                <a:latin typeface="黑体" pitchFamily="49" charset="-122"/>
                <a:ea typeface="黑体" pitchFamily="49" charset="-122"/>
              </a:rPr>
              <a:t>，理解文言文中</a:t>
            </a:r>
            <a:r>
              <a:rPr lang="zh-CN" altLang="zh-CN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每一个字、每一句话</a:t>
            </a:r>
            <a:r>
              <a:rPr lang="zh-CN" altLang="zh-CN" sz="4000" b="1" dirty="0" smtClean="0">
                <a:latin typeface="黑体" pitchFamily="49" charset="-122"/>
                <a:ea typeface="黑体" pitchFamily="49" charset="-122"/>
              </a:rPr>
              <a:t>的意思。</a:t>
            </a:r>
          </a:p>
          <a:p>
            <a:r>
              <a:rPr lang="zh-CN" altLang="zh-CN" sz="40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4000" b="1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zh-CN" sz="4000" b="1" dirty="0" smtClean="0">
                <a:latin typeface="黑体" pitchFamily="49" charset="-122"/>
                <a:ea typeface="黑体" pitchFamily="49" charset="-122"/>
              </a:rPr>
              <a:t>）小组内将</a:t>
            </a:r>
            <a:r>
              <a:rPr lang="zh-CN" altLang="zh-CN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不能解决的问题记录下来</a:t>
            </a:r>
            <a:r>
              <a:rPr lang="zh-CN" altLang="zh-CN" sz="4000" b="1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zh-CN" sz="40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5362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5363" name="矩形 9"/>
          <p:cNvSpPr>
            <a:spLocks noChangeArrowheads="1"/>
          </p:cNvSpPr>
          <p:nvPr/>
        </p:nvSpPr>
        <p:spPr bwMode="auto">
          <a:xfrm>
            <a:off x="257343" y="240631"/>
            <a:ext cx="2749471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latin typeface="微软雅黑" pitchFamily="34" charset="-122"/>
                <a:ea typeface="微软雅黑" pitchFamily="34" charset="-122"/>
              </a:rPr>
              <a:t>研读课文：</a:t>
            </a:r>
            <a:endParaRPr lang="en-US" altLang="zh-CN" sz="4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65729" y="287288"/>
            <a:ext cx="8065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dirty="0" smtClean="0">
                <a:solidFill>
                  <a:srgbClr val="C00000"/>
                </a:solidFill>
                <a:ea typeface="微软雅黑" pitchFamily="34" charset="-122"/>
              </a:rPr>
              <a:t>小组</a:t>
            </a:r>
            <a:r>
              <a:rPr lang="zh-CN" altLang="en-US" sz="3200" b="1" dirty="0" smtClean="0">
                <a:solidFill>
                  <a:srgbClr val="C00000"/>
                </a:solidFill>
                <a:ea typeface="微软雅黑" pitchFamily="34" charset="-122"/>
              </a:rPr>
              <a:t>推举代表</a:t>
            </a:r>
            <a:r>
              <a:rPr lang="zh-CN" altLang="zh-CN" sz="3200" b="1" dirty="0" smtClean="0">
                <a:solidFill>
                  <a:srgbClr val="C00000"/>
                </a:solidFill>
                <a:ea typeface="微软雅黑" pitchFamily="34" charset="-122"/>
              </a:rPr>
              <a:t>，试着翻译全文。</a:t>
            </a:r>
            <a:endParaRPr lang="zh-CN" altLang="en-US" sz="3200" b="1" dirty="0">
              <a:solidFill>
                <a:srgbClr val="C00000"/>
              </a:solidFill>
              <a:ea typeface="微软雅黑" pitchFamily="34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874294" y="1367544"/>
            <a:ext cx="10499558" cy="4524315"/>
          </a:xfrm>
          <a:prstGeom prst="rect">
            <a:avLst/>
          </a:prstGeom>
          <a:solidFill>
            <a:srgbClr val="FFFFFF">
              <a:alpha val="60000"/>
            </a:srgbClr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    </a:t>
            </a:r>
            <a:r>
              <a:rPr kumimoji="0" lang="zh-CN" sz="32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四川有个杜处士，喜爱书画，他所珍藏的书画</a:t>
            </a:r>
            <a:r>
              <a:rPr kumimoji="0" lang="zh-CN" altLang="en-US" sz="32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数以百计</a:t>
            </a:r>
            <a:r>
              <a:rPr kumimoji="0" lang="zh-CN" sz="32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。其中有一幅是戴嵩画的</a:t>
            </a:r>
            <a:r>
              <a:rPr kumimoji="0" lang="en-US" altLang="zh-CN" sz="32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《</a:t>
            </a:r>
            <a:r>
              <a:rPr kumimoji="0" lang="zh-CN" altLang="en-US" sz="32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斗牛图</a:t>
            </a:r>
            <a:r>
              <a:rPr kumimoji="0" lang="en-US" altLang="zh-CN" sz="32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》</a:t>
            </a:r>
            <a:r>
              <a:rPr kumimoji="0" lang="zh-CN" sz="32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，</a:t>
            </a:r>
            <a:r>
              <a:rPr kumimoji="0" lang="en-US" altLang="zh-CN" sz="32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(</a:t>
            </a:r>
            <a:r>
              <a:rPr kumimoji="0" lang="zh-CN" altLang="en-US" sz="32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杜处士</a:t>
            </a:r>
            <a:r>
              <a:rPr kumimoji="0" lang="en-US" altLang="zh-CN" sz="32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)</a:t>
            </a:r>
            <a:r>
              <a:rPr kumimoji="0" lang="zh-CN" altLang="en-US" sz="32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尤其珍爱。他用锦缎作画囊，用玉作画轴，经常随身携带。</a:t>
            </a:r>
            <a:endParaRPr lang="en-US" altLang="zh-CN" sz="3200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marL="0" marR="0" lvl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    有一天，杜处士晒字画，有个牧童看见了戴嵩画的牛，拍手大笑着说：“这张画画的是斗牛啊！斗牛的力气用在角上，尾巴紧紧地夹在两腿中间，现在这幅画上的牛却是翘着尾巴在斗，错了！”杜处士笑笑，认为牧童说得对。古人有句话说：“耕种的事应该去问农民，织布的事应该去问织工。”这个道理是不会改变的呀！</a:t>
            </a:r>
            <a:endParaRPr kumimoji="0" lang="zh-CN" altLang="en-US" sz="320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>
            <a:alphaModFix amt="3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7410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7411" name="矩形 9"/>
          <p:cNvSpPr>
            <a:spLocks noChangeArrowheads="1"/>
          </p:cNvSpPr>
          <p:nvPr/>
        </p:nvSpPr>
        <p:spPr bwMode="auto">
          <a:xfrm>
            <a:off x="401721" y="407153"/>
            <a:ext cx="2749471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latin typeface="微软雅黑" pitchFamily="34" charset="-122"/>
                <a:ea typeface="微软雅黑" pitchFamily="34" charset="-122"/>
              </a:rPr>
              <a:t>研读课文：</a:t>
            </a:r>
            <a:endParaRPr lang="en-US" altLang="zh-CN" sz="4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08" name="Text Box 7"/>
          <p:cNvSpPr txBox="1">
            <a:spLocks noChangeArrowheads="1"/>
          </p:cNvSpPr>
          <p:nvPr/>
        </p:nvSpPr>
        <p:spPr bwMode="auto">
          <a:xfrm>
            <a:off x="442976" y="1313879"/>
            <a:ext cx="11251719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b="1" dirty="0" smtClean="0">
                <a:solidFill>
                  <a:srgbClr val="C00000"/>
                </a:solidFill>
                <a:ea typeface="微软雅黑" pitchFamily="34" charset="-122"/>
              </a:rPr>
              <a:t>牧童是怎样评价这幅画？他的理由是什么？由此可见牧童的什么精神？</a:t>
            </a:r>
            <a:endParaRPr lang="zh-CN" altLang="zh-CN" sz="3600" b="1" dirty="0">
              <a:solidFill>
                <a:srgbClr val="C00000"/>
              </a:solidFill>
              <a:ea typeface="微软雅黑" pitchFamily="34" charset="-122"/>
            </a:endParaRPr>
          </a:p>
        </p:txBody>
      </p:sp>
      <p:pic>
        <p:nvPicPr>
          <p:cNvPr id="7" name="图片 6" descr="下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377387"/>
            <a:ext cx="4924926" cy="3480613"/>
          </a:xfrm>
          <a:prstGeom prst="rect">
            <a:avLst/>
          </a:prstGeom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5189782" y="2690265"/>
            <a:ext cx="6656832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6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观点：</a:t>
            </a:r>
            <a:r>
              <a:rPr kumimoji="0" lang="zh-CN" sz="36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谬矣！</a:t>
            </a:r>
            <a:endParaRPr lang="en-US" altLang="zh-CN" sz="3600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marL="0" marR="0" lvl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6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理由：</a:t>
            </a:r>
            <a:r>
              <a:rPr kumimoji="0" lang="zh-CN" sz="36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此画斗牛也！牛斗力在角，尾搐入两股间。今乃掉尾而斗，谬矣！</a:t>
            </a:r>
            <a:endParaRPr kumimoji="0" lang="zh-CN" sz="360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黑体" pitchFamily="49" charset="-122"/>
              <a:ea typeface="黑体" pitchFamily="49" charset="-122"/>
            </a:endParaRPr>
          </a:p>
          <a:p>
            <a:pPr marL="0" marR="0" lvl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6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精神：</a:t>
            </a:r>
            <a:r>
              <a:rPr kumimoji="0" lang="zh-CN" sz="36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牧童</a:t>
            </a:r>
            <a:r>
              <a:rPr kumimoji="0" lang="zh-CN" sz="36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善于观察、敢于向权威挑战</a:t>
            </a:r>
            <a:r>
              <a:rPr kumimoji="0" lang="zh-CN" sz="36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的精神。</a:t>
            </a:r>
            <a:endParaRPr kumimoji="0" lang="zh-CN" sz="360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8434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8435" name="矩形 9"/>
          <p:cNvSpPr>
            <a:spLocks noChangeArrowheads="1"/>
          </p:cNvSpPr>
          <p:nvPr/>
        </p:nvSpPr>
        <p:spPr bwMode="auto">
          <a:xfrm>
            <a:off x="353595" y="503405"/>
            <a:ext cx="2749471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latin typeface="微软雅黑" pitchFamily="34" charset="-122"/>
                <a:ea typeface="微软雅黑" pitchFamily="34" charset="-122"/>
              </a:rPr>
              <a:t>研读课文：</a:t>
            </a:r>
            <a:endParaRPr lang="en-US" altLang="zh-CN" sz="4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747402" y="1430973"/>
            <a:ext cx="11100816" cy="1323439"/>
          </a:xfrm>
          <a:prstGeom prst="rect">
            <a:avLst/>
          </a:prstGeom>
          <a:solidFill>
            <a:srgbClr val="FFFFFF">
              <a:alpha val="60000"/>
            </a:srgbClr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zh-CN" sz="4000" b="1" dirty="0" smtClean="0">
                <a:solidFill>
                  <a:srgbClr val="C00000"/>
                </a:solidFill>
                <a:ea typeface="微软雅黑" pitchFamily="34" charset="-122"/>
              </a:rPr>
              <a:t>处士面对牧童的话有什么表现？由此可见处士是一个什么样的人？</a:t>
            </a:r>
            <a:endParaRPr lang="zh-CN" altLang="zh-CN" sz="4000" b="1" dirty="0">
              <a:solidFill>
                <a:srgbClr val="C00000"/>
              </a:solidFill>
              <a:ea typeface="微软雅黑" pitchFamily="34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521402" y="3146889"/>
            <a:ext cx="11301630" cy="1754326"/>
          </a:xfrm>
          <a:prstGeom prst="rect">
            <a:avLst/>
          </a:prstGeom>
          <a:solidFill>
            <a:srgbClr val="FFFFFF">
              <a:alpha val="60000"/>
            </a:srgbClr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6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表现：</a:t>
            </a:r>
            <a:r>
              <a:rPr kumimoji="0" lang="zh-CN" sz="36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处士笑而然之。</a:t>
            </a:r>
            <a:endParaRPr kumimoji="0" lang="zh-CN" sz="360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黑体" pitchFamily="49" charset="-122"/>
              <a:ea typeface="黑体" pitchFamily="49" charset="-122"/>
            </a:endParaRPr>
          </a:p>
          <a:p>
            <a:pPr marL="0" marR="0" lvl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6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可见处士是一个</a:t>
            </a:r>
            <a:r>
              <a:rPr kumimoji="0" lang="zh-CN" sz="36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敢于应战、乐于接受别人意见</a:t>
            </a:r>
            <a:r>
              <a:rPr kumimoji="0" lang="zh-CN" sz="36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的人。</a:t>
            </a:r>
            <a:endParaRPr kumimoji="0" lang="zh-CN" sz="360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6386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6387" name="矩形 9"/>
          <p:cNvSpPr>
            <a:spLocks noChangeArrowheads="1"/>
          </p:cNvSpPr>
          <p:nvPr/>
        </p:nvSpPr>
        <p:spPr bwMode="auto">
          <a:xfrm>
            <a:off x="305469" y="342984"/>
            <a:ext cx="2749471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研</a:t>
            </a:r>
            <a:r>
              <a:rPr lang="zh-CN" altLang="en-US" sz="4000" b="1" dirty="0" smtClean="0">
                <a:latin typeface="微软雅黑" pitchFamily="34" charset="-122"/>
                <a:ea typeface="微软雅黑" pitchFamily="34" charset="-122"/>
              </a:rPr>
              <a:t>读课文：</a:t>
            </a:r>
            <a:endParaRPr lang="en-US" altLang="zh-CN" sz="4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84" name="Text Box 8"/>
          <p:cNvSpPr txBox="1">
            <a:spLocks noChangeArrowheads="1"/>
          </p:cNvSpPr>
          <p:nvPr/>
        </p:nvSpPr>
        <p:spPr bwMode="auto">
          <a:xfrm>
            <a:off x="779190" y="1349860"/>
            <a:ext cx="10899463" cy="1200329"/>
          </a:xfrm>
          <a:prstGeom prst="rect">
            <a:avLst/>
          </a:prstGeom>
          <a:solidFill>
            <a:srgbClr val="FFFFFF">
              <a:alpha val="60000"/>
            </a:srgb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a typeface="微软雅黑" pitchFamily="34" charset="-122"/>
              </a:rPr>
              <a:t>牧童“拊掌大笑”是什么样子的？试着表演读一下他的神态和他说的话。</a:t>
            </a:r>
            <a:endParaRPr lang="zh-CN" altLang="zh-CN" sz="3600" b="1" dirty="0">
              <a:solidFill>
                <a:srgbClr val="0000FF"/>
              </a:solidFill>
              <a:ea typeface="微软雅黑" pitchFamily="34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237744" y="2944135"/>
            <a:ext cx="11613823" cy="6588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800" b="1" dirty="0" smtClean="0">
                <a:solidFill>
                  <a:srgbClr val="0000FF"/>
                </a:solidFill>
                <a:ea typeface="微软雅黑" pitchFamily="34" charset="-122"/>
              </a:rPr>
              <a:t>    </a:t>
            </a:r>
            <a:endParaRPr lang="zh-CN" altLang="zh-CN" sz="2800" b="1" dirty="0" smtClean="0">
              <a:solidFill>
                <a:srgbClr val="0000FF"/>
              </a:solidFill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02106" y="2688742"/>
            <a:ext cx="10266947" cy="3970318"/>
          </a:xfrm>
          <a:prstGeom prst="rect">
            <a:avLst/>
          </a:prstGeom>
          <a:solidFill>
            <a:srgbClr val="FFFFFF">
              <a:alpha val="60000"/>
            </a:srgbClr>
          </a:solidFill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zh-CN" sz="36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戴嵩画的《牛》</a:t>
            </a:r>
            <a:r>
              <a:rPr lang="zh-CN" altLang="en-US" sz="36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zh-CN" sz="36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两牛牛角冲撞</a:t>
            </a:r>
            <a:r>
              <a:rPr lang="zh-CN" altLang="en-US" sz="36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zh-CN" sz="36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相斗正酣</a:t>
            </a:r>
            <a:r>
              <a:rPr lang="zh-CN" altLang="en-US" sz="36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zh-CN" sz="36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而牛尾摇摇摆摆</a:t>
            </a:r>
            <a:r>
              <a:rPr lang="zh-CN" altLang="en-US" sz="36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zh-CN" sz="36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似很悠闲。牧童看到此画</a:t>
            </a:r>
            <a:r>
              <a:rPr lang="zh-CN" altLang="en-US" sz="36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zh-CN" sz="36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根据他的经验</a:t>
            </a:r>
            <a:r>
              <a:rPr lang="zh-CN" altLang="en-US" sz="36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zh-CN" sz="36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牛在相斗时两角发力</a:t>
            </a:r>
            <a:r>
              <a:rPr lang="zh-CN" altLang="en-US" sz="36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zh-CN" sz="36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尾巴应该夹在两条大腿之间</a:t>
            </a:r>
            <a:r>
              <a:rPr lang="zh-CN" altLang="en-US" sz="36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zh-CN" sz="36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不可能摇晃起来的</a:t>
            </a:r>
            <a:r>
              <a:rPr lang="zh-CN" altLang="en-US" sz="36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zh-CN" sz="36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画作违背了生活实际</a:t>
            </a:r>
            <a:r>
              <a:rPr lang="zh-CN" altLang="en-US" sz="36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zh-CN" sz="36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所以会笑</a:t>
            </a:r>
            <a:r>
              <a:rPr lang="zh-CN" altLang="en-US" sz="36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；</a:t>
            </a:r>
            <a:r>
              <a:rPr lang="zh-CN" altLang="zh-CN" sz="36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加之他是一个天真无邪、无所顾忌的孩子</a:t>
            </a:r>
            <a:r>
              <a:rPr lang="en-US" altLang="zh-CN" sz="36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zh-CN" sz="36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所以会</a:t>
            </a:r>
            <a:r>
              <a:rPr lang="en-US" altLang="zh-CN" sz="36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zh-CN" sz="36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拊掌大笑</a:t>
            </a:r>
            <a:r>
              <a:rPr lang="en-US" altLang="zh-CN" sz="36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zh-CN" sz="36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  <a:p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1138</Words>
  <Application>Microsoft Office PowerPoint</Application>
  <PresentationFormat>自定义</PresentationFormat>
  <Paragraphs>53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Lenovo</cp:lastModifiedBy>
  <cp:revision>19</cp:revision>
  <dcterms:created xsi:type="dcterms:W3CDTF">2018-10-16T08:18:36Z</dcterms:created>
  <dcterms:modified xsi:type="dcterms:W3CDTF">2018-11-20T00:00:11Z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2052-10.8.0.5648</vt:lpwstr>
  </property>
</Properties>
</file>