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64" r:id="rId3"/>
    <p:sldId id="548" r:id="rId5"/>
    <p:sldId id="919" r:id="rId6"/>
    <p:sldId id="658" r:id="rId7"/>
    <p:sldId id="663" r:id="rId8"/>
    <p:sldId id="664" r:id="rId9"/>
    <p:sldId id="666" r:id="rId10"/>
    <p:sldId id="667" r:id="rId11"/>
    <p:sldId id="668" r:id="rId12"/>
    <p:sldId id="669" r:id="rId13"/>
    <p:sldId id="458" r:id="rId14"/>
    <p:sldId id="670" r:id="rId15"/>
    <p:sldId id="674" r:id="rId16"/>
    <p:sldId id="675" r:id="rId17"/>
    <p:sldId id="677" r:id="rId18"/>
    <p:sldId id="678" r:id="rId19"/>
    <p:sldId id="680" r:id="rId20"/>
    <p:sldId id="681" r:id="rId21"/>
    <p:sldId id="682" r:id="rId22"/>
    <p:sldId id="684" r:id="rId23"/>
    <p:sldId id="685" r:id="rId24"/>
    <p:sldId id="474" r:id="rId25"/>
    <p:sldId id="694" r:id="rId26"/>
    <p:sldId id="695" r:id="rId27"/>
    <p:sldId id="696" r:id="rId28"/>
  </p:sldIdLst>
  <p:sldSz cx="9144000" cy="5143500" type="screen16x9"/>
  <p:notesSz cx="6858000" cy="9144000"/>
  <p:embeddedFontLst>
    <p:embeddedFont>
      <p:font typeface="OPPOSans R" panose="00020600040101010101" pitchFamily="18" charset="-122"/>
      <p:regular r:id="rId33"/>
    </p:embeddedFont>
    <p:embeddedFont>
      <p:font typeface="黑体" panose="02010609060101010101" charset="-122"/>
      <p:regular r:id="rId34"/>
    </p:embeddedFont>
    <p:embeddedFont>
      <p:font typeface="仿宋" panose="02010609060101010101" charset="-122"/>
      <p:regular r:id="rId35"/>
    </p:embeddedFont>
    <p:embeddedFont>
      <p:font typeface="楷体" panose="02010609060101010101" pitchFamily="49" charset="-122"/>
      <p:regular r:id="rId36"/>
    </p:embeddedFont>
    <p:embeddedFont>
      <p:font typeface="等线" panose="02010600030101010101" charset="0"/>
      <p:regular r:id="rId37"/>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雪贤 宋" initials="雪贤" lastIdx="3" clrIdx="0"/>
  <p:cmAuthor id="2" name="Administrator" initials="lx"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936B"/>
    <a:srgbClr val="E4B684"/>
    <a:srgbClr val="0079C6"/>
    <a:srgbClr val="FFD146"/>
    <a:srgbClr val="E8681A"/>
    <a:srgbClr val="021819"/>
    <a:srgbClr val="465439"/>
    <a:srgbClr val="FDB00D"/>
    <a:srgbClr val="F5B700"/>
    <a:srgbClr val="FFFD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903" autoAdjust="0"/>
    <p:restoredTop sz="95282" autoAdjust="0"/>
  </p:normalViewPr>
  <p:slideViewPr>
    <p:cSldViewPr snapToGrid="0" showGuides="1">
      <p:cViewPr>
        <p:scale>
          <a:sx n="130" d="100"/>
          <a:sy n="130" d="100"/>
        </p:scale>
        <p:origin x="-1074" y="-486"/>
      </p:cViewPr>
      <p:guideLst>
        <p:guide orient="horz" pos="497"/>
        <p:guide orient="horz" pos="2981"/>
        <p:guide orient="horz" pos="2471"/>
        <p:guide pos="193"/>
        <p:guide pos="54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E3DDB9E7-06CF-4192-A4E4-170458F8BFC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238EA4D6-130F-48F5-97DA-B25FDFF56A98}"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OPPOSans R" panose="00020600040101010101" pitchFamily="18" charset="-122"/>
        <a:ea typeface="OPPOSans R" panose="00020600040101010101" pitchFamily="18" charset="-122"/>
        <a:cs typeface="+mn-cs"/>
      </a:defRPr>
    </a:lvl1pPr>
    <a:lvl2pPr marL="342900" algn="l" defTabSz="685800" rtl="0" eaLnBrk="1" latinLnBrk="0" hangingPunct="1">
      <a:defRPr sz="900" kern="1200">
        <a:solidFill>
          <a:schemeClr val="tx1"/>
        </a:solidFill>
        <a:latin typeface="OPPOSans R" panose="00020600040101010101" pitchFamily="18" charset="-122"/>
        <a:ea typeface="OPPOSans R" panose="00020600040101010101" pitchFamily="18" charset="-122"/>
        <a:cs typeface="+mn-cs"/>
      </a:defRPr>
    </a:lvl2pPr>
    <a:lvl3pPr marL="685800" algn="l" defTabSz="685800" rtl="0" eaLnBrk="1" latinLnBrk="0" hangingPunct="1">
      <a:defRPr sz="900" kern="1200">
        <a:solidFill>
          <a:schemeClr val="tx1"/>
        </a:solidFill>
        <a:latin typeface="OPPOSans R" panose="00020600040101010101" pitchFamily="18" charset="-122"/>
        <a:ea typeface="OPPOSans R" panose="00020600040101010101" pitchFamily="18" charset="-122"/>
        <a:cs typeface="+mn-cs"/>
      </a:defRPr>
    </a:lvl3pPr>
    <a:lvl4pPr marL="1028700" algn="l" defTabSz="685800" rtl="0" eaLnBrk="1" latinLnBrk="0" hangingPunct="1">
      <a:defRPr sz="900" kern="1200">
        <a:solidFill>
          <a:schemeClr val="tx1"/>
        </a:solidFill>
        <a:latin typeface="OPPOSans R" panose="00020600040101010101" pitchFamily="18" charset="-122"/>
        <a:ea typeface="OPPOSans R" panose="00020600040101010101" pitchFamily="18" charset="-122"/>
        <a:cs typeface="+mn-cs"/>
      </a:defRPr>
    </a:lvl4pPr>
    <a:lvl5pPr marL="1371600" algn="l" defTabSz="685800" rtl="0" eaLnBrk="1" latinLnBrk="0" hangingPunct="1">
      <a:defRPr sz="900" kern="1200">
        <a:solidFill>
          <a:schemeClr val="tx1"/>
        </a:solidFill>
        <a:latin typeface="OPPOSans R" panose="00020600040101010101" pitchFamily="18" charset="-122"/>
        <a:ea typeface="OPPOSans R" panose="00020600040101010101" pitchFamily="18"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C0E2DAE-4EAA-491B-A3E4-BA198A003E31}"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38EA4D6-130F-48F5-97DA-B25FDFF56A98}"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C6B7E2-0617-4AC1-993F-2E58B2FF18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课前导读">
    <p:spTree>
      <p:nvGrpSpPr>
        <p:cNvPr id="1" name=""/>
        <p:cNvGrpSpPr/>
        <p:nvPr/>
      </p:nvGrpSpPr>
      <p:grpSpPr>
        <a:xfrm>
          <a:off x="0" y="0"/>
          <a:ext cx="0" cy="0"/>
          <a:chOff x="0" y="0"/>
          <a:chExt cx="0" cy="0"/>
        </a:xfrm>
      </p:grpSpPr>
      <p:sp>
        <p:nvSpPr>
          <p:cNvPr id="5" name="矩形 4"/>
          <p:cNvSpPr/>
          <p:nvPr userDrawn="1"/>
        </p:nvSpPr>
        <p:spPr>
          <a:xfrm>
            <a:off x="831297"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课前导读</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字词揭秘">
    <p:spTree>
      <p:nvGrpSpPr>
        <p:cNvPr id="1" name=""/>
        <p:cNvGrpSpPr/>
        <p:nvPr/>
      </p:nvGrpSpPr>
      <p:grpSpPr>
        <a:xfrm>
          <a:off x="0" y="0"/>
          <a:ext cx="0" cy="0"/>
          <a:chOff x="0" y="0"/>
          <a:chExt cx="0" cy="0"/>
        </a:xfrm>
      </p:grpSpPr>
      <p:sp>
        <p:nvSpPr>
          <p:cNvPr id="5" name="矩形 4"/>
          <p:cNvSpPr/>
          <p:nvPr userDrawn="1"/>
        </p:nvSpPr>
        <p:spPr>
          <a:xfrm>
            <a:off x="831300"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审题指导</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
        <p:nvSpPr>
          <p:cNvPr id="3" name="矩形 2"/>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整体感知">
    <p:spTree>
      <p:nvGrpSpPr>
        <p:cNvPr id="1" name=""/>
        <p:cNvGrpSpPr/>
        <p:nvPr/>
      </p:nvGrpSpPr>
      <p:grpSpPr>
        <a:xfrm>
          <a:off x="0" y="0"/>
          <a:ext cx="0" cy="0"/>
          <a:chOff x="0" y="0"/>
          <a:chExt cx="0" cy="0"/>
        </a:xfrm>
      </p:grpSpPr>
      <p:sp>
        <p:nvSpPr>
          <p:cNvPr id="5" name="矩形 4"/>
          <p:cNvSpPr/>
          <p:nvPr userDrawn="1"/>
        </p:nvSpPr>
        <p:spPr>
          <a:xfrm>
            <a:off x="831300"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习作指导</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知识梳理">
    <p:spTree>
      <p:nvGrpSpPr>
        <p:cNvPr id="1" name=""/>
        <p:cNvGrpSpPr/>
        <p:nvPr/>
      </p:nvGrpSpPr>
      <p:grpSpPr>
        <a:xfrm>
          <a:off x="0" y="0"/>
          <a:ext cx="0" cy="0"/>
          <a:chOff x="0" y="0"/>
          <a:chExt cx="0" cy="0"/>
        </a:xfrm>
      </p:grpSpPr>
      <p:sp>
        <p:nvSpPr>
          <p:cNvPr id="5" name="矩形 4"/>
          <p:cNvSpPr/>
          <p:nvPr userDrawn="1"/>
        </p:nvSpPr>
        <p:spPr>
          <a:xfrm>
            <a:off x="831302"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习作例文</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课堂小结">
    <p:spTree>
      <p:nvGrpSpPr>
        <p:cNvPr id="1" name=""/>
        <p:cNvGrpSpPr/>
        <p:nvPr/>
      </p:nvGrpSpPr>
      <p:grpSpPr>
        <a:xfrm>
          <a:off x="0" y="0"/>
          <a:ext cx="0" cy="0"/>
          <a:chOff x="0" y="0"/>
          <a:chExt cx="0" cy="0"/>
        </a:xfrm>
      </p:grpSpPr>
      <p:sp>
        <p:nvSpPr>
          <p:cNvPr id="5" name="矩形 4"/>
          <p:cNvSpPr/>
          <p:nvPr userDrawn="1"/>
        </p:nvSpPr>
        <p:spPr>
          <a:xfrm>
            <a:off x="831305"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课堂小结</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课堂练习">
    <p:spTree>
      <p:nvGrpSpPr>
        <p:cNvPr id="1" name=""/>
        <p:cNvGrpSpPr/>
        <p:nvPr/>
      </p:nvGrpSpPr>
      <p:grpSpPr>
        <a:xfrm>
          <a:off x="0" y="0"/>
          <a:ext cx="0" cy="0"/>
          <a:chOff x="0" y="0"/>
          <a:chExt cx="0" cy="0"/>
        </a:xfrm>
      </p:grpSpPr>
      <p:sp>
        <p:nvSpPr>
          <p:cNvPr id="5" name="矩形 4"/>
          <p:cNvSpPr/>
          <p:nvPr userDrawn="1"/>
        </p:nvSpPr>
        <p:spPr>
          <a:xfrm>
            <a:off x="831305" y="314353"/>
            <a:ext cx="1461939" cy="369332"/>
          </a:xfrm>
          <a:prstGeom prst="rect">
            <a:avLst/>
          </a:prstGeom>
        </p:spPr>
        <p:txBody>
          <a:bodyPr wrap="none" lIns="0" tIns="0" rIns="0" bIns="0">
            <a:spAutoFit/>
          </a:bodyPr>
          <a:lstStyle/>
          <a:p>
            <a:pPr algn="dist"/>
            <a:r>
              <a:rPr lang="zh-CN" altLang="en-US" sz="2400" b="1" spc="450" dirty="0">
                <a:solidFill>
                  <a:schemeClr val="bg1"/>
                </a:solidFill>
                <a:effectLst/>
                <a:latin typeface="思源宋体 CN Heavy" panose="02020900000000000000" pitchFamily="18" charset="-128"/>
                <a:ea typeface="思源宋体 CN Heavy" panose="02020900000000000000" pitchFamily="18" charset="-128"/>
              </a:rPr>
              <a:t>课后作业</a:t>
            </a:r>
            <a:endParaRPr lang="zh-CN" altLang="en-US" sz="2400" b="1" spc="450" dirty="0">
              <a:solidFill>
                <a:schemeClr val="bg1"/>
              </a:solidFill>
              <a:effectLst/>
              <a:latin typeface="思源宋体 CN Heavy" panose="02020900000000000000" pitchFamily="18" charset="-128"/>
              <a:ea typeface="思源宋体 CN Heavy" panose="02020900000000000000" pitchFamily="18" charset="-128"/>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平行四边形 12"/>
          <p:cNvSpPr/>
          <p:nvPr userDrawn="1"/>
        </p:nvSpPr>
        <p:spPr>
          <a:xfrm>
            <a:off x="370145" y="386893"/>
            <a:ext cx="1526863" cy="407315"/>
          </a:xfrm>
          <a:prstGeom prst="parallelogram">
            <a:avLst/>
          </a:prstGeom>
          <a:gradFill>
            <a:gsLst>
              <a:gs pos="0">
                <a:schemeClr val="bg1">
                  <a:lumMod val="85000"/>
                </a:schemeClr>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sp>
        <p:nvSpPr>
          <p:cNvPr id="8" name="平行四边形 7"/>
          <p:cNvSpPr/>
          <p:nvPr/>
        </p:nvSpPr>
        <p:spPr>
          <a:xfrm>
            <a:off x="495300" y="272770"/>
            <a:ext cx="1984677" cy="407315"/>
          </a:xfrm>
          <a:prstGeom prst="parallelogram">
            <a:avLst/>
          </a:prstGeom>
          <a:gradFill>
            <a:gsLst>
              <a:gs pos="0">
                <a:srgbClr val="C0936B"/>
              </a:gs>
              <a:gs pos="100000">
                <a:srgbClr val="E4B68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grpSp>
        <p:nvGrpSpPr>
          <p:cNvPr id="10" name="组合 9"/>
          <p:cNvGrpSpPr/>
          <p:nvPr userDrawn="1"/>
        </p:nvGrpSpPr>
        <p:grpSpPr>
          <a:xfrm>
            <a:off x="7989105" y="4670480"/>
            <a:ext cx="1371867" cy="388755"/>
            <a:chOff x="8661244" y="1124618"/>
            <a:chExt cx="3857381" cy="1093092"/>
          </a:xfrm>
        </p:grpSpPr>
        <p:sp>
          <p:nvSpPr>
            <p:cNvPr id="11" name="平行四边形 10"/>
            <p:cNvSpPr/>
            <p:nvPr/>
          </p:nvSpPr>
          <p:spPr>
            <a:xfrm flipH="1" flipV="1">
              <a:off x="9071783" y="1124618"/>
              <a:ext cx="3446842" cy="451096"/>
            </a:xfrm>
            <a:prstGeom prst="parallelogram">
              <a:avLst>
                <a:gd name="adj" fmla="val 87696"/>
              </a:avLst>
            </a:prstGeom>
            <a:gradFill>
              <a:gsLst>
                <a:gs pos="0">
                  <a:srgbClr val="E4B684">
                    <a:alpha val="16000"/>
                  </a:srgbClr>
                </a:gs>
                <a:gs pos="100000">
                  <a:srgbClr val="C0936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endParaRPr>
            </a:p>
          </p:txBody>
        </p:sp>
        <p:sp>
          <p:nvSpPr>
            <p:cNvPr id="12" name="平行四边形 11"/>
            <p:cNvSpPr/>
            <p:nvPr/>
          </p:nvSpPr>
          <p:spPr>
            <a:xfrm flipH="1" flipV="1">
              <a:off x="8661244" y="1712885"/>
              <a:ext cx="3857381" cy="504825"/>
            </a:xfrm>
            <a:prstGeom prst="parallelogram">
              <a:avLst>
                <a:gd name="adj" fmla="val 73384"/>
              </a:avLst>
            </a:prstGeom>
            <a:gradFill>
              <a:gsLst>
                <a:gs pos="0">
                  <a:schemeClr val="bg1">
                    <a:lumMod val="95000"/>
                    <a:alpha val="0"/>
                  </a:schemeClr>
                </a:gs>
                <a:gs pos="100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latin typeface="OPPOSans R" panose="00020600040101010101" pitchFamily="18" charset="-122"/>
                <a:ea typeface="OPPOSans R" panose="00020600040101010101" pitchFamily="18"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0" y="1169891"/>
            <a:ext cx="9144000" cy="1172603"/>
          </a:xfrm>
          <a:prstGeom prst="rect">
            <a:avLst/>
          </a:prstGeom>
          <a:solidFill>
            <a:srgbClr val="C093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 name="矩形 9"/>
          <p:cNvSpPr/>
          <p:nvPr/>
        </p:nvSpPr>
        <p:spPr>
          <a:xfrm>
            <a:off x="0" y="1347929"/>
            <a:ext cx="2651066" cy="137972"/>
          </a:xfrm>
          <a:prstGeom prst="rect">
            <a:avLst/>
          </a:prstGeom>
          <a:gradFill>
            <a:gsLst>
              <a:gs pos="0">
                <a:schemeClr val="bg1"/>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dirty="0">
              <a:solidFill>
                <a:prstClr val="white"/>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1" name="文本框 10"/>
          <p:cNvSpPr txBox="1"/>
          <p:nvPr/>
        </p:nvSpPr>
        <p:spPr>
          <a:xfrm>
            <a:off x="2715262" y="1381708"/>
            <a:ext cx="3361808" cy="807913"/>
          </a:xfrm>
          <a:prstGeom prst="rect">
            <a:avLst/>
          </a:prstGeom>
          <a:noFill/>
        </p:spPr>
        <p:txBody>
          <a:bodyPr wrap="square" lIns="68580" tIns="34290" rIns="68580" bIns="34290" rtlCol="0">
            <a:spAutoFit/>
          </a:bodyPr>
          <a:lstStyle/>
          <a:p>
            <a:pPr algn="ctr">
              <a:defRPr/>
            </a:pPr>
            <a:r>
              <a:rPr kumimoji="1" lang="zh-CN" altLang="en-US" sz="4800" b="1"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漫画的启示</a:t>
            </a:r>
            <a:endParaRPr kumimoji="1" lang="zh-CN" altLang="en-US" sz="4800" b="1"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5" name="矩形: 圆角 14"/>
          <p:cNvSpPr/>
          <p:nvPr/>
        </p:nvSpPr>
        <p:spPr>
          <a:xfrm>
            <a:off x="2701838" y="2743466"/>
            <a:ext cx="3388656" cy="372730"/>
          </a:xfrm>
          <a:prstGeom prst="roundRect">
            <a:avLst>
              <a:gd name="adj" fmla="val 50000"/>
            </a:avLst>
          </a:prstGeom>
          <a:noFill/>
          <a:ln>
            <a:solidFill>
              <a:srgbClr val="C0936B"/>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dirty="0">
              <a:no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7" name="文本框 66"/>
          <p:cNvSpPr txBox="1">
            <a:spLocks noChangeArrowheads="1"/>
          </p:cNvSpPr>
          <p:nvPr/>
        </p:nvSpPr>
        <p:spPr bwMode="auto">
          <a:xfrm>
            <a:off x="2830229" y="2614423"/>
            <a:ext cx="3131874"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200000"/>
              </a:lnSpc>
            </a:pPr>
            <a:r>
              <a:rPr lang="zh-CN" altLang="en-US" sz="1500" spc="225" dirty="0">
                <a:solidFill>
                  <a:srgbClr val="C0936B"/>
                </a:solidFill>
                <a:latin typeface="Arial" panose="020B0604020202020204" pitchFamily="34" charset="0"/>
                <a:ea typeface="思源黑体 CN Regular" panose="020B0500000000000000" pitchFamily="34" charset="-122"/>
                <a:cs typeface="Arial" panose="020B0604020202020204" pitchFamily="34" charset="0"/>
                <a:sym typeface="Arial" panose="020B0604020202020204" pitchFamily="34" charset="0"/>
              </a:rPr>
              <a:t>五年级下</a:t>
            </a:r>
            <a:r>
              <a:rPr lang="zh-CN" altLang="en-US" sz="1500" spc="225" dirty="0" smtClean="0">
                <a:solidFill>
                  <a:srgbClr val="C0936B"/>
                </a:solidFill>
                <a:latin typeface="Arial" panose="020B0604020202020204" pitchFamily="34" charset="0"/>
                <a:ea typeface="思源黑体 CN Regular" panose="020B0500000000000000" pitchFamily="34" charset="-122"/>
                <a:cs typeface="Arial" panose="020B0604020202020204" pitchFamily="34" charset="0"/>
                <a:sym typeface="Arial" panose="020B0604020202020204" pitchFamily="34" charset="0"/>
              </a:rPr>
              <a:t>册</a:t>
            </a:r>
            <a:endParaRPr lang="zh-CN" altLang="en-US" sz="1500" spc="225" dirty="0">
              <a:solidFill>
                <a:srgbClr val="C0936B"/>
              </a:solidFill>
              <a:latin typeface="Arial" panose="020B0604020202020204" pitchFamily="34" charset="0"/>
              <a:ea typeface="思源黑体 CN Regular" panose="020B0500000000000000" pitchFamily="34" charset="-122"/>
              <a:cs typeface="Arial" panose="020B0604020202020204" pitchFamily="34" charset="0"/>
              <a:sym typeface="Arial" panose="020B0604020202020204" pitchFamily="34" charset="0"/>
            </a:endParaRPr>
          </a:p>
        </p:txBody>
      </p:sp>
      <p:cxnSp>
        <p:nvCxnSpPr>
          <p:cNvPr id="19" name="直接连接符 18"/>
          <p:cNvCxnSpPr/>
          <p:nvPr/>
        </p:nvCxnSpPr>
        <p:spPr>
          <a:xfrm>
            <a:off x="3100501" y="1007585"/>
            <a:ext cx="2591330" cy="0"/>
          </a:xfrm>
          <a:prstGeom prst="line">
            <a:avLst/>
          </a:prstGeom>
          <a:ln w="3175">
            <a:gradFill>
              <a:gsLst>
                <a:gs pos="100000">
                  <a:srgbClr val="C0936B">
                    <a:alpha val="0"/>
                  </a:srgbClr>
                </a:gs>
                <a:gs pos="0">
                  <a:srgbClr val="C0936B">
                    <a:alpha val="0"/>
                  </a:srgbClr>
                </a:gs>
                <a:gs pos="50000">
                  <a:srgbClr val="C0936B"/>
                </a:gs>
              </a:gsLst>
              <a:lin ang="0" scaled="0"/>
            </a:gra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flipH="1">
            <a:off x="6012126" y="1951232"/>
            <a:ext cx="3131873" cy="220317"/>
          </a:xfrm>
          <a:prstGeom prst="rect">
            <a:avLst/>
          </a:prstGeom>
          <a:gradFill>
            <a:gsLst>
              <a:gs pos="0">
                <a:schemeClr val="bg1"/>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dirty="0">
              <a:solidFill>
                <a:prstClr val="white"/>
              </a:solidFill>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P spid="15" grpId="0" animBg="1"/>
      <p:bldP spid="17"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占位符 2"/>
          <p:cNvSpPr txBox="1">
            <a:spLocks noChangeArrowheads="1"/>
          </p:cNvSpPr>
          <p:nvPr/>
        </p:nvSpPr>
        <p:spPr>
          <a:xfrm>
            <a:off x="633234" y="1697980"/>
            <a:ext cx="4692764" cy="1354503"/>
          </a:xfr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、观察</a:t>
            </a:r>
            <a:endParaRPr lang="zh-CN" altLang="en-US"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a:p>
            <a:pPr marL="0" indent="0">
              <a:lnSpc>
                <a:spcPct val="150000"/>
              </a:lnSpc>
              <a:buNone/>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看看漫画画了哪些有趣的内容，可笑之处在哪里。</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5" name="图片 4"/>
          <p:cNvPicPr>
            <a:picLocks noChangeAspect="1"/>
          </p:cNvPicPr>
          <p:nvPr/>
        </p:nvPicPr>
        <p:blipFill>
          <a:blip r:embed="rId1" cstate="email"/>
          <a:stretch>
            <a:fillRect/>
          </a:stretch>
        </p:blipFill>
        <p:spPr>
          <a:xfrm>
            <a:off x="5646182" y="1097280"/>
            <a:ext cx="2948940" cy="294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childTnLst>
                                    <p:set>
                                      <p:cBhvr additive="base">
                                        <p:cTn id="6" dur="1" fill="hold">
                                          <p:stCondLst>
                                            <p:cond delay="0"/>
                                          </p:stCondLst>
                                        </p:cTn>
                                        <p:tgtEl>
                                          <p:spTgt spid="74">
                                            <p:txEl>
                                              <p:pRg st="0" end="0"/>
                                            </p:txEl>
                                          </p:spTgt>
                                        </p:tgtEl>
                                        <p:attrNameLst>
                                          <p:attrName>style.visibility</p:attrName>
                                        </p:attrNameLst>
                                      </p:cBhvr>
                                      <p:to>
                                        <p:strVal val="visible"/>
                                      </p:to>
                                    </p:set>
                                    <p:anim calcmode="lin" valueType="num">
                                      <p:cBhvr additive="base">
                                        <p:cTn id="7" dur="500" fill="hold"/>
                                        <p:tgtEl>
                                          <p:spTgt spid="7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additive="base">
                                        <p:cTn id="8" dur="500" fill="hold"/>
                                        <p:tgtEl>
                                          <p:spTgt spid="74">
                                            <p:txEl>
                                              <p:pRg st="0" end="0"/>
                                            </p:txEl>
                                          </p:spTgt>
                                        </p:tgtEl>
                                        <p:attrNameLst>
                                          <p:attrName>ppt_y</p:attrName>
                                        </p:attrNameLst>
                                      </p:cBhvr>
                                      <p:tavLst>
                                        <p:tav tm="0">
                                          <p:val>
                                            <p:strVal val="#ppt_y"/>
                                          </p:val>
                                        </p:tav>
                                        <p:tav tm="100000">
                                          <p:val>
                                            <p:strVal val="#ppt_y"/>
                                          </p:val>
                                        </p:tav>
                                      </p:tavLst>
                                    </p:anim>
                                    <p:anim calcmode="lin" valueType="num">
                                      <p:cBhvr additive="base">
                                        <p:cTn id="9" dur="500" fill="hold"/>
                                        <p:tgtEl>
                                          <p:spTgt spid="7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additive="base">
                                        <p:cTn id="10" dur="500" fill="hold"/>
                                        <p:tgtEl>
                                          <p:spTgt spid="7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additive="base">
                                        <p:cTn id="11" dur="500" tmFilter="0,0; .5, 1; 1, 1" fill="hold"/>
                                        <p:tgtEl>
                                          <p:spTgt spid="7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74">
                                            <p:txEl>
                                              <p:pRg st="1" end="1"/>
                                            </p:txEl>
                                          </p:spTgt>
                                        </p:tgtEl>
                                        <p:attrNameLst>
                                          <p:attrName>style.visibility</p:attrName>
                                        </p:attrNameLst>
                                      </p:cBhvr>
                                      <p:to>
                                        <p:strVal val="visible"/>
                                      </p:to>
                                    </p:set>
                                    <p:animEffect transition="in" filter="fade">
                                      <p:cBhvr>
                                        <p:cTn id="16" dur="1000"/>
                                        <p:tgtEl>
                                          <p:spTgt spid="74">
                                            <p:txEl>
                                              <p:pRg st="1" end="1"/>
                                            </p:txEl>
                                          </p:spTgt>
                                        </p:tgtEl>
                                      </p:cBhvr>
                                    </p:animEffect>
                                    <p:anim calcmode="lin" valueType="num">
                                      <p:cBhvr>
                                        <p:cTn id="17" dur="1000" fill="hold"/>
                                        <p:tgtEl>
                                          <p:spTgt spid="74">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7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cstate="email"/>
          <a:stretch>
            <a:fillRect/>
          </a:stretch>
        </p:blipFill>
        <p:spPr>
          <a:xfrm>
            <a:off x="5665350" y="1595494"/>
            <a:ext cx="2635211" cy="19525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5" name="文本框 44"/>
          <p:cNvSpPr txBox="1"/>
          <p:nvPr/>
        </p:nvSpPr>
        <p:spPr>
          <a:xfrm flipH="1">
            <a:off x="708969" y="1846078"/>
            <a:ext cx="4537120" cy="1731243"/>
          </a:xfrm>
          <a:prstGeom prst="rect">
            <a:avLst/>
          </a:prstGeom>
          <a:noFill/>
          <a:ln w="9525">
            <a:noFill/>
          </a:ln>
        </p:spPr>
        <p:txBody>
          <a:bodyPr wrap="square" lIns="68580" tIns="34290" rIns="68580" bIns="34290">
            <a:spAutoFit/>
          </a:bodyPr>
          <a:lstStyle/>
          <a:p>
            <a:r>
              <a:rPr lang="zh-CN" altLang="en-US"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漫画内容：</a:t>
            </a:r>
            <a:endParaRPr lang="en-US" altLang="zh-CN"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画面中，一个人拿着水壶来为小树浇水，另一个人坐在小树下面，铁锹放在一边。拿水壶的人问“你干什么？”，坐着的人回答“等着乘凉”。</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cstate="email"/>
          <a:stretch>
            <a:fillRect/>
          </a:stretch>
        </p:blipFill>
        <p:spPr>
          <a:xfrm>
            <a:off x="5329174" y="1595494"/>
            <a:ext cx="2635211" cy="19525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5" name="文本框 44"/>
          <p:cNvSpPr txBox="1"/>
          <p:nvPr/>
        </p:nvSpPr>
        <p:spPr>
          <a:xfrm flipH="1">
            <a:off x="943636" y="2072936"/>
            <a:ext cx="3522032" cy="1246495"/>
          </a:xfrm>
          <a:prstGeom prst="rect">
            <a:avLst/>
          </a:prstGeom>
          <a:noFill/>
          <a:ln w="9525">
            <a:noFill/>
          </a:ln>
        </p:spPr>
        <p:txBody>
          <a:bodyPr wrap="square" lIns="68580" tIns="34290" rIns="68580" bIns="34290">
            <a:spAutoFit/>
          </a:bodyPr>
          <a:lstStyle/>
          <a:p>
            <a:pPr>
              <a:lnSpc>
                <a:spcPct val="150000"/>
              </a:lnSpc>
            </a:pPr>
            <a:r>
              <a:rPr lang="zh-CN" altLang="en-US" sz="21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可笑之处：</a:t>
            </a:r>
            <a:endParaRPr lang="en-US" altLang="zh-CN" sz="21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树下那个人不想给小树浇水，却坐在树下等着乘凉！</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181" y="1639497"/>
            <a:ext cx="4155209" cy="1477328"/>
          </a:xfrm>
          <a:prstGeom prst="rect">
            <a:avLst/>
          </a:prstGeom>
        </p:spPr>
        <p:txBody>
          <a:bodyPr wrap="square" lIns="68580" tIns="34290" rIns="68580" bIns="34290">
            <a:spAutoFit/>
          </a:bodyPr>
          <a:lstStyle/>
          <a:p>
            <a:pPr>
              <a:lnSpc>
                <a:spcPct val="150000"/>
              </a:lnSpc>
            </a:pPr>
            <a:r>
              <a:rPr lang="en-US" altLang="zh-CN" sz="21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2</a:t>
            </a:r>
            <a:r>
              <a:rPr lang="zh-CN" altLang="en-US" sz="21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、思考</a:t>
            </a:r>
            <a:endParaRPr lang="en-US" altLang="zh-CN" sz="21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借助漫画的标题或简单的提示语，联系生活中的人或事，思考漫画的含义，获得启示。</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5" name="图片 4"/>
          <p:cNvPicPr>
            <a:picLocks noChangeAspect="1"/>
          </p:cNvPicPr>
          <p:nvPr/>
        </p:nvPicPr>
        <p:blipFill>
          <a:blip r:embed="rId1" cstate="email"/>
          <a:stretch>
            <a:fillRect/>
          </a:stretch>
        </p:blipFill>
        <p:spPr>
          <a:xfrm>
            <a:off x="5338484" y="1316768"/>
            <a:ext cx="2948940" cy="294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27905" y="2670979"/>
            <a:ext cx="1608915" cy="1177245"/>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漫画讽刺了那些不求上进，只想着坐享其成的人。</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54" name="矩形 53"/>
          <p:cNvSpPr/>
          <p:nvPr/>
        </p:nvSpPr>
        <p:spPr>
          <a:xfrm>
            <a:off x="2799608" y="2670979"/>
            <a:ext cx="1337491" cy="1177245"/>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联想：</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生活中一些不劳而获的人！</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48" name="图片 47"/>
          <p:cNvPicPr>
            <a:picLocks noChangeAspect="1"/>
          </p:cNvPicPr>
          <p:nvPr/>
        </p:nvPicPr>
        <p:blipFill>
          <a:blip r:embed="rId1" cstate="email"/>
          <a:stretch>
            <a:fillRect/>
          </a:stretch>
        </p:blipFill>
        <p:spPr>
          <a:xfrm>
            <a:off x="3646438" y="911455"/>
            <a:ext cx="2106896" cy="1561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4" name="矩形 63"/>
          <p:cNvSpPr/>
          <p:nvPr/>
        </p:nvSpPr>
        <p:spPr>
          <a:xfrm>
            <a:off x="4699886" y="2670979"/>
            <a:ext cx="2002492" cy="1731243"/>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联想：</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学习中有些同学懒惰，不看书、不写作业，考试时就想靠抄袭别人的来获取高分。</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67" name="矩形 66"/>
          <p:cNvSpPr/>
          <p:nvPr/>
        </p:nvSpPr>
        <p:spPr>
          <a:xfrm>
            <a:off x="7265164" y="2670979"/>
            <a:ext cx="1160406" cy="623248"/>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联想：</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algn="ctr"/>
            <a:r>
              <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7593" y="1643900"/>
            <a:ext cx="4238160" cy="1084912"/>
          </a:xfrm>
          <a:prstGeom prst="rect">
            <a:avLst/>
          </a:prstGeom>
        </p:spPr>
        <p:txBody>
          <a:bodyPr wrap="square" lIns="68580" tIns="34290" rIns="68580" bIns="34290">
            <a:spAutoFit/>
          </a:bodyPr>
          <a:lstStyle/>
          <a:p>
            <a:pPr>
              <a:lnSpc>
                <a:spcPct val="200000"/>
              </a:lnSpc>
            </a:pPr>
            <a:r>
              <a:rPr lang="en-US" altLang="zh-CN"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3</a:t>
            </a:r>
            <a:r>
              <a:rPr lang="zh-CN" altLang="en-US"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rPr>
              <a:t>、撰写</a:t>
            </a:r>
            <a:endParaRPr lang="en-US" altLang="zh-CN"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先把漫画的内容写清楚，再写得到的启示。</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6" name="图片 5"/>
          <p:cNvPicPr>
            <a:picLocks noChangeAspect="1"/>
          </p:cNvPicPr>
          <p:nvPr/>
        </p:nvPicPr>
        <p:blipFill>
          <a:blip r:embed="rId1" cstate="email"/>
          <a:stretch>
            <a:fillRect/>
          </a:stretch>
        </p:blipFill>
        <p:spPr>
          <a:xfrm>
            <a:off x="5417468" y="1097280"/>
            <a:ext cx="2948940" cy="294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1000"/>
                                        <p:tgtEl>
                                          <p:spTgt spid="8">
                                            <p:txEl>
                                              <p:pRg st="1" end="1"/>
                                            </p:txEl>
                                          </p:spTgt>
                                        </p:tgtEl>
                                      </p:cBhvr>
                                    </p:animEffect>
                                    <p:anim calcmode="lin" valueType="num">
                                      <p:cBhvr>
                                        <p:cTn id="1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cstate="email"/>
          <a:stretch>
            <a:fillRect/>
          </a:stretch>
        </p:blipFill>
        <p:spPr>
          <a:xfrm rot="21397712">
            <a:off x="5294498" y="1447712"/>
            <a:ext cx="2633013" cy="19508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6" name="矩形 45"/>
          <p:cNvSpPr/>
          <p:nvPr/>
        </p:nvSpPr>
        <p:spPr>
          <a:xfrm>
            <a:off x="1140795" y="1932320"/>
            <a:ext cx="3431205" cy="1315745"/>
          </a:xfrm>
          <a:prstGeom prst="rect">
            <a:avLst/>
          </a:prstGeom>
          <a:solidFill>
            <a:srgbClr val="C0936B"/>
          </a:solidFill>
        </p:spPr>
        <p:txBody>
          <a:bodyPr wrap="square" lIns="68580" tIns="34290" rIns="68580" bIns="34290">
            <a:spAutoFit/>
          </a:bodyPr>
          <a:lstStyle/>
          <a:p>
            <a:pPr algn="ctr">
              <a:lnSpc>
                <a:spcPct val="150000"/>
              </a:lnSpc>
            </a:pP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启示：</a:t>
            </a:r>
            <a:endPar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algn="ctr">
              <a:lnSpc>
                <a:spcPct val="150000"/>
              </a:lnSpc>
            </a:pP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人生没有捷径，只有通过努力奋斗才能走向成功。</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010000" y="2186981"/>
            <a:ext cx="5288180" cy="346249"/>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根据前面讲述的内容，挑一张漫画写一篇文章。</a:t>
            </a:r>
            <a:endPar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7" name="图片 6"/>
          <p:cNvPicPr>
            <a:picLocks noChangeAspect="1"/>
          </p:cNvPicPr>
          <p:nvPr/>
        </p:nvPicPr>
        <p:blipFill>
          <a:blip r:embed="rId1" cstate="email"/>
          <a:stretch>
            <a:fillRect/>
          </a:stretch>
        </p:blipFill>
        <p:spPr>
          <a:xfrm>
            <a:off x="530541" y="13856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2980792" y="953001"/>
            <a:ext cx="1779467" cy="346249"/>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不劳而获</a:t>
            </a:r>
            <a:r>
              <a:rPr lang="zh-CN" altLang="en-US" sz="1800">
                <a:solidFill>
                  <a:schemeClr val="bg1"/>
                </a:solidFill>
                <a:latin typeface="Arial" panose="020B0604020202020204" pitchFamily="34" charset="0"/>
                <a:ea typeface="思源黑体 CN Regular" panose="020B0500000000000000" pitchFamily="34" charset="-122"/>
                <a:sym typeface="Arial" panose="020B0604020202020204" pitchFamily="34" charset="0"/>
              </a:rPr>
              <a:t>的人</a:t>
            </a:r>
            <a:endPar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52" name="矩形 51"/>
          <p:cNvSpPr/>
          <p:nvPr/>
        </p:nvSpPr>
        <p:spPr>
          <a:xfrm>
            <a:off x="747091" y="1568606"/>
            <a:ext cx="5480478" cy="2377574"/>
          </a:xfrm>
          <a:prstGeom prst="rect">
            <a:avLst/>
          </a:prstGeom>
        </p:spPr>
        <p:txBody>
          <a:bodyPr wrap="square" lIns="68580" tIns="34290" rIns="68580" bIns="34290">
            <a:spAutoFit/>
          </a:bodyPr>
          <a:lstStyle/>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今天，我看了一幅漫画，看完之后让我想到了故事</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守株待兔</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。他们的行为是如出一辙，让我有所感触！</a:t>
            </a:r>
            <a:endParaRPr lang="en-US" altLang="zh-CN" sz="1500" dirty="0">
              <a:latin typeface="Arial" panose="020B0604020202020204" pitchFamily="34" charset="0"/>
              <a:ea typeface="思源黑体 CN Regular" panose="020B0500000000000000" pitchFamily="34" charset="-122"/>
              <a:sym typeface="Arial" panose="020B0604020202020204" pitchFamily="34" charset="0"/>
            </a:endParaRPr>
          </a:p>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漫画描绘了一个人坐在一棵瘦小的小树旁，另外一个人拎着水壶来给小树浇水，拎着水壶的人问坐在树下的那个人：“你干什么？”</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53" name="直接连接符 52"/>
          <p:cNvCxnSpPr/>
          <p:nvPr/>
        </p:nvCxnSpPr>
        <p:spPr>
          <a:xfrm>
            <a:off x="6227569" y="1180706"/>
            <a:ext cx="21165" cy="3206747"/>
          </a:xfrm>
          <a:prstGeom prst="line">
            <a:avLst/>
          </a:prstGeom>
          <a:ln w="38100">
            <a:solidFill>
              <a:srgbClr val="C0936B"/>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597906" y="1568607"/>
            <a:ext cx="2121518" cy="1315745"/>
          </a:xfrm>
          <a:prstGeom prst="rect">
            <a:avLst/>
          </a:prstGeom>
        </p:spPr>
        <p:txBody>
          <a:bodyPr wrap="square" lIns="68580" tIns="34290" rIns="68580" bIns="34290">
            <a:spAutoFit/>
          </a:bodyPr>
          <a:lstStyle/>
          <a:p>
            <a:pPr>
              <a:lnSpc>
                <a:spcPct val="150000"/>
              </a:lnSpc>
            </a:pPr>
            <a:r>
              <a:rPr lang="zh-CN" altLang="zh-CN" sz="1800" b="1" dirty="0">
                <a:solidFill>
                  <a:srgbClr val="C0936B"/>
                </a:solidFill>
                <a:latin typeface="Arial" panose="020B0604020202020204" pitchFamily="34" charset="0"/>
                <a:ea typeface="思源黑体 CN Regular" panose="020B0500000000000000" pitchFamily="34" charset="-122"/>
                <a:cs typeface="仿宋" panose="02010609060101010101" charset="-122"/>
                <a:sym typeface="Arial" panose="020B0604020202020204" pitchFamily="34" charset="0"/>
              </a:rPr>
              <a:t>开门见山</a:t>
            </a:r>
            <a:r>
              <a:rPr lang="zh-CN" altLang="en-US" sz="1800" b="1" dirty="0">
                <a:solidFill>
                  <a:srgbClr val="C0936B"/>
                </a:solidFill>
                <a:latin typeface="Arial" panose="020B0604020202020204" pitchFamily="34" charset="0"/>
                <a:ea typeface="思源黑体 CN Regular" panose="020B0500000000000000" pitchFamily="34" charset="-122"/>
                <a:cs typeface="仿宋" panose="02010609060101010101" charset="-122"/>
                <a:sym typeface="Arial" panose="020B0604020202020204" pitchFamily="34" charset="0"/>
              </a:rPr>
              <a:t>，文章开头写出自己是写漫画所得的启示。</a:t>
            </a:r>
            <a:endParaRPr lang="zh-CN" altLang="zh-CN" sz="1800" b="1" dirty="0">
              <a:solidFill>
                <a:srgbClr val="C0936B"/>
              </a:solidFill>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up)">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up)">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793310" y="1503138"/>
            <a:ext cx="5370293" cy="1800493"/>
          </a:xfrm>
          <a:prstGeom prst="rect">
            <a:avLst/>
          </a:prstGeom>
        </p:spPr>
        <p:txBody>
          <a:bodyPr wrap="square" lIns="68580" tIns="34290" rIns="68580" bIns="34290">
            <a:spAutoFit/>
          </a:bodyPr>
          <a:lstStyle/>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坐着的那个人回答：“我等着乘凉！”看完让我觉得很可笑，坐着的那个人不是和</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守株待兔</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里面的那个人一样吗？都是不想努力就想不劳而获！</a:t>
            </a:r>
            <a:endParaRPr lang="en-US" altLang="zh-CN" sz="1500" dirty="0">
              <a:latin typeface="Arial" panose="020B0604020202020204" pitchFamily="34" charset="0"/>
              <a:ea typeface="思源黑体 CN Regular" panose="020B0500000000000000" pitchFamily="34" charset="-122"/>
              <a:sym typeface="Arial" panose="020B0604020202020204" pitchFamily="34" charset="0"/>
            </a:endParaRPr>
          </a:p>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这让我不禁联想起了我们的生活实践</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在我们班里</a:t>
            </a:r>
            <a:r>
              <a:rPr lang="en-US" altLang="zh-CN" sz="15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也有像漫画中的那个人一样，整天游手好闲，什么也不做，整</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54" name="直接连接符 53"/>
          <p:cNvCxnSpPr/>
          <p:nvPr/>
        </p:nvCxnSpPr>
        <p:spPr>
          <a:xfrm flipH="1">
            <a:off x="6219755" y="1167022"/>
            <a:ext cx="7814" cy="3220433"/>
          </a:xfrm>
          <a:prstGeom prst="line">
            <a:avLst/>
          </a:prstGeom>
          <a:ln w="38100">
            <a:solidFill>
              <a:srgbClr val="C0936B"/>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6594283" y="1860612"/>
            <a:ext cx="1756408" cy="900247"/>
          </a:xfrm>
          <a:prstGeom prst="rect">
            <a:avLst/>
          </a:prstGeom>
        </p:spPr>
        <p:txBody>
          <a:bodyPr wrap="square" lIns="68580" tIns="34290" rIns="68580" bIns="34290">
            <a:spAutoFit/>
          </a:bodyPr>
          <a:lstStyle/>
          <a:p>
            <a:pPr lvl="0"/>
            <a:r>
              <a:rPr lang="zh-CN" altLang="en-US" sz="1800" dirty="0">
                <a:solidFill>
                  <a:srgbClr val="C0936B"/>
                </a:solidFill>
                <a:latin typeface="Arial" panose="020B0604020202020204" pitchFamily="34" charset="0"/>
                <a:ea typeface="思源黑体 CN Regular" panose="020B0500000000000000" pitchFamily="34" charset="-122"/>
                <a:cs typeface="楷体_GB2312" panose="02010609030101010101" charset="-122"/>
                <a:sym typeface="Arial" panose="020B0604020202020204" pitchFamily="34" charset="0"/>
              </a:rPr>
              <a:t>运用联想，联想到自己以前读过的守株待兔</a:t>
            </a:r>
            <a:endParaRPr lang="en-US" altLang="zh-CN" sz="1800" b="1" dirty="0">
              <a:solidFill>
                <a:srgbClr val="C0936B"/>
              </a:solidFill>
              <a:latin typeface="Arial" panose="020B0604020202020204" pitchFamily="34" charset="0"/>
              <a:ea typeface="思源黑体 CN Regular" panose="020B0500000000000000" pitchFamily="34" charset="-122"/>
              <a:cs typeface="楷体_GB2312" panose="0201060903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up)">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845290"/>
            <a:ext cx="9429750" cy="3452921"/>
          </a:xfrm>
          <a:prstGeom prst="rect">
            <a:avLst/>
          </a:prstGeom>
          <a:solidFill>
            <a:srgbClr val="C0936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dirty="0">
              <a:solidFill>
                <a:prstClr val="white"/>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矩形 5"/>
          <p:cNvSpPr/>
          <p:nvPr/>
        </p:nvSpPr>
        <p:spPr>
          <a:xfrm>
            <a:off x="6070538" y="2020900"/>
            <a:ext cx="1283066" cy="630942"/>
          </a:xfrm>
          <a:prstGeom prst="rect">
            <a:avLst/>
          </a:prstGeom>
        </p:spPr>
        <p:txBody>
          <a:bodyPr wrap="square" lIns="0" tIns="0" rIns="0" bIns="0">
            <a:spAutoFit/>
          </a:bodyPr>
          <a:lstStyle/>
          <a:p>
            <a:pPr algn="dist"/>
            <a:r>
              <a:rPr lang="zh-CN" altLang="en-US" sz="4100" b="1" spc="45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目录</a:t>
            </a:r>
            <a:endParaRPr lang="zh-CN" altLang="en-US" sz="4100" b="1" spc="45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7" name="矩形 6"/>
          <p:cNvSpPr/>
          <p:nvPr/>
        </p:nvSpPr>
        <p:spPr>
          <a:xfrm>
            <a:off x="5851073" y="2695899"/>
            <a:ext cx="1721996" cy="184666"/>
          </a:xfrm>
          <a:prstGeom prst="rect">
            <a:avLst/>
          </a:prstGeom>
        </p:spPr>
        <p:txBody>
          <a:bodyPr wrap="square" lIns="0" tIns="0" rIns="0" bIns="0">
            <a:spAutoFit/>
          </a:bodyPr>
          <a:lstStyle/>
          <a:p>
            <a:pPr algn="dist"/>
            <a:r>
              <a:rPr lang="en-US" altLang="zh-CN" sz="1200" b="1" spc="45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CONTENT</a:t>
            </a:r>
            <a:endParaRPr lang="zh-CN" altLang="en-US" sz="1200" b="1" spc="45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7" name="组合 16"/>
          <p:cNvGrpSpPr/>
          <p:nvPr/>
        </p:nvGrpSpPr>
        <p:grpSpPr>
          <a:xfrm>
            <a:off x="677473" y="1105920"/>
            <a:ext cx="2591330" cy="473594"/>
            <a:chOff x="1213401" y="1098550"/>
            <a:chExt cx="3455107" cy="631458"/>
          </a:xfrm>
        </p:grpSpPr>
        <p:grpSp>
          <p:nvGrpSpPr>
            <p:cNvPr id="16" name="组合 15"/>
            <p:cNvGrpSpPr/>
            <p:nvPr/>
          </p:nvGrpSpPr>
          <p:grpSpPr>
            <a:xfrm>
              <a:off x="1575137" y="1098550"/>
              <a:ext cx="2754077" cy="492443"/>
              <a:chOff x="1655019" y="1098550"/>
              <a:chExt cx="2754077" cy="492443"/>
            </a:xfrm>
          </p:grpSpPr>
          <p:sp>
            <p:nvSpPr>
              <p:cNvPr id="13" name="矩形 12"/>
              <p:cNvSpPr/>
              <p:nvPr/>
            </p:nvSpPr>
            <p:spPr>
              <a:xfrm>
                <a:off x="2587533" y="1129328"/>
                <a:ext cx="1821563" cy="430887"/>
              </a:xfrm>
              <a:prstGeom prst="rect">
                <a:avLst/>
              </a:prstGeom>
            </p:spPr>
            <p:txBody>
              <a:bodyPr wrap="square" lIns="0" tIns="0" rIns="0" bIns="0">
                <a:spAutoFit/>
              </a:bodyPr>
              <a:lstStyle/>
              <a:p>
                <a:r>
                  <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课前导读</a:t>
                </a:r>
                <a:endPar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sp>
            <p:nvSpPr>
              <p:cNvPr id="14" name="矩形 13"/>
              <p:cNvSpPr/>
              <p:nvPr/>
            </p:nvSpPr>
            <p:spPr>
              <a:xfrm>
                <a:off x="1655019" y="1098550"/>
                <a:ext cx="609141" cy="492443"/>
              </a:xfrm>
              <a:prstGeom prst="rect">
                <a:avLst/>
              </a:prstGeom>
            </p:spPr>
            <p:txBody>
              <a:bodyPr wrap="none" lIns="0" tIns="0" rIns="0" bIns="0">
                <a:spAutoFit/>
              </a:bodyPr>
              <a:lstStyle/>
              <a:p>
                <a:pPr algn="ctr"/>
                <a:r>
                  <a:rPr lang="en-US" altLang="zh-CN"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01</a:t>
                </a:r>
                <a:endParaRPr lang="zh-CN" altLang="en-US"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grpSp>
        <p:cxnSp>
          <p:nvCxnSpPr>
            <p:cNvPr id="15" name="直接连接符 14"/>
            <p:cNvCxnSpPr/>
            <p:nvPr/>
          </p:nvCxnSpPr>
          <p:spPr>
            <a:xfrm>
              <a:off x="1213401" y="1730008"/>
              <a:ext cx="3455107" cy="0"/>
            </a:xfrm>
            <a:prstGeom prst="line">
              <a:avLst/>
            </a:prstGeom>
            <a:ln w="3175">
              <a:gradFill>
                <a:gsLst>
                  <a:gs pos="0">
                    <a:schemeClr val="bg1">
                      <a:alpha val="0"/>
                    </a:schemeClr>
                  </a:gs>
                  <a:gs pos="100000">
                    <a:schemeClr val="bg1">
                      <a:alpha val="0"/>
                    </a:schemeClr>
                  </a:gs>
                  <a:gs pos="5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677473" y="1785594"/>
            <a:ext cx="2591330" cy="473594"/>
            <a:chOff x="1213401" y="1098550"/>
            <a:chExt cx="3455107" cy="631458"/>
          </a:xfrm>
        </p:grpSpPr>
        <p:grpSp>
          <p:nvGrpSpPr>
            <p:cNvPr id="19" name="组合 18"/>
            <p:cNvGrpSpPr/>
            <p:nvPr/>
          </p:nvGrpSpPr>
          <p:grpSpPr>
            <a:xfrm>
              <a:off x="1575137" y="1098550"/>
              <a:ext cx="2754077" cy="492443"/>
              <a:chOff x="1655019" y="1098550"/>
              <a:chExt cx="2754077" cy="492443"/>
            </a:xfrm>
          </p:grpSpPr>
          <p:sp>
            <p:nvSpPr>
              <p:cNvPr id="21" name="矩形 20"/>
              <p:cNvSpPr/>
              <p:nvPr/>
            </p:nvSpPr>
            <p:spPr>
              <a:xfrm>
                <a:off x="2587533" y="1129328"/>
                <a:ext cx="1821563" cy="430887"/>
              </a:xfrm>
              <a:prstGeom prst="rect">
                <a:avLst/>
              </a:prstGeom>
            </p:spPr>
            <p:txBody>
              <a:bodyPr wrap="square" lIns="0" tIns="0" rIns="0" bIns="0">
                <a:spAutoFit/>
              </a:bodyPr>
              <a:lstStyle/>
              <a:p>
                <a:r>
                  <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审题指导</a:t>
                </a:r>
                <a:endPar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sp>
            <p:nvSpPr>
              <p:cNvPr id="22" name="矩形 21"/>
              <p:cNvSpPr/>
              <p:nvPr/>
            </p:nvSpPr>
            <p:spPr>
              <a:xfrm>
                <a:off x="1655019" y="1098550"/>
                <a:ext cx="609141" cy="492443"/>
              </a:xfrm>
              <a:prstGeom prst="rect">
                <a:avLst/>
              </a:prstGeom>
            </p:spPr>
            <p:txBody>
              <a:bodyPr wrap="none" lIns="0" tIns="0" rIns="0" bIns="0">
                <a:spAutoFit/>
              </a:bodyPr>
              <a:lstStyle/>
              <a:p>
                <a:pPr algn="ctr"/>
                <a:r>
                  <a:rPr lang="en-US" altLang="zh-CN"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02</a:t>
                </a:r>
                <a:endParaRPr lang="zh-CN" altLang="en-US"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grpSp>
        <p:cxnSp>
          <p:nvCxnSpPr>
            <p:cNvPr id="20" name="直接连接符 19"/>
            <p:cNvCxnSpPr/>
            <p:nvPr/>
          </p:nvCxnSpPr>
          <p:spPr>
            <a:xfrm>
              <a:off x="1213401" y="1730008"/>
              <a:ext cx="3455107" cy="0"/>
            </a:xfrm>
            <a:prstGeom prst="line">
              <a:avLst/>
            </a:prstGeom>
            <a:ln w="3175">
              <a:gradFill>
                <a:gsLst>
                  <a:gs pos="0">
                    <a:schemeClr val="bg1">
                      <a:alpha val="0"/>
                    </a:schemeClr>
                  </a:gs>
                  <a:gs pos="100000">
                    <a:schemeClr val="bg1">
                      <a:alpha val="0"/>
                    </a:schemeClr>
                  </a:gs>
                  <a:gs pos="5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77473" y="2465268"/>
            <a:ext cx="2591330" cy="473594"/>
            <a:chOff x="1213401" y="1098550"/>
            <a:chExt cx="3455107" cy="631458"/>
          </a:xfrm>
        </p:grpSpPr>
        <p:grpSp>
          <p:nvGrpSpPr>
            <p:cNvPr id="30" name="组合 29"/>
            <p:cNvGrpSpPr/>
            <p:nvPr/>
          </p:nvGrpSpPr>
          <p:grpSpPr>
            <a:xfrm>
              <a:off x="1575137" y="1098550"/>
              <a:ext cx="2754077" cy="492443"/>
              <a:chOff x="1655019" y="1098550"/>
              <a:chExt cx="2754077" cy="492443"/>
            </a:xfrm>
          </p:grpSpPr>
          <p:sp>
            <p:nvSpPr>
              <p:cNvPr id="32" name="矩形 31"/>
              <p:cNvSpPr/>
              <p:nvPr/>
            </p:nvSpPr>
            <p:spPr>
              <a:xfrm>
                <a:off x="2587533" y="1129328"/>
                <a:ext cx="1821563" cy="430887"/>
              </a:xfrm>
              <a:prstGeom prst="rect">
                <a:avLst/>
              </a:prstGeom>
            </p:spPr>
            <p:txBody>
              <a:bodyPr wrap="square" lIns="0" tIns="0" rIns="0" bIns="0">
                <a:spAutoFit/>
              </a:bodyPr>
              <a:lstStyle/>
              <a:p>
                <a:r>
                  <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习作指导</a:t>
                </a:r>
                <a:endPar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sp>
            <p:nvSpPr>
              <p:cNvPr id="33" name="矩形 32"/>
              <p:cNvSpPr/>
              <p:nvPr/>
            </p:nvSpPr>
            <p:spPr>
              <a:xfrm>
                <a:off x="1655019" y="1098550"/>
                <a:ext cx="609141" cy="492443"/>
              </a:xfrm>
              <a:prstGeom prst="rect">
                <a:avLst/>
              </a:prstGeom>
            </p:spPr>
            <p:txBody>
              <a:bodyPr wrap="none" lIns="0" tIns="0" rIns="0" bIns="0">
                <a:spAutoFit/>
              </a:bodyPr>
              <a:lstStyle/>
              <a:p>
                <a:pPr algn="ctr"/>
                <a:r>
                  <a:rPr lang="en-US" altLang="zh-CN"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03</a:t>
                </a:r>
                <a:endParaRPr lang="zh-CN" altLang="en-US"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grpSp>
        <p:cxnSp>
          <p:nvCxnSpPr>
            <p:cNvPr id="31" name="直接连接符 30"/>
            <p:cNvCxnSpPr/>
            <p:nvPr/>
          </p:nvCxnSpPr>
          <p:spPr>
            <a:xfrm>
              <a:off x="1213401" y="1730008"/>
              <a:ext cx="3455107" cy="0"/>
            </a:xfrm>
            <a:prstGeom prst="line">
              <a:avLst/>
            </a:prstGeom>
            <a:ln w="3175">
              <a:gradFill>
                <a:gsLst>
                  <a:gs pos="0">
                    <a:schemeClr val="bg1">
                      <a:alpha val="0"/>
                    </a:schemeClr>
                  </a:gs>
                  <a:gs pos="100000">
                    <a:schemeClr val="bg1">
                      <a:alpha val="0"/>
                    </a:schemeClr>
                  </a:gs>
                  <a:gs pos="5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677473" y="3144942"/>
            <a:ext cx="2591330" cy="473594"/>
            <a:chOff x="1213401" y="1098550"/>
            <a:chExt cx="3455107" cy="631458"/>
          </a:xfrm>
        </p:grpSpPr>
        <p:grpSp>
          <p:nvGrpSpPr>
            <p:cNvPr id="35" name="组合 34"/>
            <p:cNvGrpSpPr/>
            <p:nvPr/>
          </p:nvGrpSpPr>
          <p:grpSpPr>
            <a:xfrm>
              <a:off x="1575137" y="1098550"/>
              <a:ext cx="2754077" cy="492443"/>
              <a:chOff x="1655019" y="1098550"/>
              <a:chExt cx="2754077" cy="492443"/>
            </a:xfrm>
          </p:grpSpPr>
          <p:sp>
            <p:nvSpPr>
              <p:cNvPr id="37" name="矩形 36"/>
              <p:cNvSpPr/>
              <p:nvPr/>
            </p:nvSpPr>
            <p:spPr>
              <a:xfrm>
                <a:off x="2587533" y="1129328"/>
                <a:ext cx="1821563" cy="430887"/>
              </a:xfrm>
              <a:prstGeom prst="rect">
                <a:avLst/>
              </a:prstGeom>
            </p:spPr>
            <p:txBody>
              <a:bodyPr wrap="square" lIns="0" tIns="0" rIns="0" bIns="0">
                <a:spAutoFit/>
              </a:bodyPr>
              <a:lstStyle/>
              <a:p>
                <a:r>
                  <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课堂小结</a:t>
                </a:r>
                <a:endPar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sp>
            <p:nvSpPr>
              <p:cNvPr id="38" name="矩形 37"/>
              <p:cNvSpPr/>
              <p:nvPr/>
            </p:nvSpPr>
            <p:spPr>
              <a:xfrm>
                <a:off x="1655019" y="1098550"/>
                <a:ext cx="609141" cy="492443"/>
              </a:xfrm>
              <a:prstGeom prst="rect">
                <a:avLst/>
              </a:prstGeom>
            </p:spPr>
            <p:txBody>
              <a:bodyPr wrap="none" lIns="0" tIns="0" rIns="0" bIns="0">
                <a:spAutoFit/>
              </a:bodyPr>
              <a:lstStyle/>
              <a:p>
                <a:pPr algn="ctr"/>
                <a:r>
                  <a:rPr lang="en-US" altLang="zh-CN"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04</a:t>
                </a:r>
                <a:endParaRPr lang="zh-CN" altLang="en-US"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grpSp>
        <p:cxnSp>
          <p:nvCxnSpPr>
            <p:cNvPr id="36" name="直接连接符 35"/>
            <p:cNvCxnSpPr/>
            <p:nvPr/>
          </p:nvCxnSpPr>
          <p:spPr>
            <a:xfrm>
              <a:off x="1213401" y="1730008"/>
              <a:ext cx="3455107" cy="0"/>
            </a:xfrm>
            <a:prstGeom prst="line">
              <a:avLst/>
            </a:prstGeom>
            <a:ln w="3175">
              <a:gradFill>
                <a:gsLst>
                  <a:gs pos="0">
                    <a:schemeClr val="bg1">
                      <a:alpha val="0"/>
                    </a:schemeClr>
                  </a:gs>
                  <a:gs pos="100000">
                    <a:schemeClr val="bg1">
                      <a:alpha val="0"/>
                    </a:schemeClr>
                  </a:gs>
                  <a:gs pos="5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77473" y="3824616"/>
            <a:ext cx="2591330" cy="473594"/>
            <a:chOff x="1213401" y="1098550"/>
            <a:chExt cx="3455107" cy="631458"/>
          </a:xfrm>
        </p:grpSpPr>
        <p:grpSp>
          <p:nvGrpSpPr>
            <p:cNvPr id="40" name="组合 39"/>
            <p:cNvGrpSpPr/>
            <p:nvPr/>
          </p:nvGrpSpPr>
          <p:grpSpPr>
            <a:xfrm>
              <a:off x="1575137" y="1098550"/>
              <a:ext cx="2754077" cy="492443"/>
              <a:chOff x="1655019" y="1098550"/>
              <a:chExt cx="2754077" cy="492443"/>
            </a:xfrm>
          </p:grpSpPr>
          <p:sp>
            <p:nvSpPr>
              <p:cNvPr id="42" name="矩形 41"/>
              <p:cNvSpPr/>
              <p:nvPr/>
            </p:nvSpPr>
            <p:spPr>
              <a:xfrm>
                <a:off x="2587533" y="1129328"/>
                <a:ext cx="1821563" cy="430887"/>
              </a:xfrm>
              <a:prstGeom prst="rect">
                <a:avLst/>
              </a:prstGeom>
            </p:spPr>
            <p:txBody>
              <a:bodyPr wrap="square" lIns="0" tIns="0" rIns="0" bIns="0">
                <a:spAutoFit/>
              </a:bodyPr>
              <a:lstStyle/>
              <a:p>
                <a:r>
                  <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课后作业</a:t>
                </a:r>
                <a:endParaRPr lang="zh-CN" altLang="en-US" sz="21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sp>
            <p:nvSpPr>
              <p:cNvPr id="43" name="矩形 42"/>
              <p:cNvSpPr/>
              <p:nvPr/>
            </p:nvSpPr>
            <p:spPr>
              <a:xfrm>
                <a:off x="1655019" y="1098550"/>
                <a:ext cx="609141" cy="492443"/>
              </a:xfrm>
              <a:prstGeom prst="rect">
                <a:avLst/>
              </a:prstGeom>
            </p:spPr>
            <p:txBody>
              <a:bodyPr wrap="none" lIns="0" tIns="0" rIns="0" bIns="0">
                <a:spAutoFit/>
              </a:bodyPr>
              <a:lstStyle/>
              <a:p>
                <a:pPr algn="ctr"/>
                <a:r>
                  <a:rPr lang="en-US" altLang="zh-CN"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rPr>
                  <a:t>05</a:t>
                </a:r>
                <a:endParaRPr lang="zh-CN" altLang="en-US" sz="2400" b="1" spc="450" dirty="0">
                  <a:solidFill>
                    <a:schemeClr val="bg1"/>
                  </a:solidFill>
                  <a:effectLst>
                    <a:outerShdw blurRad="38100" dist="38100" dir="2700000" algn="tl">
                      <a:srgbClr val="000000">
                        <a:alpha val="15000"/>
                      </a:srgbClr>
                    </a:outerShdw>
                  </a:effectLst>
                  <a:latin typeface="Arial" panose="020B0604020202020204" pitchFamily="34" charset="0"/>
                  <a:ea typeface="思源黑体 CN Regular" panose="020B0500000000000000" pitchFamily="34" charset="-122"/>
                  <a:sym typeface="Arial" panose="020B0604020202020204" pitchFamily="34" charset="0"/>
                </a:endParaRPr>
              </a:p>
            </p:txBody>
          </p:sp>
        </p:grpSp>
        <p:cxnSp>
          <p:nvCxnSpPr>
            <p:cNvPr id="41" name="直接连接符 40"/>
            <p:cNvCxnSpPr/>
            <p:nvPr/>
          </p:nvCxnSpPr>
          <p:spPr>
            <a:xfrm>
              <a:off x="1213401" y="1730008"/>
              <a:ext cx="3455107" cy="0"/>
            </a:xfrm>
            <a:prstGeom prst="line">
              <a:avLst/>
            </a:prstGeom>
            <a:ln w="3175">
              <a:gradFill>
                <a:gsLst>
                  <a:gs pos="0">
                    <a:schemeClr val="bg1">
                      <a:alpha val="0"/>
                    </a:schemeClr>
                  </a:gs>
                  <a:gs pos="100000">
                    <a:schemeClr val="bg1">
                      <a:alpha val="0"/>
                    </a:schemeClr>
                  </a:gs>
                  <a:gs pos="5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4922003" y="1278253"/>
            <a:ext cx="2651066" cy="137972"/>
          </a:xfrm>
          <a:prstGeom prst="rect">
            <a:avLst/>
          </a:prstGeom>
          <a:gradFill>
            <a:gsLst>
              <a:gs pos="0">
                <a:schemeClr val="bg1"/>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dirty="0">
              <a:solidFill>
                <a:prstClr val="white"/>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46" name="矩形 45"/>
          <p:cNvSpPr/>
          <p:nvPr/>
        </p:nvSpPr>
        <p:spPr>
          <a:xfrm flipH="1">
            <a:off x="5386538" y="3571708"/>
            <a:ext cx="2651066" cy="137972"/>
          </a:xfrm>
          <a:prstGeom prst="rect">
            <a:avLst/>
          </a:prstGeom>
          <a:gradFill>
            <a:gsLst>
              <a:gs pos="0">
                <a:schemeClr val="bg1"/>
              </a:gs>
              <a:gs pos="10000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defRPr/>
            </a:pPr>
            <a:endParaRPr lang="zh-CN" altLang="en-US" dirty="0">
              <a:solidFill>
                <a:prstClr val="white"/>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3" name="图片 2"/>
          <p:cNvPicPr>
            <a:picLocks noChangeAspect="1"/>
          </p:cNvPicPr>
          <p:nvPr/>
        </p:nvPicPr>
        <p:blipFill>
          <a:blip r:embed="rId1" cstate="email"/>
          <a:stretch>
            <a:fillRect/>
          </a:stretch>
        </p:blipFill>
        <p:spPr>
          <a:xfrm>
            <a:off x="3140417" y="3884981"/>
            <a:ext cx="2591331" cy="15655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793310" y="1634776"/>
            <a:ext cx="4823151" cy="1454244"/>
          </a:xfrm>
          <a:prstGeom prst="rect">
            <a:avLst/>
          </a:prstGeom>
          <a:ln w="12700">
            <a:noFill/>
          </a:ln>
        </p:spPr>
        <p:txBody>
          <a:bodyPr wrap="square" lIns="68580" tIns="34290" rIns="68580" bIns="34290">
            <a:spAutoFit/>
          </a:bodyPr>
          <a:lstStyle/>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朋友，大家请记住，</a:t>
            </a:r>
            <a:r>
              <a:rPr lang="zh-CN" altLang="en-US" sz="1500" dirty="0">
                <a:solidFill>
                  <a:srgbClr val="FF0000"/>
                </a:solidFill>
                <a:latin typeface="Arial" panose="020B0604020202020204" pitchFamily="34" charset="0"/>
                <a:ea typeface="思源黑体 CN Regular" panose="020B0500000000000000" pitchFamily="34" charset="-122"/>
                <a:sym typeface="Arial" panose="020B0604020202020204" pitchFamily="34" charset="0"/>
              </a:rPr>
              <a:t>天底下没有不劳而获的事，只有付出了，才会有收获、才会有成功，所以我们要趁现在，努力学习</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。只有这样，最后才能成功、才能获得成就。</a:t>
            </a:r>
            <a:endParaRPr lang="zh-CN" altLang="zh-CN" sz="15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54" name="TextBox 53"/>
          <p:cNvSpPr txBox="1"/>
          <p:nvPr/>
        </p:nvSpPr>
        <p:spPr>
          <a:xfrm>
            <a:off x="6227569" y="2013523"/>
            <a:ext cx="2499838" cy="484748"/>
          </a:xfrm>
          <a:prstGeom prst="rect">
            <a:avLst/>
          </a:prstGeom>
          <a:noFill/>
        </p:spPr>
        <p:txBody>
          <a:bodyPr wrap="square" lIns="68580" tIns="34290" rIns="68580" bIns="34290" rtlCol="0">
            <a:spAutoFit/>
          </a:bodyPr>
          <a:lstStyle/>
          <a:p>
            <a:pPr lvl="0">
              <a:lnSpc>
                <a:spcPct val="150000"/>
              </a:lnSpc>
            </a:pPr>
            <a:r>
              <a:rPr lang="zh-CN" altLang="en-US" sz="1800" b="1" dirty="0">
                <a:solidFill>
                  <a:srgbClr val="C0936B"/>
                </a:solidFill>
                <a:latin typeface="Arial" panose="020B0604020202020204" pitchFamily="34" charset="0"/>
                <a:ea typeface="思源黑体 CN Regular" panose="020B0500000000000000" pitchFamily="34" charset="-122"/>
                <a:cs typeface="楷体_GB2312" panose="02010609030101010101" charset="-122"/>
                <a:sym typeface="Arial" panose="020B0604020202020204" pitchFamily="34" charset="0"/>
              </a:rPr>
              <a:t>点明主旨，画龙点睛。</a:t>
            </a:r>
            <a:endParaRPr lang="en-US" altLang="zh-CN" sz="1800" b="1" dirty="0">
              <a:solidFill>
                <a:srgbClr val="C0936B"/>
              </a:solidFill>
              <a:latin typeface="Arial" panose="020B0604020202020204" pitchFamily="34" charset="0"/>
              <a:ea typeface="思源黑体 CN Regular" panose="020B0500000000000000" pitchFamily="34" charset="-122"/>
              <a:cs typeface="楷体_GB2312" panose="02010609030101010101" charset="-122"/>
              <a:sym typeface="Arial" panose="020B0604020202020204" pitchFamily="34" charset="0"/>
            </a:endParaRPr>
          </a:p>
        </p:txBody>
      </p:sp>
      <p:cxnSp>
        <p:nvCxnSpPr>
          <p:cNvPr id="79" name="直接连接符 78"/>
          <p:cNvCxnSpPr/>
          <p:nvPr/>
        </p:nvCxnSpPr>
        <p:spPr>
          <a:xfrm flipH="1">
            <a:off x="6003833" y="1281629"/>
            <a:ext cx="7814" cy="3191347"/>
          </a:xfrm>
          <a:prstGeom prst="line">
            <a:avLst/>
          </a:prstGeom>
          <a:ln w="38100">
            <a:solidFill>
              <a:srgbClr val="C0936B"/>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up)">
                                      <p:cBhvr>
                                        <p:cTn id="13" dur="500"/>
                                        <p:tgtEl>
                                          <p:spTgt spid="7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91501" y="1530466"/>
            <a:ext cx="4485617" cy="2215991"/>
          </a:xfrm>
          <a:prstGeom prst="rect">
            <a:avLst/>
          </a:prstGeom>
          <a:ln w="12700">
            <a:solidFill>
              <a:srgbClr val="C0936B"/>
            </a:solidFill>
          </a:ln>
        </p:spPr>
        <p:txBody>
          <a:bodyPr wrap="square" lIns="68580" tIns="34290" rIns="68580" bIns="34290">
            <a:spAutoFit/>
          </a:bodyPr>
          <a:lstStyle/>
          <a:p>
            <a:pPr>
              <a:lnSpc>
                <a:spcPct val="150000"/>
              </a:lnSpc>
            </a:pPr>
            <a:r>
              <a:rPr lang="zh-CN" altLang="en-US" sz="1800" b="1" dirty="0">
                <a:solidFill>
                  <a:srgbClr val="C0936B"/>
                </a:solidFill>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点评：</a:t>
            </a:r>
            <a:endParaRPr lang="en-US" altLang="zh-CN" sz="1800" b="1" dirty="0">
              <a:solidFill>
                <a:srgbClr val="C0936B"/>
              </a:solidFill>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endParaRPr>
          </a:p>
          <a:p>
            <a:pPr>
              <a:lnSpc>
                <a:spcPct val="150000"/>
              </a:lnSpc>
            </a:pPr>
            <a:r>
              <a:rPr lang="en-US" altLang="zh-CN" sz="1500" dirty="0">
                <a:solidFill>
                  <a:srgbClr val="00B050"/>
                </a:solidFill>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       </a:t>
            </a:r>
            <a:r>
              <a:rPr lang="zh-CN" altLang="en-US" sz="1500" dirty="0">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这篇习作由漫画联想到了成语故事</a:t>
            </a:r>
            <a:r>
              <a:rPr lang="en-US" altLang="zh-CN" sz="1500" dirty="0">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a:t>
            </a:r>
            <a:r>
              <a:rPr lang="zh-CN" altLang="en-US" sz="1500" dirty="0">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守株待兔</a:t>
            </a:r>
            <a:r>
              <a:rPr lang="en-US" altLang="zh-CN" sz="1500" dirty="0">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a:t>
            </a:r>
            <a:r>
              <a:rPr lang="zh-CN" altLang="en-US" sz="1500" dirty="0">
                <a:effectLst>
                  <a:outerShdw blurRad="38100" dist="19050" dir="2700000" algn="tl" rotWithShape="0">
                    <a:schemeClr val="dk1">
                      <a:alpha val="40000"/>
                    </a:schemeClr>
                  </a:outerShdw>
                </a:effectLst>
                <a:latin typeface="Arial" panose="020B0604020202020204" pitchFamily="34" charset="0"/>
                <a:ea typeface="思源黑体 CN Regular" panose="020B0500000000000000" pitchFamily="34" charset="-122"/>
                <a:cs typeface="黑体" panose="02010609060101010101" charset="-122"/>
                <a:sym typeface="Arial" panose="020B0604020202020204" pitchFamily="34" charset="0"/>
              </a:rPr>
              <a:t>，并由此感受到生活中也有这样一些同学，不愿努力学习总想不劳而获！语言朴实精炼，再加上细腻的描写和丰富的联想，深刻的生活体验，不愧是一篇佳作！</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44" name="图片 43"/>
          <p:cNvPicPr>
            <a:picLocks noChangeAspect="1"/>
          </p:cNvPicPr>
          <p:nvPr/>
        </p:nvPicPr>
        <p:blipFill>
          <a:blip r:embed="rId1" cstate="email"/>
          <a:stretch>
            <a:fillRect/>
          </a:stretch>
        </p:blipFill>
        <p:spPr>
          <a:xfrm>
            <a:off x="5489381" y="1530466"/>
            <a:ext cx="2882775" cy="213594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ppt_x"/>
                                          </p:val>
                                        </p:tav>
                                        <p:tav tm="100000">
                                          <p:val>
                                            <p:strVal val="#ppt_x"/>
                                          </p:val>
                                        </p:tav>
                                      </p:tavLst>
                                    </p:anim>
                                    <p:anim calcmode="lin" valueType="num">
                                      <p:cBhvr additive="base">
                                        <p:cTn id="15"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email"/>
          <a:stretch>
            <a:fillRect/>
          </a:stretch>
        </p:blipFill>
        <p:spPr>
          <a:xfrm>
            <a:off x="3097530" y="902474"/>
            <a:ext cx="2948940" cy="2948940"/>
          </a:xfrm>
          <a:prstGeom prst="rect">
            <a:avLst/>
          </a:prstGeom>
        </p:spPr>
      </p:pic>
      <p:sp>
        <p:nvSpPr>
          <p:cNvPr id="51" name="矩形 50"/>
          <p:cNvSpPr/>
          <p:nvPr/>
        </p:nvSpPr>
        <p:spPr>
          <a:xfrm>
            <a:off x="553628" y="3639778"/>
            <a:ext cx="8036746" cy="398187"/>
          </a:xfrm>
          <a:prstGeom prst="rect">
            <a:avLst/>
          </a:prstGeom>
          <a:solidFill>
            <a:schemeClr val="bg1"/>
          </a:solidFill>
        </p:spPr>
        <p:txBody>
          <a:bodyPr wrap="square" lIns="51435" tIns="25718" rIns="51435" bIns="25718">
            <a:spAutoFit/>
          </a:bodyPr>
          <a:lstStyle/>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写好后，和同学交流，看看有没有把漫画得到的启示</a:t>
            </a:r>
            <a:r>
              <a:rPr lang="zh-CN" altLang="en-US" sz="1500" dirty="0">
                <a:solidFill>
                  <a:schemeClr val="dk1"/>
                </a:solidFill>
                <a:latin typeface="Arial" panose="020B0604020202020204" pitchFamily="34" charset="0"/>
                <a:ea typeface="思源黑体 CN Regular" panose="020B0500000000000000" pitchFamily="34" charset="-122"/>
                <a:sym typeface="Arial" panose="020B0604020202020204" pitchFamily="34" charset="0"/>
              </a:rPr>
              <a:t>写具体</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，对不满意的地方进行修改。</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42217" y="1682742"/>
            <a:ext cx="4240627" cy="1454244"/>
          </a:xfrm>
          <a:prstGeom prst="rect">
            <a:avLst/>
          </a:prstGeom>
          <a:ln w="15875">
            <a:solidFill>
              <a:srgbClr val="C0936B"/>
            </a:solidFill>
          </a:ln>
        </p:spPr>
        <p:txBody>
          <a:bodyPr wrap="square" lIns="68580" tIns="34290" rIns="68580" bIns="34290">
            <a:spAutoFit/>
          </a:bodyPr>
          <a:lstStyle/>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今天大家学会了看漫画作文的方法。但是文无定法，你还可以去尝试不同的写作方法，只要你的作文符合了写作要求，只要你写出了真情实感，就是一篇好文章。</a:t>
            </a:r>
            <a:endParaRPr lang="zh-CN" altLang="zh-CN"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4" name="图片 3"/>
          <p:cNvPicPr>
            <a:picLocks noChangeAspect="1"/>
          </p:cNvPicPr>
          <p:nvPr/>
        </p:nvPicPr>
        <p:blipFill>
          <a:blip r:embed="rId1" cstate="email"/>
          <a:stretch>
            <a:fillRect/>
          </a:stretch>
        </p:blipFill>
        <p:spPr>
          <a:xfrm>
            <a:off x="5536881" y="11570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7277" y="1806794"/>
            <a:ext cx="369332" cy="1546577"/>
          </a:xfrm>
          <a:prstGeom prst="rect">
            <a:avLst/>
          </a:prstGeom>
          <a:solidFill>
            <a:srgbClr val="C0936B"/>
          </a:solidFill>
        </p:spPr>
        <p:txBody>
          <a:bodyPr wrap="square" lIns="68580" tIns="34290" rIns="68580" bIns="34290">
            <a:spAutoFit/>
          </a:bodyPr>
          <a:lstStyle>
            <a:defPPr>
              <a:defRPr lang="zh-CN"/>
            </a:defPPr>
            <a:lvl1pPr algn="ctr">
              <a:defRPr sz="2400">
                <a:solidFill>
                  <a:schemeClr val="bg1"/>
                </a:solidFill>
                <a:latin typeface="OPPOSans R" panose="00020600040101010101" pitchFamily="18" charset="-122"/>
                <a:ea typeface="OPPOSans R" panose="00020600040101010101" pitchFamily="18" charset="-122"/>
                <a:cs typeface="楷体" panose="02010609060101010101" pitchFamily="49" charset="-122"/>
              </a:defRPr>
            </a:lvl1pPr>
          </a:lstStyle>
          <a:p>
            <a:r>
              <a:rPr lang="zh-CN" altLang="en-US">
                <a:latin typeface="Arial" panose="020B0604020202020204" pitchFamily="34" charset="0"/>
                <a:ea typeface="思源黑体 CN Regular" panose="020B0500000000000000" pitchFamily="34" charset="-122"/>
                <a:sym typeface="Arial" panose="020B0604020202020204" pitchFamily="34" charset="0"/>
              </a:rPr>
              <a:t>板</a:t>
            </a:r>
            <a:endParaRPr lang="en-US" altLang="zh-CN" dirty="0">
              <a:latin typeface="Arial" panose="020B0604020202020204" pitchFamily="34" charset="0"/>
              <a:ea typeface="思源黑体 CN Regular" panose="020B0500000000000000" pitchFamily="34" charset="-122"/>
              <a:sym typeface="Arial" panose="020B0604020202020204" pitchFamily="34" charset="0"/>
            </a:endParaRPr>
          </a:p>
          <a:p>
            <a:r>
              <a:rPr lang="zh-CN" altLang="en-US">
                <a:latin typeface="Arial" panose="020B0604020202020204" pitchFamily="34" charset="0"/>
                <a:ea typeface="思源黑体 CN Regular" panose="020B0500000000000000" pitchFamily="34" charset="-122"/>
                <a:sym typeface="Arial" panose="020B0604020202020204" pitchFamily="34" charset="0"/>
              </a:rPr>
              <a:t>书</a:t>
            </a:r>
            <a:endParaRPr lang="en-US" altLang="zh-CN" dirty="0">
              <a:latin typeface="Arial" panose="020B0604020202020204" pitchFamily="34" charset="0"/>
              <a:ea typeface="思源黑体 CN Regular" panose="020B0500000000000000" pitchFamily="34" charset="-122"/>
              <a:sym typeface="Arial" panose="020B0604020202020204" pitchFamily="34" charset="0"/>
            </a:endParaRPr>
          </a:p>
          <a:p>
            <a:r>
              <a:rPr lang="zh-CN" altLang="en-US">
                <a:latin typeface="Arial" panose="020B0604020202020204" pitchFamily="34" charset="0"/>
                <a:ea typeface="思源黑体 CN Regular" panose="020B0500000000000000" pitchFamily="34" charset="-122"/>
                <a:sym typeface="Arial" panose="020B0604020202020204" pitchFamily="34" charset="0"/>
              </a:rPr>
              <a:t>设</a:t>
            </a:r>
            <a:endParaRPr lang="en-US" altLang="zh-CN" dirty="0">
              <a:latin typeface="Arial" panose="020B0604020202020204" pitchFamily="34" charset="0"/>
              <a:ea typeface="思源黑体 CN Regular" panose="020B0500000000000000" pitchFamily="34" charset="-122"/>
              <a:sym typeface="Arial" panose="020B0604020202020204" pitchFamily="34" charset="0"/>
            </a:endParaRPr>
          </a:p>
          <a:p>
            <a:r>
              <a:rPr lang="zh-CN" altLang="en-US" dirty="0">
                <a:latin typeface="Arial" panose="020B0604020202020204" pitchFamily="34" charset="0"/>
                <a:ea typeface="思源黑体 CN Regular" panose="020B0500000000000000" pitchFamily="34" charset="-122"/>
                <a:sym typeface="Arial" panose="020B0604020202020204" pitchFamily="34" charset="0"/>
              </a:rPr>
              <a:t>计</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3" name="矩形 2"/>
          <p:cNvSpPr/>
          <p:nvPr/>
        </p:nvSpPr>
        <p:spPr>
          <a:xfrm>
            <a:off x="2492877" y="1273169"/>
            <a:ext cx="4158246" cy="2008242"/>
          </a:xfrm>
          <a:prstGeom prst="rect">
            <a:avLst/>
          </a:prstGeom>
        </p:spPr>
        <p:txBody>
          <a:bodyPr wrap="square" lIns="68580" tIns="34290" rIns="68580" bIns="34290">
            <a:spAutoFit/>
          </a:bodyPr>
          <a:lstStyle/>
          <a:p>
            <a:pPr lvl="0">
              <a:lnSpc>
                <a:spcPct val="200000"/>
              </a:lnSpc>
            </a:pPr>
            <a:r>
              <a:rPr lang="zh-CN" altLang="en-US" sz="1800" b="1"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漫画的启示</a:t>
            </a:r>
            <a:endParaRPr lang="zh-CN" altLang="en-US" sz="1800" b="1"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endParaRPr>
          </a:p>
          <a:p>
            <a:pPr lvl="0">
              <a:lnSpc>
                <a:spcPct val="200000"/>
              </a:lnSpc>
            </a:pPr>
            <a:r>
              <a:rPr lang="zh-CN" altLang="en-US"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）引入漫画知识        </a:t>
            </a:r>
            <a:endPar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endParaRPr>
          </a:p>
          <a:p>
            <a:pPr lvl="0">
              <a:lnSpc>
                <a:spcPct val="200000"/>
              </a:lnSpc>
            </a:pPr>
            <a:r>
              <a:rPr lang="zh-CN" altLang="en-US"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2</a:t>
            </a:r>
            <a:r>
              <a:rPr lang="zh-CN" altLang="en-US"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）讲解漫画的启示    </a:t>
            </a:r>
            <a:endPar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endParaRPr>
          </a:p>
          <a:p>
            <a:pPr lvl="0">
              <a:lnSpc>
                <a:spcPct val="200000"/>
              </a:lnSpc>
            </a:pPr>
            <a:r>
              <a:rPr lang="zh-CN" altLang="en-US" sz="1500" dirty="0" smtClean="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3</a:t>
            </a:r>
            <a:r>
              <a:rPr lang="zh-CN" altLang="en-US"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）撰写文章</a:t>
            </a:r>
            <a:endParaRPr lang="en-US" altLang="zh-CN" sz="15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5" name="图片 4"/>
          <p:cNvPicPr>
            <a:picLocks noChangeAspect="1"/>
          </p:cNvPicPr>
          <p:nvPr/>
        </p:nvPicPr>
        <p:blipFill>
          <a:blip r:embed="rId1" cstate="email"/>
          <a:stretch>
            <a:fillRect/>
          </a:stretch>
        </p:blipFill>
        <p:spPr>
          <a:xfrm>
            <a:off x="4961821" y="11570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1149416" y="1026332"/>
            <a:ext cx="6845169" cy="623248"/>
          </a:xfrm>
          <a:prstGeom prst="rect">
            <a:avLst/>
          </a:prstGeom>
          <a:solidFill>
            <a:srgbClr val="C0936B"/>
          </a:solidFill>
        </p:spPr>
        <p:txBody>
          <a:bodyPr wrap="square" lIns="68580" tIns="34290" rIns="68580" bIns="34290">
            <a:spAutoFit/>
          </a:bodyPr>
          <a:lstStyle/>
          <a:p>
            <a:pPr algn="ctr"/>
            <a:r>
              <a:rPr lang="zh-CN" altLang="en-US" sz="1800" dirty="0">
                <a:solidFill>
                  <a:schemeClr val="bg1"/>
                </a:solidFill>
                <a:latin typeface="Arial" panose="020B0604020202020204" pitchFamily="34" charset="0"/>
                <a:ea typeface="思源黑体 CN Regular" panose="020B0500000000000000" pitchFamily="34" charset="-122"/>
                <a:cs typeface="楷体" panose="02010609060101010101" pitchFamily="49" charset="-122"/>
                <a:sym typeface="Arial" panose="020B0604020202020204" pitchFamily="34" charset="0"/>
              </a:rPr>
              <a:t>课下，我们搜集一些有趣的，发人深省的漫画，将这些漫画编成一本漫画集吧！</a:t>
            </a:r>
            <a:endParaRPr lang="zh-CN" altLang="en-US" sz="1800" dirty="0">
              <a:solidFill>
                <a:schemeClr val="bg1"/>
              </a:solidFill>
              <a:latin typeface="Arial" panose="020B0604020202020204" pitchFamily="34" charset="0"/>
              <a:ea typeface="思源黑体 CN Regular" panose="020B0500000000000000" pitchFamily="34" charset="-122"/>
              <a:cs typeface="楷体" panose="02010609060101010101" pitchFamily="49" charset="-122"/>
              <a:sym typeface="Arial" panose="020B0604020202020204" pitchFamily="34" charset="0"/>
            </a:endParaRPr>
          </a:p>
        </p:txBody>
      </p:sp>
      <p:pic>
        <p:nvPicPr>
          <p:cNvPr id="4" name="图片 3"/>
          <p:cNvPicPr>
            <a:picLocks noChangeAspect="1"/>
          </p:cNvPicPr>
          <p:nvPr/>
        </p:nvPicPr>
        <p:blipFill>
          <a:blip r:embed="rId1" cstate="email"/>
          <a:stretch>
            <a:fillRect/>
          </a:stretch>
        </p:blipFill>
        <p:spPr>
          <a:xfrm>
            <a:off x="3097530" y="2019452"/>
            <a:ext cx="2948940" cy="294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email"/>
          <a:stretch>
            <a:fillRect/>
          </a:stretch>
        </p:blipFill>
        <p:spPr>
          <a:xfrm>
            <a:off x="5466954" y="1883580"/>
            <a:ext cx="1942376" cy="2742179"/>
          </a:xfrm>
          <a:prstGeom prst="rect">
            <a:avLst/>
          </a:prstGeom>
        </p:spPr>
      </p:pic>
      <p:sp>
        <p:nvSpPr>
          <p:cNvPr id="6" name="矩形 5"/>
          <p:cNvSpPr/>
          <p:nvPr/>
        </p:nvSpPr>
        <p:spPr>
          <a:xfrm>
            <a:off x="2516159" y="909497"/>
            <a:ext cx="4111683" cy="415498"/>
          </a:xfrm>
          <a:prstGeom prst="rect">
            <a:avLst/>
          </a:prstGeom>
          <a:ln w="38100">
            <a:solidFill>
              <a:srgbClr val="C0936B"/>
            </a:solidFill>
            <a:prstDash val="sysDot"/>
          </a:ln>
        </p:spPr>
        <p:txBody>
          <a:bodyPr wrap="square" lIns="68580" tIns="34290" rIns="68580" bIns="34290">
            <a:spAutoFit/>
          </a:bodyPr>
          <a:lstStyle/>
          <a:p>
            <a:pPr algn="ctr" fontAlgn="auto">
              <a:lnSpc>
                <a:spcPct val="150000"/>
              </a:lnSpc>
            </a:pPr>
            <a:r>
              <a:rPr lang="zh-CN" altLang="en-US" sz="1500" b="1" dirty="0">
                <a:solidFill>
                  <a:srgbClr val="C0936B"/>
                </a:solidFill>
                <a:latin typeface="Arial" panose="020B0604020202020204" pitchFamily="34" charset="0"/>
                <a:ea typeface="思源黑体 CN Regular" panose="020B0500000000000000" pitchFamily="34" charset="-122"/>
                <a:cs typeface="宋体" panose="02010600030101010101" pitchFamily="2" charset="-122"/>
                <a:sym typeface="Arial" panose="020B0604020202020204" pitchFamily="34" charset="0"/>
              </a:rPr>
              <a:t>你一定看过很多种类的画吧！</a:t>
            </a:r>
            <a:endParaRPr lang="en-US" altLang="zh-CN" sz="1500" b="1" dirty="0">
              <a:solidFill>
                <a:srgbClr val="C0936B"/>
              </a:solidFill>
              <a:latin typeface="Arial" panose="020B0604020202020204" pitchFamily="34" charset="0"/>
              <a:ea typeface="思源黑体 CN Regular" panose="020B0500000000000000" pitchFamily="34" charset="-122"/>
              <a:cs typeface="宋体" panose="02010600030101010101" pitchFamily="2" charset="-122"/>
              <a:sym typeface="Arial" panose="020B0604020202020204" pitchFamily="34" charset="0"/>
            </a:endParaRPr>
          </a:p>
        </p:txBody>
      </p:sp>
      <p:sp>
        <p:nvSpPr>
          <p:cNvPr id="52" name="文本框 2"/>
          <p:cNvSpPr txBox="1"/>
          <p:nvPr/>
        </p:nvSpPr>
        <p:spPr>
          <a:xfrm>
            <a:off x="3539012" y="1537332"/>
            <a:ext cx="2065977" cy="438582"/>
          </a:xfrm>
          <a:prstGeom prst="rect">
            <a:avLst/>
          </a:prstGeom>
          <a:solidFill>
            <a:srgbClr val="C0936B"/>
          </a:solidFill>
        </p:spPr>
        <p:txBody>
          <a:bodyPr wrap="square" lIns="68580" tIns="34290" rIns="68580" bIns="34290">
            <a:spAutoFit/>
          </a:bodyPr>
          <a:lstStyle>
            <a:defPPr>
              <a:defRPr lang="zh-CN"/>
            </a:defPPr>
            <a:lvl1pPr>
              <a:defRPr sz="2400">
                <a:solidFill>
                  <a:schemeClr val="bg1"/>
                </a:solidFill>
                <a:latin typeface="OPPOSans R" panose="00020600040101010101" pitchFamily="18" charset="-122"/>
                <a:ea typeface="OPPOSans R" panose="00020600040101010101" pitchFamily="18"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latin typeface="Arial" panose="020B0604020202020204" pitchFamily="34" charset="0"/>
                <a:ea typeface="思源黑体 CN Regular" panose="020B0500000000000000" pitchFamily="34" charset="-122"/>
                <a:sym typeface="Arial" panose="020B0604020202020204" pitchFamily="34" charset="0"/>
              </a:rPr>
              <a:t>水彩画</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4" name="图片 3"/>
          <p:cNvPicPr>
            <a:picLocks noChangeAspect="1"/>
          </p:cNvPicPr>
          <p:nvPr/>
        </p:nvPicPr>
        <p:blipFill>
          <a:blip r:embed="rId2" cstate="email"/>
          <a:stretch>
            <a:fillRect/>
          </a:stretch>
        </p:blipFill>
        <p:spPr>
          <a:xfrm>
            <a:off x="1310988" y="2147822"/>
            <a:ext cx="3518260" cy="25837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2"/>
          <p:cNvSpPr txBox="1"/>
          <p:nvPr/>
        </p:nvSpPr>
        <p:spPr>
          <a:xfrm>
            <a:off x="3539012" y="909785"/>
            <a:ext cx="2065977" cy="438582"/>
          </a:xfrm>
          <a:prstGeom prst="rect">
            <a:avLst/>
          </a:prstGeom>
          <a:solidFill>
            <a:srgbClr val="C0936B"/>
          </a:solidFill>
        </p:spPr>
        <p:txBody>
          <a:bodyPr wrap="square" lIns="68580" tIns="34290" rIns="68580" bIns="34290">
            <a:spAutoFit/>
          </a:bodyPr>
          <a:lstStyle>
            <a:defPPr>
              <a:defRPr lang="zh-CN"/>
            </a:defPPr>
            <a:lvl1pPr>
              <a:defRPr sz="2400">
                <a:solidFill>
                  <a:schemeClr val="bg1"/>
                </a:solidFill>
                <a:latin typeface="OPPOSans R" panose="00020600040101010101" pitchFamily="18" charset="-122"/>
                <a:ea typeface="OPPOSans R" panose="00020600040101010101" pitchFamily="18"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dirty="0">
                <a:latin typeface="Arial" panose="020B0604020202020204" pitchFamily="34" charset="0"/>
                <a:ea typeface="思源黑体 CN Regular" panose="020B0500000000000000" pitchFamily="34" charset="-122"/>
                <a:sym typeface="Arial" panose="020B0604020202020204" pitchFamily="34" charset="0"/>
              </a:rPr>
              <a:t>素描画</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8" name="矩形 7"/>
          <p:cNvSpPr/>
          <p:nvPr/>
        </p:nvSpPr>
        <p:spPr>
          <a:xfrm>
            <a:off x="1445027" y="3619891"/>
            <a:ext cx="6051586" cy="992579"/>
          </a:xfrm>
          <a:prstGeom prst="rect">
            <a:avLst/>
          </a:prstGeom>
          <a:ln w="19050">
            <a:solidFill>
              <a:srgbClr val="C0936B"/>
            </a:solidFill>
          </a:ln>
        </p:spPr>
        <p:txBody>
          <a:bodyPr wrap="square" lIns="68580" tIns="34290" rIns="68580" bIns="34290">
            <a:spAutoFit/>
          </a:bodyPr>
          <a:lstStyle/>
          <a:p>
            <a:pPr>
              <a:lnSpc>
                <a:spcPct val="20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素描是指运用铅笔或者炭笔之类的单色调黑色美术用笔对物体进行刻画，运用线条将块面铺出，再进行黑白灰的刻画。</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12" name="图片 11"/>
          <p:cNvPicPr/>
          <p:nvPr/>
        </p:nvPicPr>
        <p:blipFill>
          <a:blip r:embed="rId1" cstate="email"/>
          <a:stretch>
            <a:fillRect/>
          </a:stretch>
        </p:blipFill>
        <p:spPr>
          <a:xfrm>
            <a:off x="1121003" y="1324009"/>
            <a:ext cx="2402127" cy="2310171"/>
          </a:xfrm>
          <a:prstGeom prst="rect">
            <a:avLst/>
          </a:prstGeom>
        </p:spPr>
      </p:pic>
      <p:pic>
        <p:nvPicPr>
          <p:cNvPr id="14" name="图片 13"/>
          <p:cNvPicPr/>
          <p:nvPr/>
        </p:nvPicPr>
        <p:blipFill>
          <a:blip r:embed="rId2" cstate="email"/>
          <a:stretch>
            <a:fillRect/>
          </a:stretch>
        </p:blipFill>
        <p:spPr>
          <a:xfrm>
            <a:off x="5115125" y="1574446"/>
            <a:ext cx="2831420" cy="18092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email"/>
          <a:srcRect t="-1"/>
          <a:stretch>
            <a:fillRect/>
          </a:stretch>
        </p:blipFill>
        <p:spPr>
          <a:xfrm>
            <a:off x="2654178" y="957821"/>
            <a:ext cx="4164527" cy="3546944"/>
          </a:xfrm>
          <a:prstGeom prst="rect">
            <a:avLst/>
          </a:prstGeom>
        </p:spPr>
      </p:pic>
      <p:sp>
        <p:nvSpPr>
          <p:cNvPr id="8" name="文本框 7"/>
          <p:cNvSpPr txBox="1"/>
          <p:nvPr/>
        </p:nvSpPr>
        <p:spPr>
          <a:xfrm>
            <a:off x="3085531" y="3575670"/>
            <a:ext cx="3301823" cy="346249"/>
          </a:xfrm>
          <a:prstGeom prst="rect">
            <a:avLst/>
          </a:prstGeom>
          <a:noFill/>
        </p:spPr>
        <p:txBody>
          <a:bodyPr wrap="square" lIns="68580" tIns="34290" rIns="68580" bIns="34290" rtlCol="0">
            <a:spAutoFit/>
          </a:bodyPr>
          <a:lstStyle/>
          <a:p>
            <a:pPr algn="dist"/>
            <a:r>
              <a:rPr lang="zh-CN" altLang="en-US" sz="1800" dirty="0">
                <a:latin typeface="Arial" panose="020B0604020202020204" pitchFamily="34" charset="0"/>
                <a:ea typeface="思源黑体 CN Regular" panose="020B0500000000000000" pitchFamily="34" charset="-122"/>
                <a:sym typeface="Arial" panose="020B0604020202020204" pitchFamily="34" charset="0"/>
              </a:rPr>
              <a:t>怎样写对漫画的启示呢？</a:t>
            </a:r>
            <a:endParaRPr lang="zh-CN" altLang="en-US" sz="1800" dirty="0">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cstate="email"/>
          <a:stretch>
            <a:fillRect/>
          </a:stretch>
        </p:blipFill>
        <p:spPr>
          <a:xfrm>
            <a:off x="3134709" y="2274144"/>
            <a:ext cx="2874584" cy="2129873"/>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文本框 12"/>
          <p:cNvSpPr txBox="1"/>
          <p:nvPr/>
        </p:nvSpPr>
        <p:spPr>
          <a:xfrm>
            <a:off x="2771516" y="1074742"/>
            <a:ext cx="3600969" cy="1177245"/>
          </a:xfrm>
          <a:prstGeom prst="rect">
            <a:avLst/>
          </a:prstGeom>
          <a:solidFill>
            <a:srgbClr val="C0936B"/>
          </a:solidFill>
        </p:spPr>
        <p:txBody>
          <a:bodyPr wrap="square" lIns="68580" tIns="34290" rIns="68580" bIns="34290">
            <a:spAutoFit/>
          </a:bodyPr>
          <a:lstStyle>
            <a:defPPr>
              <a:defRPr lang="zh-CN"/>
            </a:defPPr>
            <a:lvl1pPr>
              <a:defRPr sz="2400">
                <a:solidFill>
                  <a:schemeClr val="bg1"/>
                </a:solidFill>
                <a:latin typeface="OPPOSans R" panose="00020600040101010101" pitchFamily="18" charset="-122"/>
                <a:ea typeface="OPPOSans R" panose="00020600040101010101" pitchFamily="18" charset="-122"/>
              </a:defRPr>
            </a:lvl1pPr>
          </a:lstStyle>
          <a:p>
            <a:pPr algn="ctr">
              <a:lnSpc>
                <a:spcPct val="150000"/>
              </a:lnSpc>
            </a:pPr>
            <a:r>
              <a:rPr lang="zh-CN" altLang="en-US" dirty="0">
                <a:latin typeface="Arial" panose="020B0604020202020204" pitchFamily="34" charset="0"/>
                <a:ea typeface="思源黑体 CN Regular" panose="020B0500000000000000" pitchFamily="34" charset="-122"/>
                <a:sym typeface="Arial" panose="020B0604020202020204" pitchFamily="34" charset="0"/>
              </a:rPr>
              <a:t>从中能得到什么启示呢？</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algn="ctr">
              <a:lnSpc>
                <a:spcPct val="150000"/>
              </a:lnSpc>
            </a:pPr>
            <a:r>
              <a:rPr lang="zh-CN" altLang="en-US" dirty="0">
                <a:latin typeface="Arial" panose="020B0604020202020204" pitchFamily="34" charset="0"/>
                <a:ea typeface="思源黑体 CN Regular" panose="020B0500000000000000" pitchFamily="34" charset="-122"/>
                <a:sym typeface="Arial" panose="020B0604020202020204" pitchFamily="34" charset="0"/>
              </a:rPr>
              <a:t>你能读懂这幅漫画吗？</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框 66"/>
          <p:cNvSpPr txBox="1">
            <a:spLocks noChangeArrowheads="1"/>
          </p:cNvSpPr>
          <p:nvPr/>
        </p:nvSpPr>
        <p:spPr bwMode="auto">
          <a:xfrm>
            <a:off x="594232" y="757050"/>
            <a:ext cx="540277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500" b="1" spc="225" dirty="0">
                <a:solidFill>
                  <a:schemeClr val="accent1"/>
                </a:solidFill>
                <a:latin typeface="Arial" panose="020B0604020202020204" pitchFamily="34" charset="0"/>
                <a:ea typeface="思源黑体 CN Regular" panose="020B0500000000000000" pitchFamily="34" charset="-122"/>
                <a:cs typeface="Arial" panose="020B0604020202020204" pitchFamily="34" charset="0"/>
                <a:sym typeface="Arial" panose="020B0604020202020204" pitchFamily="34" charset="0"/>
              </a:rPr>
              <a:t>审题指导</a:t>
            </a:r>
            <a:endParaRPr lang="zh-CN" altLang="en-US" sz="1500" b="1" spc="225" dirty="0">
              <a:solidFill>
                <a:schemeClr val="accent1"/>
              </a:solidFill>
              <a:latin typeface="Arial" panose="020B0604020202020204" pitchFamily="34" charset="0"/>
              <a:ea typeface="思源黑体 CN Regular" panose="020B0500000000000000" pitchFamily="34" charset="-122"/>
              <a:cs typeface="Arial" panose="020B0604020202020204" pitchFamily="34" charset="0"/>
              <a:sym typeface="Arial" panose="020B0604020202020204" pitchFamily="34" charset="0"/>
            </a:endParaRPr>
          </a:p>
        </p:txBody>
      </p:sp>
      <p:sp>
        <p:nvSpPr>
          <p:cNvPr id="2" name="矩形 1"/>
          <p:cNvSpPr/>
          <p:nvPr/>
        </p:nvSpPr>
        <p:spPr>
          <a:xfrm>
            <a:off x="558860" y="2143437"/>
            <a:ext cx="4577916" cy="1800493"/>
          </a:xfrm>
          <a:prstGeom prst="rect">
            <a:avLst/>
          </a:prstGeom>
        </p:spPr>
        <p:txBody>
          <a:bodyPr wrap="square" lIns="68580" tIns="34290" rIns="68580" bIns="34290">
            <a:spAutoFit/>
          </a:bodyPr>
          <a:lstStyle/>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看图作文，图画就是作文的依据，所以，首先要把图画的内容看清楚。看清图里的内容，是我们作文的第一步。由习作图中我们可以看到第一幅图中两个人一个勤劳，一个懒惰；第二幅图是那几个人站到了不该站的位置。</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3" name="矩形 2"/>
          <p:cNvSpPr/>
          <p:nvPr/>
        </p:nvSpPr>
        <p:spPr>
          <a:xfrm>
            <a:off x="586508" y="1498652"/>
            <a:ext cx="2143246" cy="346249"/>
          </a:xfrm>
          <a:prstGeom prst="rect">
            <a:avLst/>
          </a:prstGeom>
          <a:solidFill>
            <a:srgbClr val="C0936B"/>
          </a:solidFill>
        </p:spPr>
        <p:txBody>
          <a:bodyPr wrap="square" lIns="68580" tIns="34290" rIns="68580" bIns="34290">
            <a:spAutoFit/>
          </a:bodyPr>
          <a:lstStyle/>
          <a:p>
            <a:r>
              <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仔细观察</a:t>
            </a:r>
            <a:r>
              <a:rPr lang="zh-CN" altLang="en-US" sz="1800">
                <a:solidFill>
                  <a:schemeClr val="bg1"/>
                </a:solidFill>
                <a:latin typeface="Arial" panose="020B0604020202020204" pitchFamily="34" charset="0"/>
                <a:ea typeface="思源黑体 CN Regular" panose="020B0500000000000000" pitchFamily="34" charset="-122"/>
                <a:sym typeface="Arial" panose="020B0604020202020204" pitchFamily="34" charset="0"/>
              </a:rPr>
              <a:t>漫画。</a:t>
            </a:r>
            <a:endPar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7" name="图片 6"/>
          <p:cNvPicPr>
            <a:picLocks noChangeAspect="1"/>
          </p:cNvPicPr>
          <p:nvPr/>
        </p:nvPicPr>
        <p:blipFill>
          <a:blip r:embed="rId1" cstate="email"/>
          <a:stretch>
            <a:fillRect/>
          </a:stretch>
        </p:blipFill>
        <p:spPr>
          <a:xfrm>
            <a:off x="6032377" y="13856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3310" y="2423996"/>
            <a:ext cx="4847150" cy="1107996"/>
          </a:xfrm>
          <a:prstGeom prst="rect">
            <a:avLst/>
          </a:prstGeom>
        </p:spPr>
        <p:txBody>
          <a:bodyPr wrap="square" lIns="68580" tIns="34290" rIns="68580" bIns="34290">
            <a:spAutoFit/>
          </a:bodyPr>
          <a:lstStyle/>
          <a:p>
            <a:pPr>
              <a:lnSpc>
                <a:spcPct val="150000"/>
              </a:lnSpc>
            </a:pPr>
            <a:r>
              <a:rPr lang="en-US" altLang="zh-CN" sz="1500" dirty="0">
                <a:solidFill>
                  <a:srgbClr val="FF0000"/>
                </a:solidFill>
                <a:latin typeface="Arial" panose="020B0604020202020204" pitchFamily="34" charset="0"/>
                <a:ea typeface="思源黑体 CN Regular" panose="020B0500000000000000" pitchFamily="34" charset="-122"/>
                <a:sym typeface="Arial" panose="020B0604020202020204" pitchFamily="34" charset="0"/>
              </a:rPr>
              <a:t>       </a:t>
            </a: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画意把握准了，思路才不会偏离。每一幅画的设计和布局都有一定的目的，我们观察画面后，还要认真思考画面所反映的中心思想。</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3" name="矩形 2"/>
          <p:cNvSpPr/>
          <p:nvPr/>
        </p:nvSpPr>
        <p:spPr>
          <a:xfrm>
            <a:off x="558861" y="1546079"/>
            <a:ext cx="1709843" cy="623248"/>
          </a:xfrm>
          <a:prstGeom prst="rect">
            <a:avLst/>
          </a:prstGeom>
          <a:solidFill>
            <a:srgbClr val="C0936B"/>
          </a:solidFill>
        </p:spPr>
        <p:txBody>
          <a:bodyPr wrap="square" lIns="68580" tIns="34290" rIns="68580" bIns="34290">
            <a:spAutoFit/>
          </a:bodyPr>
          <a:lstStyle/>
          <a:p>
            <a:r>
              <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2. </a:t>
            </a: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认真分析</a:t>
            </a:r>
            <a:r>
              <a:rPr lang="zh-CN" altLang="en-US" sz="1800">
                <a:solidFill>
                  <a:schemeClr val="bg1"/>
                </a:solidFill>
                <a:latin typeface="Arial" panose="020B0604020202020204" pitchFamily="34" charset="0"/>
                <a:ea typeface="思源黑体 CN Regular" panose="020B0500000000000000" pitchFamily="34" charset="-122"/>
                <a:sym typeface="Arial" panose="020B0604020202020204" pitchFamily="34" charset="0"/>
              </a:rPr>
              <a:t>画面。</a:t>
            </a:r>
            <a:endPar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7" name="图片 6"/>
          <p:cNvPicPr>
            <a:picLocks noChangeAspect="1"/>
          </p:cNvPicPr>
          <p:nvPr/>
        </p:nvPicPr>
        <p:blipFill>
          <a:blip r:embed="rId1" cstate="email"/>
          <a:stretch>
            <a:fillRect/>
          </a:stretch>
        </p:blipFill>
        <p:spPr>
          <a:xfrm>
            <a:off x="5820237" y="13856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9127" y="2385812"/>
            <a:ext cx="5037773" cy="1107996"/>
          </a:xfrm>
          <a:prstGeom prst="rect">
            <a:avLst/>
          </a:prstGeom>
        </p:spPr>
        <p:txBody>
          <a:bodyPr wrap="square" lIns="68580" tIns="34290" rIns="68580" bIns="34290">
            <a:spAutoFit/>
          </a:bodyPr>
          <a:lstStyle/>
          <a:p>
            <a:pPr>
              <a:lnSpc>
                <a:spcPct val="150000"/>
              </a:lnSpc>
            </a:pPr>
            <a:r>
              <a:rPr lang="zh-CN" altLang="en-US" sz="1500" dirty="0">
                <a:latin typeface="Arial" panose="020B0604020202020204" pitchFamily="34" charset="0"/>
                <a:ea typeface="思源黑体 CN Regular" panose="020B0500000000000000" pitchFamily="34" charset="-122"/>
                <a:sym typeface="Arial" panose="020B0604020202020204" pitchFamily="34" charset="0"/>
              </a:rPr>
              <a:t>       想象是看图作文的核心，而且这种想象应该是紧紧围绕画意的。我们要动脑筋，展开合理的想象，使图上那些静止的人物、景象“活”起来。</a:t>
            </a:r>
            <a:endParaRPr lang="zh-CN" altLang="en-US" sz="15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3" name="矩形 2"/>
          <p:cNvSpPr/>
          <p:nvPr/>
        </p:nvSpPr>
        <p:spPr>
          <a:xfrm>
            <a:off x="629603" y="1517504"/>
            <a:ext cx="1863226" cy="346249"/>
          </a:xfrm>
          <a:prstGeom prst="rect">
            <a:avLst/>
          </a:prstGeom>
          <a:solidFill>
            <a:srgbClr val="C0936B"/>
          </a:solidFill>
        </p:spPr>
        <p:txBody>
          <a:bodyPr wrap="square" lIns="68580" tIns="34290" rIns="68580" bIns="34290">
            <a:spAutoFit/>
          </a:bodyPr>
          <a:lstStyle/>
          <a:p>
            <a:r>
              <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3. </a:t>
            </a:r>
            <a:r>
              <a:rPr lang="zh-CN" altLang="en-US"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展开合理想象。</a:t>
            </a:r>
            <a:endParaRPr lang="en-US" altLang="zh-CN" sz="1800"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7" name="图片 6"/>
          <p:cNvPicPr>
            <a:picLocks noChangeAspect="1"/>
          </p:cNvPicPr>
          <p:nvPr/>
        </p:nvPicPr>
        <p:blipFill>
          <a:blip r:embed="rId1" cstate="email"/>
          <a:stretch>
            <a:fillRect/>
          </a:stretch>
        </p:blipFill>
        <p:spPr>
          <a:xfrm>
            <a:off x="5676900" y="1385616"/>
            <a:ext cx="2764903" cy="2764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heme/theme1.xml><?xml version="1.0" encoding="utf-8"?>
<a:theme xmlns:a="http://schemas.openxmlformats.org/drawingml/2006/main" name="5156">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1484</Words>
  <Application>WPS 演示</Application>
  <PresentationFormat>全屏显示(16:9)</PresentationFormat>
  <Paragraphs>121</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OPPOSans R</vt:lpstr>
      <vt:lpstr>思源宋体 CN Heavy</vt:lpstr>
      <vt:lpstr>思源黑体 CN Regular</vt:lpstr>
      <vt:lpstr>黑体</vt:lpstr>
      <vt:lpstr>Calibri</vt:lpstr>
      <vt:lpstr>微软雅黑</vt:lpstr>
      <vt:lpstr>Arial Unicode MS</vt:lpstr>
      <vt:lpstr>仿宋</vt:lpstr>
      <vt:lpstr>楷体_GB2312</vt:lpstr>
      <vt:lpstr>楷体</vt:lpstr>
      <vt:lpstr>Arial</vt:lpstr>
      <vt:lpstr>等线</vt:lpstr>
      <vt:lpstr>新宋体</vt:lpstr>
      <vt:lpstr>5156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3</cp:revision>
  <dcterms:created xsi:type="dcterms:W3CDTF">2020-02-18T05:10:00Z</dcterms:created>
  <dcterms:modified xsi:type="dcterms:W3CDTF">2022-06-04T00:26:06Z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