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1" r:id="rId4"/>
    <p:sldId id="272" r:id="rId5"/>
    <p:sldId id="261" r:id="rId6"/>
    <p:sldId id="26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57" r:id="rId18"/>
    <p:sldId id="270" r:id="rId19"/>
    <p:sldId id="258" r:id="rId20"/>
    <p:sldId id="259" r:id="rId21"/>
    <p:sldId id="260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-2540"/>
            <a:ext cx="9148445" cy="6875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88770" y="1935480"/>
            <a:ext cx="596709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latin typeface="华康少女文字W5(P)" panose="040F0500000000000000" charset="-122"/>
                <a:ea typeface="华康少女文字W5(P)" panose="040F0500000000000000" charset="-122"/>
              </a:rPr>
              <a:t>识字 </a:t>
            </a:r>
            <a:r>
              <a:rPr lang="en-US" altLang="zh-CN" sz="13800" b="1">
                <a:latin typeface="华康少女文字W5(P)" panose="040F0500000000000000" charset="-122"/>
                <a:ea typeface="华康少女文字W5(P)" panose="040F0500000000000000" charset="-122"/>
              </a:rPr>
              <a:t>6</a:t>
            </a:r>
            <a:endParaRPr lang="en-US" altLang="zh-CN" sz="13800" b="1"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2612"/>
          <a:stretch>
            <a:fillRect/>
          </a:stretch>
        </p:blipFill>
        <p:spPr>
          <a:xfrm>
            <a:off x="6350" y="0"/>
            <a:ext cx="9143365" cy="6872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48070" y="468630"/>
            <a:ext cx="26860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衬衫</a:t>
            </a:r>
            <a:endParaRPr lang="zh-CN" altLang="en-US" sz="8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3903"/>
          <a:stretch>
            <a:fillRect/>
          </a:stretch>
        </p:blipFill>
        <p:spPr>
          <a:xfrm>
            <a:off x="857885" y="723900"/>
            <a:ext cx="5201920" cy="54095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12205" y="2767965"/>
            <a:ext cx="26860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长裤</a:t>
            </a:r>
            <a:endParaRPr lang="zh-CN" altLang="en-US" sz="8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560" y="240030"/>
            <a:ext cx="7295515" cy="4866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29610" y="5343525"/>
            <a:ext cx="26860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袖口</a:t>
            </a:r>
            <a:endParaRPr lang="zh-CN" altLang="en-US" sz="8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316345" y="2767965"/>
            <a:ext cx="26860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缝补</a:t>
            </a:r>
            <a:endParaRPr lang="zh-CN" altLang="en-US" sz="8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651510"/>
            <a:ext cx="5947410" cy="55549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374130" y="2767965"/>
            <a:ext cx="26860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富裕</a:t>
            </a:r>
            <a:endParaRPr lang="zh-CN" altLang="en-US" sz="8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373380"/>
            <a:ext cx="6111240" cy="61112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23215" y="2767965"/>
            <a:ext cx="26860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棉袄</a:t>
            </a:r>
            <a:endParaRPr lang="zh-CN" altLang="en-US" sz="8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265" y="535940"/>
            <a:ext cx="5785485" cy="57854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106045"/>
            <a:ext cx="9148445" cy="68757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0465" y="83820"/>
            <a:ext cx="2853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礼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礼貌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0465" y="1005840"/>
            <a:ext cx="2853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神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神仙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0465" y="1927860"/>
            <a:ext cx="2853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祥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吉祥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65065" y="83820"/>
            <a:ext cx="2853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衬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衬衫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65065" y="1005840"/>
            <a:ext cx="2853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裤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长裤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65065" y="1927860"/>
            <a:ext cx="2853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袖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袖口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80465" y="2849880"/>
            <a:ext cx="23641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祝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祝福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80465" y="3771900"/>
            <a:ext cx="23641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祈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祈祷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80465" y="4693920"/>
            <a:ext cx="23641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社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社会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65065" y="2849880"/>
            <a:ext cx="23641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补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缝补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65065" y="3771900"/>
            <a:ext cx="23641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裕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富裕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65065" y="4693920"/>
            <a:ext cx="23641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袄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棉袄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106045"/>
            <a:ext cx="9148445" cy="6875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2345" y="1656715"/>
            <a:ext cx="71793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读一读这一组词语，说一说你的发现。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-2540"/>
            <a:ext cx="9148445" cy="68757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95" y="1616710"/>
            <a:ext cx="8804910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-2540"/>
            <a:ext cx="9148445" cy="6875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78205" y="203200"/>
            <a:ext cx="196278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latin typeface="楷体_GB2312" panose="02010609030101010101" charset="-122"/>
                <a:ea typeface="楷体_GB2312" panose="02010609030101010101" charset="-122"/>
              </a:rPr>
              <a:t>示</a:t>
            </a:r>
            <a:endParaRPr lang="zh-CN" altLang="en-US" sz="16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66155" y="2849880"/>
            <a:ext cx="196278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latin typeface="楷体_GB2312" panose="02010609030101010101" charset="-122"/>
                <a:ea typeface="楷体_GB2312" panose="02010609030101010101" charset="-122"/>
              </a:rPr>
              <a:t>衤</a:t>
            </a:r>
            <a:endParaRPr lang="zh-CN" altLang="en-US" sz="16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6155" y="203835"/>
            <a:ext cx="196278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latin typeface="楷体_GB2312" panose="02010609030101010101" charset="-122"/>
                <a:ea typeface="楷体_GB2312" panose="02010609030101010101" charset="-122"/>
              </a:rPr>
              <a:t>礻</a:t>
            </a:r>
            <a:endParaRPr lang="zh-CN" altLang="en-US" sz="16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8205" y="2849245"/>
            <a:ext cx="196278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latin typeface="楷体_GB2312" panose="02010609030101010101" charset="-122"/>
                <a:ea typeface="楷体_GB2312" panose="02010609030101010101" charset="-122"/>
              </a:rPr>
              <a:t>衣</a:t>
            </a:r>
            <a:endParaRPr lang="zh-CN" altLang="en-US" sz="16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164205" y="1165225"/>
            <a:ext cx="2815590" cy="72263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164205" y="3811270"/>
            <a:ext cx="2815590" cy="72263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057525" y="595630"/>
            <a:ext cx="2686685" cy="166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跟仪式、礼节、神仙有关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4205" y="3456940"/>
            <a:ext cx="2580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跟衣服有关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-2540"/>
            <a:ext cx="9148445" cy="6875780"/>
          </a:xfrm>
          <a:prstGeom prst="rect">
            <a:avLst/>
          </a:prstGeom>
        </p:spPr>
      </p:pic>
      <p:graphicFrame>
        <p:nvGraphicFramePr>
          <p:cNvPr id="23" name="表格 22"/>
          <p:cNvGraphicFramePr/>
          <p:nvPr/>
        </p:nvGraphicFramePr>
        <p:xfrm>
          <a:off x="709930" y="172021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/>
          <p:nvPr/>
        </p:nvGraphicFramePr>
        <p:xfrm>
          <a:off x="2769235" y="172021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/>
          <p:nvPr/>
        </p:nvGraphicFramePr>
        <p:xfrm>
          <a:off x="4829810" y="172021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/>
          <p:nvPr/>
        </p:nvGraphicFramePr>
        <p:xfrm>
          <a:off x="6889750" y="172021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/>
          <p:nvPr/>
        </p:nvGraphicFramePr>
        <p:xfrm>
          <a:off x="7298690" y="418655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/>
          <p:nvPr/>
        </p:nvGraphicFramePr>
        <p:xfrm>
          <a:off x="5565775" y="418655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/>
          <p:nvPr/>
        </p:nvGraphicFramePr>
        <p:xfrm>
          <a:off x="3834130" y="418655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/>
          <p:nvPr/>
        </p:nvGraphicFramePr>
        <p:xfrm>
          <a:off x="2101215" y="418655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/>
          <p:nvPr/>
        </p:nvGraphicFramePr>
        <p:xfrm>
          <a:off x="368935" y="418655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9225" y="116205"/>
            <a:ext cx="3048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我会写</a:t>
            </a:r>
            <a:endParaRPr lang="zh-CN" altLang="en-US" sz="5400" b="1">
              <a:solidFill>
                <a:schemeClr val="accent2">
                  <a:lumMod val="75000"/>
                </a:schemeClr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670" y="167830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礼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7975" y="167830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神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7915" y="167830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祝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67855" y="167830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福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675" y="414464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社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9955" y="414464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衬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12235" y="414464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裤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4515" y="414464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袖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76795" y="414464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补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6425" y="951865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lǐ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66365" y="951865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shén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26305" y="951865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zhù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85610" y="951865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fú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6700" y="3418205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shè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98345" y="3418205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chèn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30625" y="3418205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kù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63540" y="3418205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xiù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95185" y="3418205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bǔ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-2540"/>
            <a:ext cx="9148445" cy="6875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06220" y="946150"/>
            <a:ext cx="63633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你还知道哪些部首是</a:t>
            </a:r>
            <a:r>
              <a:rPr lang="en-US" altLang="zh-CN" sz="6000" b="1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礻</a:t>
            </a:r>
            <a:r>
              <a:rPr lang="en-US" altLang="zh-CN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或</a:t>
            </a:r>
            <a:r>
              <a:rPr lang="en-US" altLang="zh-CN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衤</a:t>
            </a:r>
            <a:r>
              <a:rPr lang="en-US" altLang="zh-CN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的字？请写下来并组词。</a:t>
            </a:r>
            <a:endParaRPr lang="zh-CN" altLang="en-US" sz="6000" b="1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-2540"/>
            <a:ext cx="9148445" cy="6875780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>
            <a:off x="429260" y="5781675"/>
            <a:ext cx="8321675" cy="4699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52730" y="309880"/>
            <a:ext cx="3048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我会认</a:t>
            </a:r>
            <a:endParaRPr lang="zh-CN" altLang="en-US" sz="5400" b="1">
              <a:solidFill>
                <a:schemeClr val="accent2">
                  <a:lumMod val="75000"/>
                </a:schemeClr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146810" y="1871345"/>
            <a:ext cx="6849745" cy="42545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49705" y="1866900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貌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8890" y="1913890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祈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86100" y="1866900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祥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22495" y="1866900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吉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9895" y="4383405"/>
            <a:ext cx="8321675" cy="4699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87705" y="4383405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祷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93585" y="4383405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袄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89175" y="4383405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衫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90645" y="4383405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裕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4810" y="3475355"/>
            <a:ext cx="20402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dǎo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63925" y="3475355"/>
            <a:ext cx="2228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yù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66030" y="3475355"/>
            <a:ext cx="2228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fù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67500" y="3475355"/>
            <a:ext cx="2228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ǎo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56360" y="960120"/>
            <a:ext cx="15621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mào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63850" y="960120"/>
            <a:ext cx="18199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xiáng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48835" y="960120"/>
            <a:ext cx="1523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jí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85230" y="960120"/>
            <a:ext cx="1523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qí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146810" y="3279140"/>
            <a:ext cx="6849745" cy="42545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492115" y="4383405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富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95805" y="3475355"/>
            <a:ext cx="20402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shān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536"/>
          <a:stretch>
            <a:fillRect/>
          </a:stretch>
        </p:blipFill>
        <p:spPr>
          <a:xfrm>
            <a:off x="-18415" y="-19050"/>
            <a:ext cx="9168765" cy="5476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93695" y="5637530"/>
            <a:ext cx="33439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礼貌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7139"/>
          <a:stretch>
            <a:fillRect/>
          </a:stretch>
        </p:blipFill>
        <p:spPr>
          <a:xfrm>
            <a:off x="666750" y="102870"/>
            <a:ext cx="5858510" cy="66522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16345" y="2921635"/>
            <a:ext cx="26860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神仙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9250" y="614680"/>
            <a:ext cx="5714365" cy="5628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3200" y="2921635"/>
            <a:ext cx="26860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吉祥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5715"/>
            <a:ext cx="9146540" cy="68713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56910" y="351790"/>
            <a:ext cx="26860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祝福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3810"/>
            <a:ext cx="9148445" cy="68738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4175" y="4833620"/>
            <a:ext cx="26860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</a:rPr>
              <a:t>祈祷</a:t>
            </a:r>
            <a:endParaRPr lang="zh-CN" altLang="en-US" sz="8000" b="1">
              <a:solidFill>
                <a:schemeClr val="bg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328295"/>
            <a:ext cx="8163560" cy="4878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28975" y="4975860"/>
            <a:ext cx="26860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社会</a:t>
            </a:r>
            <a:endParaRPr lang="zh-CN" altLang="en-US" sz="8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</Words>
  <Paragraphs>142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楷体</vt:lpstr>
      <vt:lpstr>全新硬笔楷书简</vt:lpstr>
      <vt:lpstr>华康少女文字W5(P)</vt:lpstr>
      <vt:lpstr>楷体_GB2312</vt:lpstr>
      <vt:lpstr>中圆体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dcterms:created xsi:type="dcterms:W3CDTF">2015-05-05T08:02:00Z</dcterms:created>
  <dcterms:modified xsi:type="dcterms:W3CDTF">2019-03-08T04:21:54Z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