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1" r:id="rId3"/>
    <p:sldId id="272" r:id="rId4"/>
    <p:sldId id="256" r:id="rId5"/>
    <p:sldId id="257" r:id="rId6"/>
    <p:sldId id="258" r:id="rId7"/>
    <p:sldId id="259" r:id="rId8"/>
    <p:sldId id="260" r:id="rId9"/>
    <p:sldId id="266" r:id="rId10"/>
    <p:sldId id="261" r:id="rId11"/>
    <p:sldId id="262" r:id="rId12"/>
    <p:sldId id="263" r:id="rId13"/>
    <p:sldId id="264" r:id="rId14"/>
    <p:sldId id="265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33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067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9801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406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5852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33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61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2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05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89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816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0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285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50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14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4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638175" y="4581525"/>
            <a:ext cx="25828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/>
              <a:t>（         ）</a:t>
            </a:r>
          </a:p>
        </p:txBody>
      </p: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1908175" y="476250"/>
            <a:ext cx="3887788" cy="12001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/>
              <a:t>看图，思考一下，</a:t>
            </a:r>
            <a:endParaRPr lang="en-US" altLang="zh-CN" sz="3600"/>
          </a:p>
          <a:p>
            <a:pPr eaLnBrk="1" hangingPunct="1"/>
            <a:r>
              <a:rPr lang="zh-CN" altLang="en-US" sz="3600"/>
              <a:t>写出对应的生字。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38" y="1844675"/>
            <a:ext cx="1895475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857375"/>
            <a:ext cx="159861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76363" y="4316413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7200">
                <a:latin typeface="楷体" pitchFamily="49" charset="-122"/>
                <a:ea typeface="楷体" pitchFamily="49" charset="-122"/>
              </a:rPr>
              <a:t>人</a:t>
            </a: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4224338" y="4548188"/>
            <a:ext cx="25828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/>
              <a:t>（         ）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60938" y="4273550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7200">
                <a:latin typeface="楷体" pitchFamily="49" charset="-122"/>
                <a:ea typeface="楷体" pitchFamily="49" charset="-122"/>
              </a:rPr>
              <a:t>手</a:t>
            </a:r>
          </a:p>
        </p:txBody>
      </p:sp>
    </p:spTree>
    <p:extLst>
      <p:ext uri="{BB962C8B-B14F-4D97-AF65-F5344CB8AC3E}">
        <p14:creationId xmlns:p14="http://schemas.microsoft.com/office/powerpoint/2010/main" val="54457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221" y="179625"/>
            <a:ext cx="4631866" cy="3024336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224" y="332656"/>
            <a:ext cx="4068863" cy="2718274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9839" y="3573016"/>
            <a:ext cx="4394630" cy="2611083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4015949" cy="257935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5076056" y="260648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82000" y="2297268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  <p:sp>
        <p:nvSpPr>
          <p:cNvPr id="9" name="椭圆 8"/>
          <p:cNvSpPr/>
          <p:nvPr/>
        </p:nvSpPr>
        <p:spPr>
          <a:xfrm>
            <a:off x="480007" y="3248967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</a:p>
        </p:txBody>
      </p:sp>
      <p:sp>
        <p:nvSpPr>
          <p:cNvPr id="10" name="椭圆 9"/>
          <p:cNvSpPr/>
          <p:nvPr/>
        </p:nvSpPr>
        <p:spPr>
          <a:xfrm>
            <a:off x="3740491" y="4421357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496" y="63770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1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我们来说说</a:t>
            </a:r>
            <a:endParaRPr lang="zh-CN" altLang="en-US" sz="2800" i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04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195" y="188640"/>
            <a:ext cx="4793853" cy="31683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8"/>
          <a:stretch/>
        </p:blipFill>
        <p:spPr bwMode="auto">
          <a:xfrm>
            <a:off x="5436096" y="262177"/>
            <a:ext cx="3096344" cy="3094815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2" y="3699669"/>
            <a:ext cx="3889476" cy="2407579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98434"/>
            <a:ext cx="3829050" cy="238125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6660232" y="15900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7" name="椭圆 6"/>
          <p:cNvSpPr/>
          <p:nvPr/>
        </p:nvSpPr>
        <p:spPr>
          <a:xfrm>
            <a:off x="6302807" y="1474597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71600" y="4888450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粗</a:t>
            </a:r>
          </a:p>
        </p:txBody>
      </p:sp>
      <p:sp>
        <p:nvSpPr>
          <p:cNvPr id="9" name="椭圆 8"/>
          <p:cNvSpPr/>
          <p:nvPr/>
        </p:nvSpPr>
        <p:spPr>
          <a:xfrm>
            <a:off x="3059832" y="5165284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</a:p>
        </p:txBody>
      </p:sp>
      <p:sp>
        <p:nvSpPr>
          <p:cNvPr id="10" name="椭圆 9"/>
          <p:cNvSpPr/>
          <p:nvPr/>
        </p:nvSpPr>
        <p:spPr>
          <a:xfrm>
            <a:off x="5470623" y="3699669"/>
            <a:ext cx="2660983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</a:p>
        </p:txBody>
      </p:sp>
      <p:sp>
        <p:nvSpPr>
          <p:cNvPr id="11" name="椭圆 10"/>
          <p:cNvSpPr/>
          <p:nvPr/>
        </p:nvSpPr>
        <p:spPr>
          <a:xfrm>
            <a:off x="5116849" y="5805264"/>
            <a:ext cx="3199567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96" y="63770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1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我们来说说</a:t>
            </a:r>
            <a:endParaRPr lang="zh-CN" altLang="en-US" sz="2800" i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59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10" t="50000" r="9365" b="25000"/>
          <a:stretch/>
        </p:blipFill>
        <p:spPr>
          <a:xfrm>
            <a:off x="539552" y="413567"/>
            <a:ext cx="3950154" cy="259228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39" y="3212976"/>
            <a:ext cx="2236223" cy="2933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40777"/>
            <a:ext cx="329118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334939" y="3501008"/>
            <a:ext cx="914400" cy="20882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炎热</a:t>
            </a:r>
          </a:p>
        </p:txBody>
      </p:sp>
      <p:sp>
        <p:nvSpPr>
          <p:cNvPr id="6" name="椭圆 5"/>
          <p:cNvSpPr/>
          <p:nvPr/>
        </p:nvSpPr>
        <p:spPr>
          <a:xfrm>
            <a:off x="6084168" y="3765387"/>
            <a:ext cx="2304256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496" y="63770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1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我们来说说</a:t>
            </a:r>
            <a:endParaRPr lang="zh-CN" altLang="en-US" sz="2800" i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41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2674640" cy="1143000"/>
          </a:xfrm>
        </p:spPr>
        <p:txBody>
          <a:bodyPr/>
          <a:lstStyle/>
          <a:p>
            <a:pPr algn="l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对子歌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3240360" cy="511256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大对小，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多对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水远对山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遥。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高对低，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粗对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对陆地。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2570128"/>
            <a:ext cx="3024336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下对上，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短对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炎热对清凉。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6278" y="1124744"/>
            <a:ext cx="57606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451109" y="1107005"/>
            <a:ext cx="57606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35198" y="1799195"/>
            <a:ext cx="57606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93664" y="2564904"/>
            <a:ext cx="57606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9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4355976" y="1484784"/>
            <a:ext cx="1800200" cy="167126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59407"/>
            <a:ext cx="1690440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1479" y="620688"/>
            <a:ext cx="10518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err="1">
                <a:solidFill>
                  <a:srgbClr val="0070C0"/>
                </a:solidFill>
              </a:rPr>
              <a:t>d</a:t>
            </a:r>
            <a:r>
              <a:rPr lang="en-US" altLang="zh-CN" sz="6600" b="1" dirty="0" err="1">
                <a:solidFill>
                  <a:srgbClr val="0070C0"/>
                </a:solidFill>
                <a:latin typeface="+mn-ea"/>
              </a:rPr>
              <a:t>à</a:t>
            </a:r>
            <a:endParaRPr lang="zh-CN" altLang="en-US" sz="66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628" y="177338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9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6652" y="2107105"/>
            <a:ext cx="962249" cy="104893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64230"/>
            <a:ext cx="1690440" cy="28083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26883" y="649716"/>
            <a:ext cx="16850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err="1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</a:t>
            </a:r>
            <a:r>
              <a:rPr lang="en-US" altLang="zh-CN" sz="6000" dirty="0" err="1">
                <a:solidFill>
                  <a:srgbClr val="0070C0"/>
                </a:solidFill>
                <a:latin typeface="+mn-ea"/>
                <a:cs typeface="Arial Unicode MS" panose="020B0604020202020204" pitchFamily="34" charset="-122"/>
              </a:rPr>
              <a:t>ā</a:t>
            </a:r>
            <a:r>
              <a:rPr lang="en-US" altLang="zh-CN" sz="5400" dirty="0" err="1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</a:t>
            </a:r>
            <a:endParaRPr lang="zh-CN" altLang="en-US" sz="5400" b="1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177820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836" y="2631574"/>
            <a:ext cx="835068" cy="38019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371840" y="1699054"/>
            <a:ext cx="17123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err="1">
                <a:solidFill>
                  <a:srgbClr val="FF0000"/>
                </a:solidFill>
              </a:rPr>
              <a:t>shù</a:t>
            </a:r>
            <a:r>
              <a:rPr lang="en-US" altLang="zh-CN" sz="3600" dirty="0">
                <a:solidFill>
                  <a:srgbClr val="FF0000"/>
                </a:solidFill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</a:rPr>
              <a:t>zhé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3608" y="3501008"/>
            <a:ext cx="121058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大人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大山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巨大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15932" y="3501008"/>
            <a:ext cx="121058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山村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山林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上山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山水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742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32948E-6 L 0.19532 -0.00462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7" y="-23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9" grpId="0"/>
      <p:bldP spid="10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59407"/>
            <a:ext cx="1690440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534166"/>
            <a:ext cx="16530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err="1">
                <a:solidFill>
                  <a:srgbClr val="0070C0"/>
                </a:solidFill>
              </a:rPr>
              <a:t>xi</a:t>
            </a:r>
            <a:r>
              <a:rPr lang="en-US" altLang="zh-CN" sz="7200" dirty="0" err="1">
                <a:solidFill>
                  <a:srgbClr val="0070C0"/>
                </a:solidFill>
                <a:latin typeface="+mn-ea"/>
              </a:rPr>
              <a:t>ǎ</a:t>
            </a:r>
            <a:r>
              <a:rPr lang="en-US" altLang="zh-CN" sz="6600" dirty="0" err="1">
                <a:solidFill>
                  <a:srgbClr val="0070C0"/>
                </a:solidFill>
              </a:rPr>
              <a:t>o</a:t>
            </a:r>
            <a:endParaRPr lang="zh-CN" altLang="en-US" sz="66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6114" y="177338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9094" y="184482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31840" y="980728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shù</a:t>
            </a:r>
            <a:r>
              <a:rPr lang="en-US" altLang="zh-CN" sz="36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</a:t>
            </a:r>
            <a:r>
              <a:rPr lang="en-US" altLang="zh-CN" sz="36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gōu</a:t>
            </a:r>
            <a:endParaRPr lang="zh-CN" altLang="en-US" sz="3600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66" y="2492896"/>
            <a:ext cx="901848" cy="3830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940152" y="868070"/>
            <a:ext cx="1160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</a:rPr>
              <a:t>di</a:t>
            </a:r>
            <a:r>
              <a:rPr lang="en-US" altLang="zh-CN" sz="4400" b="1" dirty="0" err="1">
                <a:solidFill>
                  <a:srgbClr val="FF0000"/>
                </a:solidFill>
                <a:latin typeface="+mn-ea"/>
              </a:rPr>
              <a:t>ǎ</a:t>
            </a:r>
            <a:r>
              <a:rPr lang="en-US" altLang="zh-CN" sz="4000" dirty="0" err="1">
                <a:solidFill>
                  <a:srgbClr val="FF0000"/>
                </a:solidFill>
              </a:rPr>
              <a:t>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5292080" y="720600"/>
            <a:ext cx="1" cy="2747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/>
          <a:stretch/>
        </p:blipFill>
        <p:spPr>
          <a:xfrm>
            <a:off x="6257097" y="1892908"/>
            <a:ext cx="403135" cy="45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6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4798E-6 L 0.26059 -0.02867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1" y="-1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59407"/>
            <a:ext cx="1690440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534166"/>
            <a:ext cx="16530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err="1">
                <a:solidFill>
                  <a:srgbClr val="0070C0"/>
                </a:solidFill>
              </a:rPr>
              <a:t>xi</a:t>
            </a:r>
            <a:r>
              <a:rPr lang="en-US" altLang="zh-CN" sz="7200" dirty="0" err="1">
                <a:solidFill>
                  <a:srgbClr val="0070C0"/>
                </a:solidFill>
                <a:latin typeface="+mn-ea"/>
              </a:rPr>
              <a:t>ǎ</a:t>
            </a:r>
            <a:r>
              <a:rPr lang="en-US" altLang="zh-CN" sz="6600" dirty="0" err="1">
                <a:solidFill>
                  <a:srgbClr val="0070C0"/>
                </a:solidFill>
              </a:rPr>
              <a:t>o</a:t>
            </a:r>
            <a:endParaRPr lang="zh-CN" altLang="en-US" sz="66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6114" y="177338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023" y="620688"/>
            <a:ext cx="1690440" cy="28083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90370" y="520214"/>
            <a:ext cx="17235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err="1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</a:t>
            </a:r>
            <a:r>
              <a:rPr lang="en-US" altLang="zh-CN" sz="6600" dirty="0" err="1" smtClean="0">
                <a:solidFill>
                  <a:srgbClr val="0070C0"/>
                </a:solidFill>
                <a:latin typeface="+mn-ea"/>
                <a:cs typeface="Arial Unicode MS" panose="020B0604020202020204" pitchFamily="34" charset="-122"/>
              </a:rPr>
              <a:t>ǎ</a:t>
            </a:r>
            <a:r>
              <a:rPr lang="en-US" altLang="zh-CN" sz="5400" dirty="0" err="1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</a:t>
            </a:r>
            <a:endParaRPr lang="zh-CN" altLang="en-US" sz="5400" b="1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7553" y="1734661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9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3573016"/>
            <a:ext cx="13131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1880" y="3537590"/>
            <a:ext cx="13131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太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少见</a:t>
            </a:r>
          </a:p>
        </p:txBody>
      </p:sp>
      <p:sp>
        <p:nvSpPr>
          <p:cNvPr id="14" name="椭圆形标注 13"/>
          <p:cNvSpPr/>
          <p:nvPr/>
        </p:nvSpPr>
        <p:spPr>
          <a:xfrm>
            <a:off x="5148064" y="659407"/>
            <a:ext cx="3024336" cy="2472732"/>
          </a:xfrm>
          <a:prstGeom prst="wedgeEllipseCallout">
            <a:avLst>
              <a:gd name="adj1" fmla="val 36743"/>
              <a:gd name="adj2" fmla="val 8969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仔细看看这两个字的笔画，你发现了什么？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5915000" cy="1143000"/>
          </a:xfrm>
        </p:spPr>
        <p:txBody>
          <a:bodyPr>
            <a:normAutofit/>
          </a:bodyPr>
          <a:lstStyle/>
          <a:p>
            <a:r>
              <a:rPr lang="zh-CN" altLang="en-US" sz="4800" dirty="0" smtClean="0"/>
              <a:t>我的收获</a:t>
            </a:r>
            <a:endParaRPr lang="zh-CN" altLang="en-US" sz="4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75905"/>
            <a:ext cx="1690440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423" y="937186"/>
            <a:ext cx="10518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err="1">
                <a:solidFill>
                  <a:srgbClr val="0070C0"/>
                </a:solidFill>
              </a:rPr>
              <a:t>d</a:t>
            </a:r>
            <a:r>
              <a:rPr lang="en-US" altLang="zh-CN" sz="6600" b="1" dirty="0" err="1">
                <a:solidFill>
                  <a:srgbClr val="0070C0"/>
                </a:solidFill>
                <a:latin typeface="+mn-ea"/>
              </a:rPr>
              <a:t>à</a:t>
            </a:r>
            <a:endParaRPr lang="zh-CN" altLang="en-US" sz="66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572" y="208987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9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80728"/>
            <a:ext cx="1690440" cy="28083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22827" y="966214"/>
            <a:ext cx="16850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err="1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</a:t>
            </a:r>
            <a:r>
              <a:rPr lang="en-US" altLang="zh-CN" sz="6000" dirty="0" err="1">
                <a:solidFill>
                  <a:srgbClr val="0070C0"/>
                </a:solidFill>
                <a:latin typeface="+mn-ea"/>
                <a:cs typeface="Arial Unicode MS" panose="020B0604020202020204" pitchFamily="34" charset="-122"/>
              </a:rPr>
              <a:t>ā</a:t>
            </a:r>
            <a:r>
              <a:rPr lang="en-US" altLang="zh-CN" sz="5400" dirty="0" err="1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</a:t>
            </a:r>
            <a:endParaRPr lang="zh-CN" altLang="en-US" sz="5400" b="1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2094701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87" y="4928225"/>
            <a:ext cx="835068" cy="3801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017" y="975905"/>
            <a:ext cx="1690440" cy="28083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626025" y="850664"/>
            <a:ext cx="16530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err="1">
                <a:solidFill>
                  <a:srgbClr val="0070C0"/>
                </a:solidFill>
              </a:rPr>
              <a:t>xi</a:t>
            </a:r>
            <a:r>
              <a:rPr lang="en-US" altLang="zh-CN" sz="7200" dirty="0" err="1">
                <a:solidFill>
                  <a:srgbClr val="0070C0"/>
                </a:solidFill>
                <a:latin typeface="+mn-ea"/>
              </a:rPr>
              <a:t>ǎ</a:t>
            </a:r>
            <a:r>
              <a:rPr lang="en-US" altLang="zh-CN" sz="6600" dirty="0" err="1">
                <a:solidFill>
                  <a:srgbClr val="0070C0"/>
                </a:solidFill>
              </a:rPr>
              <a:t>o</a:t>
            </a:r>
            <a:endParaRPr lang="zh-CN" altLang="en-US" sz="66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2547" y="208987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66214"/>
            <a:ext cx="1690440" cy="28083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59411" y="865740"/>
            <a:ext cx="17235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err="1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</a:t>
            </a:r>
            <a:r>
              <a:rPr lang="en-US" altLang="zh-CN" sz="6600" dirty="0" err="1" smtClean="0">
                <a:solidFill>
                  <a:srgbClr val="0070C0"/>
                </a:solidFill>
                <a:latin typeface="+mn-ea"/>
                <a:cs typeface="Arial Unicode MS" panose="020B0604020202020204" pitchFamily="34" charset="-122"/>
              </a:rPr>
              <a:t>ǎ</a:t>
            </a:r>
            <a:r>
              <a:rPr lang="en-US" altLang="zh-CN" sz="5400" dirty="0" err="1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</a:t>
            </a:r>
            <a:endParaRPr lang="zh-CN" altLang="en-US" sz="5400" b="1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06594" y="208018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9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2796" y="443711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亅</a:t>
            </a:r>
          </a:p>
        </p:txBody>
      </p:sp>
      <p:sp>
        <p:nvSpPr>
          <p:cNvPr id="19" name="矩形 18"/>
          <p:cNvSpPr/>
          <p:nvPr/>
        </p:nvSpPr>
        <p:spPr>
          <a:xfrm>
            <a:off x="194995" y="4005064"/>
            <a:ext cx="19287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shù</a:t>
            </a:r>
            <a:r>
              <a:rPr lang="en-US" altLang="zh-CN" sz="36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zhé</a:t>
            </a:r>
            <a:endParaRPr lang="zh-CN" altLang="en-US" sz="3600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5403" y="4006805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shù</a:t>
            </a:r>
            <a:r>
              <a:rPr lang="en-US" altLang="zh-CN" sz="36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3600" dirty="0" err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gōu</a:t>
            </a:r>
            <a:endParaRPr lang="zh-CN" altLang="en-US" sz="3600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2080" y="3892406"/>
            <a:ext cx="1160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</a:rPr>
              <a:t>di</a:t>
            </a:r>
            <a:r>
              <a:rPr lang="en-US" altLang="zh-CN" sz="4400" b="1" dirty="0" err="1">
                <a:solidFill>
                  <a:srgbClr val="FF0000"/>
                </a:solidFill>
                <a:latin typeface="+mn-ea"/>
              </a:rPr>
              <a:t>ǎ</a:t>
            </a:r>
            <a:r>
              <a:rPr lang="en-US" altLang="zh-CN" sz="4000" dirty="0" err="1">
                <a:solidFill>
                  <a:srgbClr val="FF0000"/>
                </a:solidFill>
              </a:rPr>
              <a:t>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/>
          <a:stretch/>
        </p:blipFill>
        <p:spPr>
          <a:xfrm>
            <a:off x="5609025" y="4917244"/>
            <a:ext cx="403135" cy="45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1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638175" y="4581525"/>
            <a:ext cx="25828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/>
              <a:t>（         ）</a:t>
            </a:r>
          </a:p>
        </p:txBody>
      </p:sp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1908175" y="476250"/>
            <a:ext cx="3887788" cy="12001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/>
              <a:t>看图，思考一下，</a:t>
            </a:r>
            <a:endParaRPr lang="en-US" altLang="zh-CN" sz="3600"/>
          </a:p>
          <a:p>
            <a:pPr eaLnBrk="1" hangingPunct="1"/>
            <a:r>
              <a:rPr lang="zh-CN" altLang="en-US" sz="3600"/>
              <a:t>写出对应的生字。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76363" y="4316413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7200">
                <a:latin typeface="楷体" pitchFamily="49" charset="-122"/>
                <a:ea typeface="楷体" pitchFamily="49" charset="-122"/>
              </a:rPr>
              <a:t>目</a:t>
            </a: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4224338" y="4548188"/>
            <a:ext cx="25828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/>
              <a:t>（         ）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60938" y="4273550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7200">
                <a:latin typeface="楷体" pitchFamily="49" charset="-122"/>
                <a:ea typeface="楷体" pitchFamily="49" charset="-122"/>
              </a:rPr>
              <a:t>口</a:t>
            </a:r>
          </a:p>
        </p:txBody>
      </p:sp>
      <p:sp>
        <p:nvSpPr>
          <p:cNvPr id="26631" name="AutoShape 2" descr="data:image/jpeg;base64,/9j/4AAQSkZJRgABAQAAAQABAAD/2wBDAAgGBgcGBQgHBwcJCQgKDBQNDAsLDBkSEw8UHRofHh0aHBwgJC4nICIsIxwcKDcpLDAxNDQ0Hyc5PTgyPC4zNDL/2wBDAQkJCQwLDBgNDRgyIRwhMjIyMjIyMjIyMjIyMjIyMjIyMjIyMjIyMjIyMjIyMjIyMjIyMjIyMjIyMjIyMjIyMjL/wAARCADcAWMDASIAAhEBAxEB/8QAHAABAAIDAQEBAAAAAAAAAAAAAAYHBAUIAwEC/8QAThAAAQMCAgYHBQUEBQgLAAAAAQACAwQFBhEHEiExQVETImFxgZGhFCMyYrFCUnLB0RVDgrIIFjOSohckNUSTwuLwJSY0U1Vjc3SDlOH/xAAbAQEAAwEBAQEAAAAAAAAAAAAAAwQFAgEGB//EADERAAICAgECBAUEAgIDAQAAAAABAgMEETESIRMiQVEUMmGRoQUzcYEjUkLwQ7HB0f/aAAwDAQACEQMRAD8AsJERfOn0gREQBERAEREAREQBERAEREAREQBERAERa+tv1otoPtt0o6fLhJO0HyzzXqTfB42lybBFDqvSjhGkJAuZncOEELneuQC0dTpsscZIp7dXzdrtRg+pUqotfESJ5FS5kWaipyfTm/MimsLAOctST9Gha+XTde3f2Nst7Pxa7vzCkWHa/QjebSvUvNFQL9M+J3borc3ugd+bl5/5Y8Vc6H/6/wD+rr4K36HPx1X1OgkVAN0zYobvZb3d8B/JyyYdNt+affW+3SDsa9v+8vPgrT1Z1ReyKmqfTnMDlU2GNw5xVJH1BW6pNNdilIFVQV8B5tDZAPUFcPFtXodrLpfqWWii1BpGwncCBHeIYnH7NQ0xepGXqpLBUQ1UQlp5o5ozufE8OHmFDKEo/MtE0Zxl8r2eiIi5OgiIgCIiAIiIAiIgCIiAIiIAiIgCIiAIiIAiIgCIiAIiIAi/Es0VPC6aaRkcTBm573BrWjtJVf4g0vWO1l8Nta651A2ZsOrED+I7/AeK7hXKb1FHE7IQW5MsNay6Yhs9lbncrlTUx+4+Qax7mjb6Kiq7HWMsW1BpaF87Gv2ez2+Mg5dpHW8ys21aIMRXJwmuMsNA1213Su6SQ+A/Mq18LGHe2Wir8XKfaqOyY3TTRY6XWZbqSqrn8HECJh88z6KG3HTHiOsJbRR0tC07BqR9I/zd+inNr0O4dosnVr6mvfxD39Gzybt9VMbdh6zWkAUFrpKcj7TIhreZ2p4mPD5Y7/keHkz+aWv4Ofnf18xOcyLzVsd2PbH+TVlUmibF1VkZKKGnz4z1DQfIZldE795RHmyXaKSCwYvvJtlH0+hG8PANTdaGLsYHvy9AtjDoMb+/v5/+Ol/Vyt9Fw8y1+pIsOlehVTdB1tHx3mrPdC0fmv3/AJELTl/pet/2bFaSLn4q3/Y9+Fp/1Kok0HUJHu73UtPzQNP5hYE+g2oGZp77C7kJKct9QSrmRerLuXqePEpfoUDV6GsTU+ZgdQ1QG7UmLSf7wCjVxwTiW1guqrLVtYN72M6Rvm3MLqNec08VLH0s0rImZhus52QzJyAz7SQFJHNs9VsilgV+j0chljmuLXAhw2EHYQvyusLnh6z3lpbcbZS1J+8+Maw7nDaPNQK9aFrVVB0lorJqKThHL72Pz+IeqswzYP5uxWng2L5e5RmZWTRXCst83S0VXPTSD7UMhYfRb3EGAsQYcDpKuidJTD/Wafrx+PEeICjOStKUZra7lSUZQen2ZYFm0vYjtxaysdFcYRvE7dV+XY9v5gqzMPaUsPXwshmmNvqnbOjqSA0nsfu88lzmvuZUFmLXP00T15dkPXZ2ACCAQcwdoI4r6ubMKaQ7zhhzImy+10AO2lmcSAPlO9v07FeuGMX2nFdIZaCbKZgzlppNkkfhxHaNizrsadXflGnTkwt7cM3yIirlgIiIAiIgCIiAIiIAiIgCIiAIiIAiIgCIohivSLZsLh8Bf7ZcANlNC74T87tze7f2LqEJTeoo5nOMFuTJbJIyKN0kj2sY0Zuc45ADmTwVc4m0vWu2a9PZmC41I2dLmRC09+93hs7VX1VdcX6TLgaWBj304OfQQ9SCIc3H8zt5KwsL6I7XawyovLhcasbejyyhYe7e7x2dit+DXV3te37FTxrbu1S0vcr1sGNdJVT0julmpg7Y53uqaPu4HwzKnlg0NWqj1ZrzUPr5ht6JmccQ/wB4+istjGRRtjja1jGjJrWjIAdg4L9LieVJrUOyO4YkE+qfdmNRW+jttOKehpYaaEbmQsDR6LJRFWb3yWkkuAiIvAEREAREQBERAEREAUR0nPDNHt0JORIjA7+kbkpcq50zXBtNhGGjB69XUt2fKwFx9dVS0LdkV9SLIeqpP6EwwxcXXfC9sr3nOSemY55+bLJ3qCtsoro2Dho9s+tv6NxHdruUqXNi1Npe51U9wTfsCMwQdx3qC4o0W2S/B89G0W6uO3Xhb7t5+Zn5jLxU6RIWSg9xYnXGa1JHLOI8J3bC9V0Nypy1jjlHOzrRydx/I7Vo111XUNLcqOSkraeOenkGT45BmD/zzVG470X1FiElytHSVNtHWfGdskA7fvN7eHHmtOjLU/LLszLyMNw80e6K3WTQ3CrtlZHV0VRJBURHNkjDkQVjkZL4rjWykno6DwHpIp8StZb7jqU91AyblsZP2t5O+XyU/XH8cj4pGyRuc17SC1zTkQRuIKvzRvpBGIYW2q6SAXSNvUkOz2ho4/iHHnv5rMycXp88ODVxcrq8k+SxERFQL4REQBERAEREAREQBERAEREAWLcblRWmhkra+pjp6eP4nvOQ7hzPYFo8XY3tmEqTOd3T1r25xUrD1ndrj9lvb5ZqiLrer/jy9xseJKiZ7tWnpYR1Gdw+pPiVZpxpWeZ9kVb8qNflj3ZKcYaWa66ukobD0lHSHNpn3TSDs+4O7b2r9YO0UVd21LhfzJS0jus2DdLL3/dHr3b1MsD6MqPDojr7mI6u6ZZjZnHAfl5n5vJWApLMiMF0U/cjrxpWPru+xi2620VpomUdBTR09OzcyMZDvPM9pWUiKm3vuy8kl2QREXgCIiAIiIAiIgCIiAIiIAiIgC560q4gF7xcaSndr09AOgZq7Q6TPrkeOQ8FaGkbGkeF7O6nppB+1KppbC0HbG3cZD+Xb3KqNGeHXYhxbDNMwupKIionceJB6rfE+gKv4sOiLukUMuzrkqYl9Yet5tOHLbQEdanpmMd+LLb65rZIiot7e2XktLSCIi8PQhGYyKIgKZ0kaNRTNlvlihyhGb6mlYPg5vYOXMcN42bqkIyXYO9URpQwELNUG9WyLK3TP99E0bIHnl8p9Ds5LTxcnfkn/RmZeNrzw/srRetLUzUdVFU08joponB7HsORaRuIXkivmcdM4ExfFi2xiZ+q2vgyZUxjnwcByP1zClK5cwfiWbC2IIK+PWdDnqVEY+3Gd47+I7Qunqaohq6WKpp5BJDKwPjeNzmkZgrHyqfDltcM2sW/xY6fKPVERVS0EREAREQBERAEREAUBx9pHp8Msfb7eWT3Zw257W0/a7m7k3z7fxpH0gDDcBtlte111lbmXbxTtPE/MeA8eSo+2W24Yiu8dHSsfUVdQ8nNx8S5x5cSVexsZSXXPgo5OU4vw6+T3oaG8Yvv3QxdJV11S7WfJI7PLm5x4ALoTB2CqDCNBqxATV0jff1Thtd8reTezjxXphDCNFhK1CngAkqpADUVBGRkdyHJo4BSJcZGT1+WPB1jY3R5pchERVC4EREAREQBE59iiN+0k4bsJdG6s9sqW/uaTJ5B7XfCPNdRhKb1FbOZzjBbk9EuXxzg1pc4gNG8k5AKnnaRsYYpmdT4Xs3Qs3dKGdK5ve52TGrKh0ZYjvzhNinEcpadpgieZCOzbk0eAKn+H6f3JJflkHxHV+3Fv8InFyxxhm1awqrzS67d7IndI7ybmoxVaZLKJDHbrdcK5/DVYGA/U+i29s0YYUtgB/Z3tcg+3VPL/wDDsHopRDTUdti1YIKeljHBjGxgeWS83THhN/g91dLlpfkrY6QMa1/+jMFSsadzpmSO/JoWPJddLlTtitMUA+WKIfzOKsWpxJY6XZUXmgjI4OqWfqsN2OcKsORv9B4S5rpT/wBa1+WcOH+1j/CK5ldpiO3VnHYz2dYM1z0s0Y1pWXMgcqVjx6NKtVmN8LPOTb/b/GYD6rIkxTYIaV9U69UHQsGZc2oafQHMrtXSXNa+xz4MXxY/uUqdJ+N7a/VrHtzH2amjDfyBWyp9N91ZE5tTaqKV+qQ1zHOYAeBI25js2LJxjpdZWQyUNhp2ujPVdV1MYJP4GHPLvPkq0tFmuOIbm2jt9M+ed5zOWwNHFzjuA7VajVCUeqcEinO2cZdNc2z83C5Vl9u8lZX1HSVE7+tI85Acu4D0C6MwHZbZY8MwwW6qgrC/3k9TC8OEjyOY3AbgFW1w0KXSCjZLQXCnqpwwGSF4MfW46rtx8clCHNxDg66AEVlsqx3t1h9HDzC8sUb49MJcHVbnjy6rI8nU6Kn8L6Zc3MpcRwgcPbIG+rmfmPJW1SVlNX0sdVSTxzwSDNkkbtZrh3rOspnW9SRpVXQsW4s9kRFEShEX5e9sbHPe5rWtBLnOOQAHElAYF9vNPYLJVXOqI6OBhcG/fdua0d5yC1uGDLfsC0Tr0BUvrYHOnDxsc1ziQPIhVhi7EE2kPFdFh20PJtzZtUPG6R32pD8oGeXieKu2mp46SlhpoW6sULGxsHJoGQ+isTh4cEny+5Xrs8Wb18q7HMmM8LzYUxBLQu1nU7veU8p+3Gd3iNx7lHV0ppFwsMTYakELAa+kzmpzltOzrM8R6gLmwjIkFaWNd4sNvlGXk0+FPS4Z8G9XjoaxIay1z2KofnLSe8gzO+MnaPAn/EqOW8wjfHYexPQXEEiOOQNlHON2x3ofRdX1+JBo5x7PDsTOpkXxrg5oc0gtIzBHEL6sM3giIgCIiAIiIAiIgK5xjoppL7PPcbZOaW4SEveyQl0crvq092zsW2wBgmLCVrL5wx9zqB7+Ru0MHBjTy5nie4KYIpnfNw6G+xCqK1PrS7hERQkwREQBEXjVVUFDSyVVVMyGCJus+R5ya0dpXob0eyh+KtI1mwxr0+v7ZXj/AFaF3wn53bm9209iguKNJNzxJWfsXCcU7YpSWdLG09NN+H7jfXuWdhvRRR22nN0xbUxkMGu6n6TKJn/qP49w2dpVqNEYLqt+3qU5ZEpvpp+/oR99yxxpMqHw0rXRW/PJzYyY4Gj5nb3Hs29ymlg0SWS0RCqvUwr5WDNwedSBnhx8T4LYw4muF4H7OwBh51bFF1PbJGdDSRd2eWfp4rPptDN1xBI2oxtieep25+xUPUib2ZkZeTfFWowtmtLyx/JVlOqD3Lzy/Bg3HSThHD8Ps1PUNqDGMmwUEYLR2Z7GhaRuPsZYhOWGMIVDozumkifIPPY0eauWx6OcJYdDTb7HSNlbumlZ0sn952ZHgpQAAMhu5LuGJXHnuRzzLZdl2Odf6maZb83OqrWW5jvs+0siyHdGCV9H9HrEtcda54mpXO4nKWb+bJdFIrEYRjwivKcpcs5+j/o0vy95ihufy0P/ABpJ/Rpdl7vFIz+ai/410Ci6OTm6p/o3XpgPst+oJT/5sb4/prKMXXQhji1s12W+GubrZZ0cwcR25HIrrhEBwtdsL32xOIuloraMD7U0DmtPc7LI+a22Fsf3bCkJp6OKjkp3O1nskhGbj+MZHzJXaL2NkYWPaHNIyLSMwVCcQ6JMG4iD3zWmOkqHfv6L3Ls+ZA6p8QuZRjJakjqMpRe4srCyaZbNWlsV1ppbfIftj3kfptHkpvLFZsUWrJ4pLjQybiCHt8CNx8iqzxX/AEfb5axJUWCpZdacbehcBHOB2D4XeBB7FWlFcr3hO6PFPLU2+rjdqyROBae5zDv8Qqk8KPMHplyvOlxYtoneM9Es9vZJcMPmSppmjWfSu2yMHNp+0Ozf3qIYVxldcJVuvSP16dzvfUshOo/9D2hWVh/TPQTUupfqaSCpb+9pmazH9uWebT5qIY+uGDr643KyyTw3En3sZpy2Obt7HdvFe1ux/wCO6O17nlqrX+SmWn7F1YbxNbsU2xtbQSbRkJYXfHE7kR9DuK3K5Uw9iKvwzdo7hQSZObsfGT1ZG8WuHL6KW3bTHiGuBZQx09vYeMbdd/8Aed+QUFmFLq8nBYrzo9Pn5LtvN+tlgpDU3Osjp48uqHHrP7Gt3nwVHY20k1uKC63W5j6W2OORZ+8n5a2XD5R45qMUlDfcXXMiFlVcKt560jnF2r+Jx2Ad6ujA+jGlw46O4XJzKu5jawAZxwH5c97u0+HNdeHVj+aT3I4dluS+mK1EaMsDuw7ROudwjyudU3IMI2wR79X8R2Z+A5qwURUbJuyXUy/XWq49MQudNKOHRYcWSyws1aSuBqIgBsDieu3wO3uIXRag2lexi7YMlqWNznt7unbz1dzx5bf4VNi2dFi9mQ5dfXW/dHOyDeh3otkxDpnR3djeMD26Z7taWFhp5Cd+bNg9NVSlVJoPuBfSXa3OPwPZOwd4LT9Gq21h5EOmxo3sefXUmERFCTBERAEREAREQBERAEREARF51E8VLTyVE8jY4Y2l73uOQa0byUB4XO50dnt81fXTNhpoW6z3u+gHEngFSdfcr9pYv/sFA11NaoXa2q74I2/fkI3uPAeXEr8Xu7XPSliyK1WzWjt0TiYw74WtG+V/byHcN5Uxut4oNH9piw3hyETXRzc3O1dYsJHxvA+Jx4N4Ds36FVTraSW5v8GfbardtvUF+T3fPhrRXbPZqWL2q6yszLRl003a4/YZ/wA7VCqnG0txqRV3W3QXGVp1oqepkd7LD3RNy1z2vJ7l5wYJxZdpn1brbVPlmdrvmqnBjnnmdYgrKOjHFQGfsUB7BUsWrRgqHmn3kZd2fCXkUkl7bPWfSvjGWFsMFyjo4GjJsVJTMja0chsJC1cuOsWTn3mI7me6oc36ZLwuGEr/AGtpfWWmpZGN72t12+bc1pla6UvQijNSW09m8ZjPFEZzbiK6g/8Au3n81saTSfjSicCy/wBTJlwnayQeoUSROlex1ste06eb9TOa252+iroxvdHnC/8AMeisfD2mDCt9cyGapfbap2zo6wBrSex46vmQuYUXDqi+D3Z22x7XtDmkFrhmCDmCF+lyXhTSDiDCMjW0VUZqIHrUc5Loz+Hiw93kV0LgvSJZsZwalO801wa3OSjlI1x2tP2h2jxAUEq3E9TJeiIuD0IiIAozi7AdgxpRmK60bTMG5R1UfVmj7ncR2HMKTIgOO9IGi284FnM7/wDO7U92UdbG3IDkHj7J9DwKhEMXTTMjMjIw5waXvz1W58TlwXetVSU9dSy0tVDHNBK0skjkaHNcDvBB3rlvS1ookwdObvaGvkskrsnN3upXHc0ni08D4HhmBqa3RLe6SxSXOOpo6vUYJRFTOc8vZvJacgDs29qidgqLdSXyllu1J7XQB/votYjq8xlvy35cVYOirHTqKpjw9cpf81ldlSyPP9k8/Z/CTu5HvWHpVwWLJcf2xQRatBVv94xo2QynaR2A7SO3MclVjZJTdVnrwy1KuLgra/TlF3Wunt9PboRa4oI6N7Q+MQNDWOBGYOxZiqXQ5iszQSYcq5M3xAy0hJ3t+0zw3jsz5K2lmXVuE3FmrTYrIKSCIiiJQvOeGOpgkgmaHRStLHg8WkZFeiIDkq8W+S1Xmst8gOvTTOiOfHI5ZrCXU9bg7DtxrJKuss9LNUSnN8j2nNx3bdqx/wCoOE//AAGj/un9VprOjrujKeBPfZlTaF6l0OM5oc+rPRvGXaC135FX4tNbsKWG01jau32qmpqhoLRJGDmAdh4rcqnkWqyfUi9j1Sqh0sIiKAnCIiAIiIAiIgCIiAIiIAqa0r4ulrq0YWtjnPa14FV0e0ySZ7Ix3HLPty5Kwsb4lbhbDU9a0j2p/uqZp4yHj3AZnwVS4Bo4KGOtxreQZIqVxbStcds9QePhnv5nPgruLX/5Gt+38lLKs2/CT/n+CysGYQkwxYBSU5jbdqoB9VUkawi5ADjq7chxOZ3KZYcwbR0Ic+igAke4umrJuvLK47yXHaT3ZBeeGYJam3ULqhwNRVtbNM4bs3DPIdgGwdysCNjY2BjBk0DIALbrr+Gjt95vlnzU7HnWNb1XHsl7/wAmuislKwdcPkPMnL6L2NqossvZx5lZqLl2zfqTrGpS0or7GpmscTgTC90buR2hV3i7Rxbrtrl8DaKvIzZUwt2P/EBscPVW0sWvpm1NK9pHWAzaeRUld73qfdFe7ESXXT5ZI41vFurLFdJrfXwmOeI8DmHA7nA8QVhCZh35hXFpitUU9hpbqGgT00wiLuLmPz2eBGfiVSq2IY9c471o9x73bBSMsODtxBX1Ya9Gyubv2jtUU8Nr5WWFP3MhetNUz0dTFU0s0kM8Tg+OSN2q5pHEFeDXtfuO3kv0qcouL00dHRujPSkzErWWi8OZFd2jqSbm1IHIcH8xx3jkrQXEsUskEzJoZHRyxuDmPYci0jaCDwK6e0Y48bjCymGrc1t2pAG1DRs6QcJAO3jyPeFWsr13R2mTxERQnoREQBY9dRU1xopqOshZNTTsMckbxmHNIyIKyEQHGOkfBU+BcVy0Ldd1FL76jmO90ee4n7zTsPgeKtTB91ptIOBJrddD0lQxns9VzOzqSDt2Z97Spxpjwg3FWB6h8MetcLeDU05A2uAHXZ4t9QFzpo0xB+wsY04lfq0tZ/m82Z2DP4T4Oy8CVXya+uG1yixjWdE9Ph9mamaK44LxcW56tZb6gFruD8tx7nD0K6atNygvFppbjTHOGpjEjezPeO8HMeCrLTRh3paOmv8AAz3kJEFTlxafhJ7jmPEL30K3s1NmrLPK7N9I/pogfuP3jwd/Mqt+rqVYuUW6N03Op8PgtJERZ5ohERAEREAREQBERAEREAREQBERAEREARFqcTXhthw3X3Mka0ERMYPF52NHmQvUm3pHkmorbKb0jXOoxZjyGx0B6RlNIKWIDc6Unru8Ds7mryxVWwB9PYbe/wD6NtbOhYRulk+3Ie85rEwe11Bb7timYkzxj2Wkc7eZ5AdZ3e1uZ8Vo5pPsg95X0uDjdc0lxH/rZg32vTb5l/6OlMBXyK5YbtdbE4F0LGxStG9r2DVI8tvirMjkbKwPYQWuGYIXHmEMYVmErg6WJvTUkuQnpycg/LiDwcOa6Fwtjahu1M2S3VAeDtdTS9WRp7vzGYWll4kn3j6GLXN4s31Lyv8ABYKLWRXulePeB8Z4gjP6L2N2ogM+nHkVmuqa9C9HJpa2pL7masWvqW01I9xPWI1WjmVhz32EAiCNz3czsCgGKMfUNtLw6ZtXWgZNgidsb+IjYB6qejEssklorX5sdOFXdkU0x3aGCxUtpDgZ6iYSlvFrGZ7fEnLwKpZS66V9RebhLXVxbJPIdpy2NHADkAsIwxHfEw/whfSV4zjHWyOhKqCiR5FvjSU7t8LPALyfbqd25pb3FdOmRN4iNNuXvHLnsdvWVJaiNscgPY4ZLClglhPvGEDnwVe7H61qSJIzXoZC3OFcRVOFcR0l2p8z0TspYwf7SM/E3y3doC0MUmt1TvXqseytwbjImT2dq0NZBcKGCsppBJBPG2SN44tIzBWQqq0F4gNwwvUWeZ+ctuk93mf3T8yPIhw8laqz5LT0SBEReAIiID4RmMiuLNI+Hf6rY9uttjZq04l6WnHDo39ZoHdnl4LtRc8/0krMGVlmvbGj3jH0spy4tOs36u8kBArHpDmFkqMP4ga+stk8RhbKNssGzYRn8QByOR2jLfwWDo5vAsuOaF7pMoKhxppTwIfsB/vapWPYsEXLEliqbhajHNLTy9HJSk6ryMswWk7Dx2bNy0VRS1VtqzFUQy09REcyyRpa5pHeoeit9UV68k3XYumT9ODrlFRVm00Xika2O6UkFewfvGnopPHLYfJTKj0yYaqGj2mOtpXcdaIPHm0/ksyeLbH02asMuqXrosNFC/8AKvg/Vz/aUp7BTSZ/Rauv00Yfp2kUdLW1b+GbRG3zJJ9FwqLX/wAWdvIqX/JFkL4HB2eRByORyPFVJQ37GukObore1tmtBOUtTGDrZcQHna49jcu0qz7RaqWy2yGgpGkRRDe45ucTtLnHiSdpXllXh9m+57Xb4ndLt7maiIoiUIiIAiIgCIiAIiIAiIgCqvTZdTDarfaY3baiUzyAfdbsA8z6K1FTl/p/606b6W3OBfT0QjEg4arB0jvMnJWMVLr6n6dyvlN+H0r17GmxTD+wbDYsPjZJDT+1VI5zS8+4DJRWCnkqH5MGwb3HcFJcavku2Orm/PKOOXogeQaA36grGjjbEwMYMmhfd/pOOljxk/Xu/wC+587l2f5Gl6HhBRRQZHLWf94rKa5zHh7HFrhucDkR4r4i2UkuyKTe+TeUmMcQ0TQ2K6TOaNzZcpP5gsw6QsSEZe2RjtEDP0UXRcOqt8xRG64PlIyL9ja7Ph1Ku5VEzn7og/Vbl2gZbFCZrpVzOzMzmj7rOqF51tQ6prJZCdhdkOwcFjr5bKzZ2Tag9R9kaNVMYLgy4bnVwuBbO8jk45j1Ugt1yZXNLSAyZozLeBHMKKL2pp3U9QyVp2tOaYmdZTNbe4+x7ZUpL6k0RfAQQCNx2r6vrCgF8IBGRGYPAr6i9BgVNuB68HVcNurwPcsVpJG0ZEbCDwW5yWLVwhzTI0dYb+0LOzsZTh1x5RPVZp6ZNNC91Nv0hQUxdlHXwyQEfMBrt/lPmum1x7g6oNJjew1AOWpXw59xcGn0JXYQXzVy8xcQREUR6EREAVZaebaK7RjVT6ubqKoinHZ1tQ+j1ZqjGkWj9u0c4hgyzPsErwO1rdYfRAULoOqSKm80pOx0cUoHcSPzC2WmuzGos1Fd425upZDDKfkfuPg4f4lHNCcpGK66P79ET5Pb+qui7WyC82mqt1SM4amMxuPLPcR2g5HwWXdPw8jqNWiHiY3SUBgLCNsxiK2knrp6SvhAkj1Wtc17DsOw7cwcuPFSSXQdWB3ub5TuHzwOafQlQqiqLhgHGodIwioopSyVm4SsO/wc3aPBdJWy5Ut3tsFfRSiSnnbrMcPoeRG4hS5Nttb6ovsyLGqqsXTJd0VNT6Dpi4e032IN4iKnJPqQpZZtFGGbU9ss0MlwmbtBqnZt/uDIeeanCKnLJtl2bLscWqPdI/LGMijbHGxrGNGTWtGQA5AL9IigJwiIgCIiAIiIAiIgCIiAIiIANpAVY6NKf9pYuxPiGTaH1LoIndhcXH0DVZFVL0FJPNnl0cbnZ9wJUN0eUxtOjaOqeMpJmTVjzzzzy9GhTweq5fXSILFuyP02ysqh3S19ZPnm6WokeT/EV+F7W+nNZh/2pm2SF56QcS05EHwzK8V+nYiSohr2PkbHubCIisHAREQEJnjMM8kbhkWuIXmpHdrW6oPtEAzky6zfvdo7VHXNLXFrgQRvBC+NysaVFji129DRhNTWz4v1GwyPDGjNziAF8AJIABJPALf2i1uieKmobk4fAw7x2leY2NO+xRj/AGJzUVtm5a3Va1vIAL6iL7JLXYzwrvwloftrKCGrxAJKmpkaHmna8sjjz4HLa489uSpBXphLS9a56CGlvz3UdZG0MdPqF0cmXHZtaeYOxZ/6l8R4a8D+9cktPRvzEll0aYPliLDY6duY+JjnNcPEFVPpH0cMwrSC526WSW3vd0b45dr4nHdt4g7uY7VbkukTCUUXSOv1GRluY4uPkBmq6xxj+HE1oq4bfC9tup2l5mlbqulkyIGQ4AZ57dueW5ZmG8zr776fXfH5JrfDS+pT1iJGIbWRvFZDl/tGrs4LjvCNOarGVkpwMy+uhHk8H8l2Is67lE0QiIoToIiIAtdfohPh25wndJSStPiwrYrEumy01hO7oH/ylAcp6FR/1zqTwFA/+divpUboRi1sS3CX7lHl5vb+ivJZGZ+6bOF+0QjSDgKPFdI2qpNSK6wNyY52wSt+44/Q8FVWG8V3vR9dZaGrppDAX+/opuqQfvNPA9u4roxa+62K13yERXOggqmj4ekbtb3HePBeVZHTHomto9txuqXXB6Zq7DjrD+IWNFLXsiqCNtPUERyA+Ow+BKkigsuiLCUkms2nq4x91lScvXMqS2XDtvsERjoBUBpGR6WofJ5AnIeAUdiq5g2S1u3iaRtURFCShERAEREAREQBERAEREAREQGvvxcMOXQs+L2ObLv1CtfXU4tej2opmbBTWp0Y8IslvZYmzQvieM2PaWuHMFazFDS/Cd4A3mim/kKkg+F9SOceZfQpfAtWGzOpXfDPCCAeJaP0JWVebUaCbpIwTTvPV+U8iolYq11JJTVLd8L9o5jiPJWyWw1dNkQJIZW57eIK/SP0u3rp6PVf/T43JThZ1e5X6LZ3SzyUDjIzN9OTsdxb2H9VrFonKaa2giIgC85YIZv7WJj/AMTc16IvHFSWmj1PR5RU8MJzihYw82tXqiLyMVFaS0G2+QiL61pe4NaC5xOQAG0ldHhnW6yXK7tldb6OSoEWWvqZbM9289ix6uiqqCboqummgk+7KwtPqrrwhYv2DYIoJAPaZT0s/Y48PAZDzWzuVspLvRPpK2FssThxG1p5g8Cs95upta7FN5epa12KBpaaWsqGwRDNzuPADmVusSGO24cZRxbOkcGdpy2kreU9mjsss1MDryteWvkI2uy3KEYsrxVXXoWuzjphqfxfa/TwU2baoUNr17Fun/JYtcIk2heyOumPI6xzc4LdE6dx4a5GqwepPgumVANEWFzhzBsc1RHq1twIqJQd7W5dRp7ht7yVP18jZLcjUQREXB6EREAWrxLOKXC13qCchFRTPz7mEraKBaX77BadHtxpukzrbiz2SmhbtfK55AOQ3nJpPpzQFPaDac696qTu1YYx/iJ+gVwqG6NcL1GGMNFlaNWsqpOmlj/7sZZNae3Lf3qZLEyJqdraN3Gg4VJMIiKAnCIiAIiIAiIgCIiAIiIAiIgCIiAIiIAsW505qrTWU7Rm6WCSMDmS0j81lIvU9PYa2tHLMduuFqlfT3CiqKV28CaMt+qsHCNx9ptppXuzkp9g7WHd5bQrjfGyVhZIxr2He1wzHkVpajCFjnlMzaFtNMf3tK4xO/w7PRfQYH62seac49voYuT+lOyOoyIuQHNIIBB2EHitDcMONeTJRENPGJ27wPBTqTCMjP8As10ly4NqImv9W6pWO/Dl0Zu9ll/BIWnyI/NfTVfr+BbzLX8r/qMiX6Xl1vtHf8FVz081NIY5o3Ru5OG9eas+exVr2Fk9vdIzl1Xj0K0VVhOIkkQ1NOeWqSPIhXq8vHs/bsT/ALRE67YfPBr+mQ1FvpMLzA+7qoz+NpC8Thqu4OgP8Z/RWNbI+uPuadFv6XB91rJNSFsbz2EkDvOSk9t0WuJD7nXgN4x07dv94/oorLoV/MzmV0I8srpjHSPaxjS5zjkGgZknsCtTAmA5qeeO43GEmr3wU+/o/md29nDvUktOGLRZHdJRUbWzZf2zzrv8zu8FPrbSMpqVpyHSPALj+Sys39Q1DUFycVN5MuiPZerNfHYZHMzkma08mjNa+tpXUMpZI4auWsHcMlLSQBvVW4/xXTNMsUcwEETdWWQHf8o55qhhuy6zT49foSZWHVCCUF3IPim9Mo2VVW0jpZnuEI5nn4DatJowwi7FuLGOqWF9voyJ6px3POfVZ4nf2AqN19ZV4guzBHE975HCKngaMztOQA7SV1HgPCcWD8LwW/Jrqp/vaqQD45CNvgNw7l3n5XiPUeF2X/6Xcanw49+STAADIL6vOSeKFpdLIxjRvLnAfVa2oxNZ6Z2q6vje77sIMp8mgrJbS5LaTfBtkUVqMaN2iis9xqXcHOY2Bnm8g+i1lRiLFdXmKeC1W1h+09z6p48BqN+qilfXHmRLHHtlxEnma0d6xlh7D7ujuV1p4pz8NO09JM7ujbm4+ShVRaq65/6YxDdaxp3wxSiliPZqxZEjvcV726y2y0NIt9BT02e90cYDnd7t58SoJ50F8q2WIYE38z0e1Xja/wB3BjsFm9ggd/r13GqcubIGnWP8Rb3LX0OHooLgbrcKqe6XdwyNbVEEtHKNo6sY7AtwipW5NlnbhF6rFrr78sIiKuWAiIgCIiAIiIAiIgCIiAIiIAiIgCIiAIiIAiIgCIiAIiIAiIgPy6Nj/jY13e0FeD7fRP8AipYT/AFkou42Th8raOZQjLlbMeKhpoP7GMx579RxHpmshus3c957zmiKT4q//d/dkMsPHl81a+yPuu/7yyRc68AAVcgA2AZD9FiovXlXvmb+5zHBxo/LWl/R61FVWVUD4ZaycseMnBrg3Md4Cjddgyx3LUFXTSSBm0N6d7RnzyBW/Re/GZHS4qb0/qdrEoT30Lf8Ecp8B4ZpZWSw2pjZGEOa/pZM2kbiDrb1I2FzGBgllLRwdK531KIonbN8yZIqoLhI/JjYXaxY0nmRmV+hsGQ2DkERcbO9BEReAIiIAiIgCIiAIiIAiIgCIiAIiIAiIgCIiA//2Q==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663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2425700"/>
            <a:ext cx="22542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59013"/>
            <a:ext cx="234791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19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939" y="4135705"/>
            <a:ext cx="274947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  甲骨文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（象形字）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30705"/>
            <a:ext cx="3657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6" b="20230"/>
          <a:stretch>
            <a:fillRect/>
          </a:stretch>
        </p:blipFill>
        <p:spPr bwMode="auto">
          <a:xfrm>
            <a:off x="4193502" y="1247010"/>
            <a:ext cx="4643835" cy="432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611510" y="231010"/>
            <a:ext cx="40322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dirty="0">
                <a:latin typeface="隶书" pitchFamily="49" charset="-122"/>
                <a:ea typeface="隶书" pitchFamily="49" charset="-122"/>
              </a:rPr>
              <a:t>奇妙的汉字</a:t>
            </a:r>
          </a:p>
        </p:txBody>
      </p:sp>
      <p:sp>
        <p:nvSpPr>
          <p:cNvPr id="8" name="椭圆 7"/>
          <p:cNvSpPr/>
          <p:nvPr/>
        </p:nvSpPr>
        <p:spPr>
          <a:xfrm>
            <a:off x="7871150" y="4027755"/>
            <a:ext cx="431800" cy="2159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43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://photocdn.sohu.com/20120123/Img3329180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2"/>
          <a:stretch/>
        </p:blipFill>
        <p:spPr bwMode="auto">
          <a:xfrm>
            <a:off x="-26775" y="1346178"/>
            <a:ext cx="9108980" cy="550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612240" y="44624"/>
            <a:ext cx="1830950" cy="1440160"/>
            <a:chOff x="3317114" y="44624"/>
            <a:chExt cx="1830950" cy="1440160"/>
          </a:xfrm>
          <a:solidFill>
            <a:srgbClr val="FFFF00"/>
          </a:solidFill>
        </p:grpSpPr>
        <p:sp>
          <p:nvSpPr>
            <p:cNvPr id="4" name="TextBox 3"/>
            <p:cNvSpPr txBox="1"/>
            <p:nvPr/>
          </p:nvSpPr>
          <p:spPr>
            <a:xfrm>
              <a:off x="3347864" y="469121"/>
              <a:ext cx="1800200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对联</a:t>
              </a:r>
              <a:endPara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17114" y="44624"/>
              <a:ext cx="183095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err="1" smtClean="0">
                  <a:solidFill>
                    <a:srgbClr val="FF0000"/>
                  </a:solidFill>
                </a:rPr>
                <a:t>duì</a:t>
              </a:r>
              <a:r>
                <a:rPr lang="en-US" altLang="zh-CN" sz="4000" dirty="0" smtClean="0">
                  <a:solidFill>
                    <a:srgbClr val="FF0000"/>
                  </a:solidFill>
                </a:rPr>
                <a:t>  </a:t>
              </a:r>
              <a:r>
                <a:rPr lang="en-US" altLang="zh-CN" sz="4000" dirty="0" err="1">
                  <a:solidFill>
                    <a:srgbClr val="FF0000"/>
                  </a:solidFill>
                </a:rPr>
                <a:t>li</a:t>
              </a:r>
              <a:r>
                <a:rPr lang="en-US" altLang="zh-CN" sz="4000" b="1" dirty="0" err="1">
                  <a:solidFill>
                    <a:srgbClr val="FF0000"/>
                  </a:solidFill>
                  <a:latin typeface="+mn-ea"/>
                </a:rPr>
                <a:t>á</a:t>
              </a:r>
              <a:r>
                <a:rPr lang="en-US" altLang="zh-CN" sz="4000" dirty="0" err="1">
                  <a:solidFill>
                    <a:srgbClr val="FF0000"/>
                  </a:solidFill>
                </a:rPr>
                <a:t>n</a:t>
              </a:r>
              <a:endParaRPr lang="zh-CN" altLang="en-US" sz="4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68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3231" y="332656"/>
            <a:ext cx="1954560" cy="151216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duì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zi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对子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2060848"/>
            <a:ext cx="3528392" cy="3628999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   小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   少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   下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   短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99792" y="2521495"/>
            <a:ext cx="72008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699792" y="3385591"/>
            <a:ext cx="72008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99792" y="4249687"/>
            <a:ext cx="72008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99792" y="5113783"/>
            <a:ext cx="72008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47864" y="4395444"/>
            <a:ext cx="1143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solidFill>
                  <a:srgbClr val="0070C0"/>
                </a:solidFill>
              </a:rPr>
              <a:t>du</a:t>
            </a:r>
            <a:r>
              <a:rPr lang="en-US" altLang="zh-CN" sz="3600" b="1" dirty="0" err="1">
                <a:solidFill>
                  <a:srgbClr val="0070C0"/>
                </a:solidFill>
                <a:latin typeface="+mn-ea"/>
              </a:rPr>
              <a:t>ǎ</a:t>
            </a:r>
            <a:r>
              <a:rPr lang="en-US" altLang="zh-CN" sz="3600" dirty="0" err="1">
                <a:solidFill>
                  <a:srgbClr val="0070C0"/>
                </a:solidFill>
              </a:rPr>
              <a:t>n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99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26746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</a:t>
            </a:r>
            <a:r>
              <a:rPr lang="en-US" altLang="zh-CN" sz="36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duì</a:t>
            </a:r>
            <a:r>
              <a:rPr lang="en-US" altLang="zh-CN" sz="3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36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zi</a:t>
            </a:r>
            <a:r>
              <a:rPr lang="en-US" altLang="zh-CN" sz="3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36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gē</a:t>
            </a:r>
            <a:r>
              <a:rPr lang="en-US" altLang="zh-CN" sz="3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/>
            </a:r>
            <a:br>
              <a:rPr lang="en-US" altLang="zh-CN" sz="3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br>
            <a:r>
              <a:rPr lang="en-US" altLang="zh-CN" sz="5300" dirty="0" smtClean="0"/>
              <a:t>3.</a:t>
            </a:r>
            <a:r>
              <a:rPr lang="zh-CN" altLang="en-US" sz="5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对子歌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23528" y="1844824"/>
            <a:ext cx="6192688" cy="2088232"/>
          </a:xfrm>
          <a:prstGeom prst="wedgeRoundRectCallout">
            <a:avLst>
              <a:gd name="adj1" fmla="val 52649"/>
              <a:gd name="adj2" fmla="val 1019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出声音朗读一遍课文，</a:t>
            </a: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找一找里面有没有你还不认识的字。</a:t>
            </a:r>
          </a:p>
        </p:txBody>
      </p:sp>
    </p:spTree>
    <p:extLst>
      <p:ext uri="{BB962C8B-B14F-4D97-AF65-F5344CB8AC3E}">
        <p14:creationId xmlns:p14="http://schemas.microsoft.com/office/powerpoint/2010/main" val="216735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    </a:t>
            </a:r>
            <a:r>
              <a:rPr lang="en-US" altLang="zh-CN" dirty="0" err="1" smtClean="0"/>
              <a:t>dú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cí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yǔ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1.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 词 语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上凸带形 3"/>
          <p:cNvSpPr/>
          <p:nvPr/>
        </p:nvSpPr>
        <p:spPr>
          <a:xfrm>
            <a:off x="0" y="1484784"/>
            <a:ext cx="4104456" cy="1404736"/>
          </a:xfrm>
          <a:prstGeom prst="ribbon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ti</a:t>
            </a:r>
            <a:r>
              <a:rPr lang="en-US" altLang="zh-CN" sz="3600" dirty="0" err="1" smtClean="0">
                <a:latin typeface="+mn-ea"/>
              </a:rPr>
              <a:t>ā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kōn</a:t>
            </a:r>
            <a:r>
              <a:rPr lang="en-US" altLang="zh-CN" sz="32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 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上凸带形 4"/>
          <p:cNvSpPr/>
          <p:nvPr/>
        </p:nvSpPr>
        <p:spPr>
          <a:xfrm>
            <a:off x="2339752" y="2548932"/>
            <a:ext cx="4752528" cy="1528139"/>
          </a:xfrm>
          <a:prstGeom prst="ribbon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lù</a:t>
            </a:r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40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dì</a:t>
            </a:r>
            <a:endParaRPr lang="en-US" altLang="zh-CN" sz="40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 地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ì</a:t>
            </a:r>
            <a:endParaRPr lang="zh-CN" altLang="en-US" dirty="0"/>
          </a:p>
        </p:txBody>
      </p:sp>
      <p:sp>
        <p:nvSpPr>
          <p:cNvPr id="7" name="上凸带形 6"/>
          <p:cNvSpPr/>
          <p:nvPr/>
        </p:nvSpPr>
        <p:spPr>
          <a:xfrm>
            <a:off x="0" y="3648442"/>
            <a:ext cx="4104456" cy="1404736"/>
          </a:xfrm>
          <a:prstGeom prst="ribbon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</a:t>
            </a:r>
            <a:r>
              <a:rPr lang="en-US" altLang="zh-CN" sz="4000" b="1" dirty="0" err="1" smtClean="0">
                <a:latin typeface="+mn-ea"/>
                <a:cs typeface="Arial Unicode MS" panose="020B0604020202020204" pitchFamily="34" charset="-122"/>
              </a:rPr>
              <a:t>á</a:t>
            </a:r>
            <a:r>
              <a:rPr lang="en-US" altLang="zh-CN" sz="32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</a:t>
            </a:r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</a:t>
            </a:r>
            <a:r>
              <a:rPr lang="en-US" altLang="zh-CN" sz="32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rè</a:t>
            </a:r>
            <a:endParaRPr lang="en-US" altLang="zh-CN" sz="32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炎 热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上凸带形 7"/>
          <p:cNvSpPr/>
          <p:nvPr/>
        </p:nvSpPr>
        <p:spPr>
          <a:xfrm>
            <a:off x="2267744" y="4725144"/>
            <a:ext cx="4968552" cy="1584176"/>
          </a:xfrm>
          <a:prstGeom prst="ribbon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qīng</a:t>
            </a:r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40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li</a:t>
            </a:r>
            <a:r>
              <a:rPr lang="en-US" altLang="zh-CN" sz="4400" dirty="0" err="1" smtClean="0">
                <a:latin typeface="+mn-ea"/>
                <a:cs typeface="Arial Unicode MS" panose="020B0604020202020204" pitchFamily="34" charset="-122"/>
              </a:rPr>
              <a:t>á</a:t>
            </a:r>
            <a:r>
              <a:rPr lang="en-US" altLang="zh-CN" sz="40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ng</a:t>
            </a:r>
            <a:endParaRPr lang="en-US" altLang="zh-CN" sz="40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  凉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35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395536" y="1916832"/>
            <a:ext cx="5832648" cy="2088232"/>
          </a:xfrm>
          <a:prstGeom prst="wedgeRoundRectCallout">
            <a:avLst>
              <a:gd name="adj1" fmla="val 51298"/>
              <a:gd name="adj2" fmla="val 827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我们来用普通话正确地朗读课文吧！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073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形标注 3"/>
          <p:cNvSpPr/>
          <p:nvPr/>
        </p:nvSpPr>
        <p:spPr>
          <a:xfrm>
            <a:off x="755576" y="2060848"/>
            <a:ext cx="5256584" cy="2160240"/>
          </a:xfrm>
          <a:prstGeom prst="wedgeEllipseCallout">
            <a:avLst>
              <a:gd name="adj1" fmla="val 52140"/>
              <a:gd name="adj2" fmla="val 636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边读课文边思考：</a:t>
            </a:r>
            <a:endParaRPr lang="en-US" altLang="zh-CN" sz="3600" dirty="0" smtClean="0"/>
          </a:p>
          <a:p>
            <a:pPr algn="ctr"/>
            <a:r>
              <a:rPr lang="zh-CN" altLang="en-US" sz="3600" dirty="0" smtClean="0"/>
              <a:t>       谁和谁是对子。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0743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385</TotalTime>
  <Words>250</Words>
  <Application>Microsoft Office PowerPoint</Application>
  <PresentationFormat>全屏显示(4:3)</PresentationFormat>
  <Paragraphs>106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 Unicode MS</vt:lpstr>
      <vt:lpstr>方正姚体</vt:lpstr>
      <vt:lpstr>华文新魏</vt:lpstr>
      <vt:lpstr>楷体</vt:lpstr>
      <vt:lpstr>隶书</vt:lpstr>
      <vt:lpstr>宋体</vt:lpstr>
      <vt:lpstr>Arial</vt:lpstr>
      <vt:lpstr>Times New Roman</vt:lpstr>
      <vt:lpstr>Trebuchet MS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duì  zi   对子</vt:lpstr>
      <vt:lpstr>    duì  zi  gē 3.对子歌</vt:lpstr>
      <vt:lpstr>    dú  cí   yǔ 1.读 词 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3.对子歌</vt:lpstr>
      <vt:lpstr>PowerPoint 演示文稿</vt:lpstr>
      <vt:lpstr>PowerPoint 演示文稿</vt:lpstr>
      <vt:lpstr>PowerPoint 演示文稿</vt:lpstr>
      <vt:lpstr>我的收获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hyyj</cp:lastModifiedBy>
  <cp:revision>25</cp:revision>
  <dcterms:created xsi:type="dcterms:W3CDTF">2016-10-18T04:41:55Z</dcterms:created>
  <dcterms:modified xsi:type="dcterms:W3CDTF">2016-11-29T11:50:37Z</dcterms:modified>
</cp:coreProperties>
</file>