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26"/>
  </p:notesMasterIdLst>
  <p:handoutMasterIdLst>
    <p:handoutMasterId r:id="rId27"/>
  </p:handoutMasterIdLst>
  <p:sldIdLst>
    <p:sldId id="523" r:id="rId2"/>
    <p:sldId id="323" r:id="rId3"/>
    <p:sldId id="640" r:id="rId4"/>
    <p:sldId id="600" r:id="rId5"/>
    <p:sldId id="651" r:id="rId6"/>
    <p:sldId id="642" r:id="rId7"/>
    <p:sldId id="643" r:id="rId8"/>
    <p:sldId id="657" r:id="rId9"/>
    <p:sldId id="656" r:id="rId10"/>
    <p:sldId id="644" r:id="rId11"/>
    <p:sldId id="646" r:id="rId12"/>
    <p:sldId id="619" r:id="rId13"/>
    <p:sldId id="648" r:id="rId14"/>
    <p:sldId id="649" r:id="rId15"/>
    <p:sldId id="647" r:id="rId16"/>
    <p:sldId id="620" r:id="rId17"/>
    <p:sldId id="601" r:id="rId18"/>
    <p:sldId id="621" r:id="rId19"/>
    <p:sldId id="650" r:id="rId20"/>
    <p:sldId id="580" r:id="rId21"/>
    <p:sldId id="611" r:id="rId22"/>
    <p:sldId id="658" r:id="rId23"/>
    <p:sldId id="659" r:id="rId24"/>
    <p:sldId id="660" r:id="rId25"/>
  </p:sldIdLst>
  <p:sldSz cx="9144000" cy="5143500" type="screen16x9"/>
  <p:notesSz cx="6858000" cy="9144000"/>
  <p:embeddedFontLst>
    <p:embeddedFont>
      <p:font typeface="黑体" pitchFamily="49" charset="-122"/>
      <p:regular r:id="rId28"/>
    </p:embeddedFont>
    <p:embeddedFont>
      <p:font typeface="楷体" pitchFamily="49" charset="-122"/>
      <p:regular r:id="rId29"/>
    </p:embeddedFont>
    <p:embeddedFont>
      <p:font typeface="微软雅黑" pitchFamily="34" charset="-122"/>
      <p:regular r:id="rId30"/>
      <p:bold r:id="rId31"/>
    </p:embeddedFont>
    <p:embeddedFont>
      <p:font typeface="Calibri" pitchFamily="34" charset="0"/>
      <p:regular r:id="rId32"/>
      <p:bold r:id="rId33"/>
      <p:italic r:id="rId34"/>
      <p:boldItalic r:id="rId35"/>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00"/>
    <a:srgbClr val="339933"/>
    <a:srgbClr val="D60093"/>
    <a:srgbClr val="CC0066"/>
    <a:srgbClr val="FFFF66"/>
    <a:srgbClr val="0000FF"/>
    <a:srgbClr val="CC00FF"/>
    <a:srgbClr val="FF6600"/>
    <a:srgbClr val="09CBE5"/>
    <a:srgbClr val="FF7C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5" autoAdjust="0"/>
    <p:restoredTop sz="94660"/>
  </p:normalViewPr>
  <p:slideViewPr>
    <p:cSldViewPr>
      <p:cViewPr varScale="1">
        <p:scale>
          <a:sx n="91" d="100"/>
          <a:sy n="91" d="100"/>
        </p:scale>
        <p:origin x="-906" y="-102"/>
      </p:cViewPr>
      <p:guideLst>
        <p:guide orient="horz" pos="2471"/>
        <p:guide pos="5159"/>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2019/1/21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2019/1/21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2469" name="Picture 5"/>
          <p:cNvPicPr>
            <a:picLocks noChangeAspect="1" noChangeArrowheads="1"/>
          </p:cNvPicPr>
          <p:nvPr userDrawn="1"/>
        </p:nvPicPr>
        <p:blipFill>
          <a:blip r:embed="rId10" cstate="print"/>
          <a:srcRect/>
          <a:stretch>
            <a:fillRect/>
          </a:stretch>
        </p:blipFill>
        <p:spPr bwMode="auto">
          <a:xfrm>
            <a:off x="0" y="4064794"/>
            <a:ext cx="4527346" cy="1078706"/>
          </a:xfrm>
          <a:prstGeom prst="rect">
            <a:avLst/>
          </a:prstGeom>
          <a:noFill/>
          <a:ln w="9525">
            <a:noFill/>
            <a:miter lim="800000"/>
            <a:headEnd/>
            <a:tailEnd/>
          </a:ln>
          <a:effectLst/>
        </p:spPr>
      </p:pic>
      <p:pic>
        <p:nvPicPr>
          <p:cNvPr id="10" name="Picture 5"/>
          <p:cNvPicPr>
            <a:picLocks noChangeAspect="1" noChangeArrowheads="1"/>
          </p:cNvPicPr>
          <p:nvPr userDrawn="1"/>
        </p:nvPicPr>
        <p:blipFill>
          <a:blip r:embed="rId10" cstate="print"/>
          <a:srcRect/>
          <a:stretch>
            <a:fillRect/>
          </a:stretch>
        </p:blipFill>
        <p:spPr bwMode="auto">
          <a:xfrm>
            <a:off x="4616655" y="3964792"/>
            <a:ext cx="4527346" cy="1078706"/>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microsoft.com/office/2007/relationships/hdphoto" Target="../media/image5.wdp"/><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microsoft.com/office/2007/relationships/hdphoto" Target="../media/image5.wd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image5.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964436" y="2786065"/>
            <a:ext cx="3851054" cy="438582"/>
          </a:xfrm>
          <a:prstGeom prst="rect">
            <a:avLst/>
          </a:prstGeom>
          <a:noFill/>
        </p:spPr>
        <p:txBody>
          <a:bodyPr wrap="none" lIns="68580" tIns="34290" rIns="68580" bIns="34290" rtlCol="0">
            <a:spAutoFit/>
          </a:bodyPr>
          <a:lstStyle/>
          <a:p>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苏教版</a:t>
            </a:r>
            <a:r>
              <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小学</a:t>
            </a:r>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语文三年级下册</a:t>
            </a:r>
            <a:endPar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14" name="TextBox 48"/>
          <p:cNvSpPr txBox="1"/>
          <p:nvPr/>
        </p:nvSpPr>
        <p:spPr>
          <a:xfrm>
            <a:off x="2374995" y="1178710"/>
            <a:ext cx="5197791" cy="991869"/>
          </a:xfrm>
          <a:prstGeom prst="flowChartMagneticDrum">
            <a:avLst/>
          </a:prstGeom>
          <a:solidFill>
            <a:schemeClr val="bg1"/>
          </a:solidFill>
          <a:effectLst>
            <a:outerShdw blurRad="50800" dist="38100" dir="5400000" algn="t" rotWithShape="0">
              <a:prstClr val="black">
                <a:alpha val="40000"/>
              </a:prstClr>
            </a:outerShdw>
            <a:softEdge rad="31750"/>
          </a:effectLst>
        </p:spPr>
        <p:txBody>
          <a:bodyPr wrap="square" lIns="68580" tIns="34290" rIns="68580" bIns="34290" rtlCol="0">
            <a:spAutoFit/>
          </a:bodyPr>
          <a:lstStyle/>
          <a:p>
            <a:pPr algn="ctr"/>
            <a:r>
              <a:rPr lang="zh-CN" altLang="en-US"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练习</a:t>
            </a:r>
            <a:r>
              <a:rPr lang="en-US" altLang="zh-CN"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5</a:t>
            </a:r>
            <a:endParaRPr lang="en-US" altLang="zh-CN" sz="6000" b="1" dirty="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497575">
            <a:off x="206682" y="551415"/>
            <a:ext cx="1932669" cy="22655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088944" y="642924"/>
            <a:ext cx="7341210" cy="761747"/>
          </a:xfrm>
          <a:prstGeom prst="rect">
            <a:avLst/>
          </a:prstGeom>
          <a:noFill/>
        </p:spPr>
        <p:txBody>
          <a:bodyPr wrap="square" lIns="68580" tIns="34290" rIns="68580" bIns="34290" rtlCol="0">
            <a:spAutoFit/>
          </a:bodyPr>
          <a:lstStyle/>
          <a:p>
            <a:pPr>
              <a:lnSpc>
                <a:spcPct val="150000"/>
              </a:lnSpc>
            </a:pPr>
            <a:r>
              <a:rPr lang="zh-CN" altLang="en-US" sz="3000" b="1" dirty="0" smtClean="0">
                <a:solidFill>
                  <a:srgbClr val="FF0000"/>
                </a:solidFill>
                <a:latin typeface="楷体" panose="02010609060101010101" pitchFamily="49" charset="-122"/>
                <a:ea typeface="楷体" panose="02010609060101010101" pitchFamily="49" charset="-122"/>
              </a:rPr>
              <a:t>你还知道哪些足球术语？和同学交流交流。</a:t>
            </a:r>
          </a:p>
        </p:txBody>
      </p:sp>
      <p:sp>
        <p:nvSpPr>
          <p:cNvPr id="20" name="矩形: 圆角 28"/>
          <p:cNvSpPr/>
          <p:nvPr/>
        </p:nvSpPr>
        <p:spPr bwMode="auto">
          <a:xfrm>
            <a:off x="713845" y="831826"/>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3</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4" name="矩形: 圆角 28"/>
          <p:cNvSpPr/>
          <p:nvPr/>
        </p:nvSpPr>
        <p:spPr bwMode="auto">
          <a:xfrm>
            <a:off x="821016" y="1446602"/>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 name="矩形: 圆角 29"/>
          <p:cNvSpPr/>
          <p:nvPr/>
        </p:nvSpPr>
        <p:spPr bwMode="auto">
          <a:xfrm>
            <a:off x="821016" y="2043332"/>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6" name="矩形: 圆角 30"/>
          <p:cNvSpPr/>
          <p:nvPr/>
        </p:nvSpPr>
        <p:spPr bwMode="auto">
          <a:xfrm>
            <a:off x="821017" y="2637398"/>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7" name="矩形: 圆角 30"/>
          <p:cNvSpPr/>
          <p:nvPr/>
        </p:nvSpPr>
        <p:spPr bwMode="auto">
          <a:xfrm>
            <a:off x="821017" y="3231464"/>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8" name="矩形 7"/>
          <p:cNvSpPr/>
          <p:nvPr/>
        </p:nvSpPr>
        <p:spPr>
          <a:xfrm>
            <a:off x="1517627" y="1660916"/>
            <a:ext cx="6269501" cy="1731243"/>
          </a:xfrm>
          <a:prstGeom prst="rect">
            <a:avLst/>
          </a:prstGeom>
        </p:spPr>
        <p:txBody>
          <a:bodyPr wrap="square" lIns="68580" tIns="34290" rIns="68580" bIns="34290">
            <a:spAutoFit/>
          </a:bodyPr>
          <a:lstStyle/>
          <a:p>
            <a:r>
              <a:rPr lang="zh-CN" altLang="en-US" sz="2700" dirty="0" smtClean="0">
                <a:solidFill>
                  <a:srgbClr val="FF0000"/>
                </a:solidFill>
                <a:latin typeface="楷体" panose="02010609060101010101" pitchFamily="49" charset="-122"/>
                <a:ea typeface="楷体" panose="02010609060101010101" pitchFamily="49" charset="-122"/>
              </a:rPr>
              <a:t>    我们可以根据自己的已有的知识经验理解下面的足球术语，也可以通过网络或学校的图书馆查阅资料，然后和同学们交流交流。</a:t>
            </a:r>
            <a:endParaRPr lang="zh-CN" altLang="en-US" sz="27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80">
                                          <p:stCondLst>
                                            <p:cond delay="0"/>
                                          </p:stCondLst>
                                        </p:cTn>
                                        <p:tgtEl>
                                          <p:spTgt spid="4"/>
                                        </p:tgtEl>
                                      </p:cBhvr>
                                    </p:animEffect>
                                    <p:anim calcmode="lin" valueType="num">
                                      <p:cBhvr>
                                        <p:cTn id="3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8" dur="26">
                                          <p:stCondLst>
                                            <p:cond delay="650"/>
                                          </p:stCondLst>
                                        </p:cTn>
                                        <p:tgtEl>
                                          <p:spTgt spid="4"/>
                                        </p:tgtEl>
                                      </p:cBhvr>
                                      <p:to x="100000" y="60000"/>
                                    </p:animScale>
                                    <p:animScale>
                                      <p:cBhvr>
                                        <p:cTn id="39" dur="166" decel="50000">
                                          <p:stCondLst>
                                            <p:cond delay="676"/>
                                          </p:stCondLst>
                                        </p:cTn>
                                        <p:tgtEl>
                                          <p:spTgt spid="4"/>
                                        </p:tgtEl>
                                      </p:cBhvr>
                                      <p:to x="100000" y="100000"/>
                                    </p:animScale>
                                    <p:animScale>
                                      <p:cBhvr>
                                        <p:cTn id="40" dur="26">
                                          <p:stCondLst>
                                            <p:cond delay="1312"/>
                                          </p:stCondLst>
                                        </p:cTn>
                                        <p:tgtEl>
                                          <p:spTgt spid="4"/>
                                        </p:tgtEl>
                                      </p:cBhvr>
                                      <p:to x="100000" y="80000"/>
                                    </p:animScale>
                                    <p:animScale>
                                      <p:cBhvr>
                                        <p:cTn id="41" dur="166" decel="50000">
                                          <p:stCondLst>
                                            <p:cond delay="1338"/>
                                          </p:stCondLst>
                                        </p:cTn>
                                        <p:tgtEl>
                                          <p:spTgt spid="4"/>
                                        </p:tgtEl>
                                      </p:cBhvr>
                                      <p:to x="100000" y="100000"/>
                                    </p:animScale>
                                    <p:animScale>
                                      <p:cBhvr>
                                        <p:cTn id="42" dur="26">
                                          <p:stCondLst>
                                            <p:cond delay="1642"/>
                                          </p:stCondLst>
                                        </p:cTn>
                                        <p:tgtEl>
                                          <p:spTgt spid="4"/>
                                        </p:tgtEl>
                                      </p:cBhvr>
                                      <p:to x="100000" y="90000"/>
                                    </p:animScale>
                                    <p:animScale>
                                      <p:cBhvr>
                                        <p:cTn id="43" dur="166" decel="50000">
                                          <p:stCondLst>
                                            <p:cond delay="1668"/>
                                          </p:stCondLst>
                                        </p:cTn>
                                        <p:tgtEl>
                                          <p:spTgt spid="4"/>
                                        </p:tgtEl>
                                      </p:cBhvr>
                                      <p:to x="100000" y="100000"/>
                                    </p:animScale>
                                    <p:animScale>
                                      <p:cBhvr>
                                        <p:cTn id="44" dur="26">
                                          <p:stCondLst>
                                            <p:cond delay="1808"/>
                                          </p:stCondLst>
                                        </p:cTn>
                                        <p:tgtEl>
                                          <p:spTgt spid="4"/>
                                        </p:tgtEl>
                                      </p:cBhvr>
                                      <p:to x="100000" y="95000"/>
                                    </p:animScale>
                                    <p:animScale>
                                      <p:cBhvr>
                                        <p:cTn id="45" dur="166" decel="50000">
                                          <p:stCondLst>
                                            <p:cond delay="1834"/>
                                          </p:stCondLst>
                                        </p:cTn>
                                        <p:tgtEl>
                                          <p:spTgt spid="4"/>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down)">
                                      <p:cBhvr>
                                        <p:cTn id="50" dur="580">
                                          <p:stCondLst>
                                            <p:cond delay="0"/>
                                          </p:stCondLst>
                                        </p:cTn>
                                        <p:tgtEl>
                                          <p:spTgt spid="5"/>
                                        </p:tgtEl>
                                      </p:cBhvr>
                                    </p:animEffect>
                                    <p:anim calcmode="lin" valueType="num">
                                      <p:cBhvr>
                                        <p:cTn id="5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6" dur="26">
                                          <p:stCondLst>
                                            <p:cond delay="650"/>
                                          </p:stCondLst>
                                        </p:cTn>
                                        <p:tgtEl>
                                          <p:spTgt spid="5"/>
                                        </p:tgtEl>
                                      </p:cBhvr>
                                      <p:to x="100000" y="60000"/>
                                    </p:animScale>
                                    <p:animScale>
                                      <p:cBhvr>
                                        <p:cTn id="57" dur="166" decel="50000">
                                          <p:stCondLst>
                                            <p:cond delay="676"/>
                                          </p:stCondLst>
                                        </p:cTn>
                                        <p:tgtEl>
                                          <p:spTgt spid="5"/>
                                        </p:tgtEl>
                                      </p:cBhvr>
                                      <p:to x="100000" y="100000"/>
                                    </p:animScale>
                                    <p:animScale>
                                      <p:cBhvr>
                                        <p:cTn id="58" dur="26">
                                          <p:stCondLst>
                                            <p:cond delay="1312"/>
                                          </p:stCondLst>
                                        </p:cTn>
                                        <p:tgtEl>
                                          <p:spTgt spid="5"/>
                                        </p:tgtEl>
                                      </p:cBhvr>
                                      <p:to x="100000" y="80000"/>
                                    </p:animScale>
                                    <p:animScale>
                                      <p:cBhvr>
                                        <p:cTn id="59" dur="166" decel="50000">
                                          <p:stCondLst>
                                            <p:cond delay="1338"/>
                                          </p:stCondLst>
                                        </p:cTn>
                                        <p:tgtEl>
                                          <p:spTgt spid="5"/>
                                        </p:tgtEl>
                                      </p:cBhvr>
                                      <p:to x="100000" y="100000"/>
                                    </p:animScale>
                                    <p:animScale>
                                      <p:cBhvr>
                                        <p:cTn id="60" dur="26">
                                          <p:stCondLst>
                                            <p:cond delay="1642"/>
                                          </p:stCondLst>
                                        </p:cTn>
                                        <p:tgtEl>
                                          <p:spTgt spid="5"/>
                                        </p:tgtEl>
                                      </p:cBhvr>
                                      <p:to x="100000" y="90000"/>
                                    </p:animScale>
                                    <p:animScale>
                                      <p:cBhvr>
                                        <p:cTn id="61" dur="166" decel="50000">
                                          <p:stCondLst>
                                            <p:cond delay="1668"/>
                                          </p:stCondLst>
                                        </p:cTn>
                                        <p:tgtEl>
                                          <p:spTgt spid="5"/>
                                        </p:tgtEl>
                                      </p:cBhvr>
                                      <p:to x="100000" y="100000"/>
                                    </p:animScale>
                                    <p:animScale>
                                      <p:cBhvr>
                                        <p:cTn id="62" dur="26">
                                          <p:stCondLst>
                                            <p:cond delay="1808"/>
                                          </p:stCondLst>
                                        </p:cTn>
                                        <p:tgtEl>
                                          <p:spTgt spid="5"/>
                                        </p:tgtEl>
                                      </p:cBhvr>
                                      <p:to x="100000" y="95000"/>
                                    </p:animScale>
                                    <p:animScale>
                                      <p:cBhvr>
                                        <p:cTn id="63" dur="166" decel="50000">
                                          <p:stCondLst>
                                            <p:cond delay="1834"/>
                                          </p:stCondLst>
                                        </p:cTn>
                                        <p:tgtEl>
                                          <p:spTgt spid="5"/>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down)">
                                      <p:cBhvr>
                                        <p:cTn id="68" dur="580">
                                          <p:stCondLst>
                                            <p:cond delay="0"/>
                                          </p:stCondLst>
                                        </p:cTn>
                                        <p:tgtEl>
                                          <p:spTgt spid="6"/>
                                        </p:tgtEl>
                                      </p:cBhvr>
                                    </p:animEffect>
                                    <p:anim calcmode="lin" valueType="num">
                                      <p:cBhvr>
                                        <p:cTn id="6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4" dur="26">
                                          <p:stCondLst>
                                            <p:cond delay="650"/>
                                          </p:stCondLst>
                                        </p:cTn>
                                        <p:tgtEl>
                                          <p:spTgt spid="6"/>
                                        </p:tgtEl>
                                      </p:cBhvr>
                                      <p:to x="100000" y="60000"/>
                                    </p:animScale>
                                    <p:animScale>
                                      <p:cBhvr>
                                        <p:cTn id="75" dur="166" decel="50000">
                                          <p:stCondLst>
                                            <p:cond delay="676"/>
                                          </p:stCondLst>
                                        </p:cTn>
                                        <p:tgtEl>
                                          <p:spTgt spid="6"/>
                                        </p:tgtEl>
                                      </p:cBhvr>
                                      <p:to x="100000" y="100000"/>
                                    </p:animScale>
                                    <p:animScale>
                                      <p:cBhvr>
                                        <p:cTn id="76" dur="26">
                                          <p:stCondLst>
                                            <p:cond delay="1312"/>
                                          </p:stCondLst>
                                        </p:cTn>
                                        <p:tgtEl>
                                          <p:spTgt spid="6"/>
                                        </p:tgtEl>
                                      </p:cBhvr>
                                      <p:to x="100000" y="80000"/>
                                    </p:animScale>
                                    <p:animScale>
                                      <p:cBhvr>
                                        <p:cTn id="77" dur="166" decel="50000">
                                          <p:stCondLst>
                                            <p:cond delay="1338"/>
                                          </p:stCondLst>
                                        </p:cTn>
                                        <p:tgtEl>
                                          <p:spTgt spid="6"/>
                                        </p:tgtEl>
                                      </p:cBhvr>
                                      <p:to x="100000" y="100000"/>
                                    </p:animScale>
                                    <p:animScale>
                                      <p:cBhvr>
                                        <p:cTn id="78" dur="26">
                                          <p:stCondLst>
                                            <p:cond delay="1642"/>
                                          </p:stCondLst>
                                        </p:cTn>
                                        <p:tgtEl>
                                          <p:spTgt spid="6"/>
                                        </p:tgtEl>
                                      </p:cBhvr>
                                      <p:to x="100000" y="90000"/>
                                    </p:animScale>
                                    <p:animScale>
                                      <p:cBhvr>
                                        <p:cTn id="79" dur="166" decel="50000">
                                          <p:stCondLst>
                                            <p:cond delay="1668"/>
                                          </p:stCondLst>
                                        </p:cTn>
                                        <p:tgtEl>
                                          <p:spTgt spid="6"/>
                                        </p:tgtEl>
                                      </p:cBhvr>
                                      <p:to x="100000" y="100000"/>
                                    </p:animScale>
                                    <p:animScale>
                                      <p:cBhvr>
                                        <p:cTn id="80" dur="26">
                                          <p:stCondLst>
                                            <p:cond delay="1808"/>
                                          </p:stCondLst>
                                        </p:cTn>
                                        <p:tgtEl>
                                          <p:spTgt spid="6"/>
                                        </p:tgtEl>
                                      </p:cBhvr>
                                      <p:to x="100000" y="95000"/>
                                    </p:animScale>
                                    <p:animScale>
                                      <p:cBhvr>
                                        <p:cTn id="81" dur="166" decel="50000">
                                          <p:stCondLst>
                                            <p:cond delay="1834"/>
                                          </p:stCondLst>
                                        </p:cTn>
                                        <p:tgtEl>
                                          <p:spTgt spid="6"/>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down)">
                                      <p:cBhvr>
                                        <p:cTn id="86" dur="580">
                                          <p:stCondLst>
                                            <p:cond delay="0"/>
                                          </p:stCondLst>
                                        </p:cTn>
                                        <p:tgtEl>
                                          <p:spTgt spid="7"/>
                                        </p:tgtEl>
                                      </p:cBhvr>
                                    </p:animEffect>
                                    <p:anim calcmode="lin" valueType="num">
                                      <p:cBhvr>
                                        <p:cTn id="8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92" dur="26">
                                          <p:stCondLst>
                                            <p:cond delay="650"/>
                                          </p:stCondLst>
                                        </p:cTn>
                                        <p:tgtEl>
                                          <p:spTgt spid="7"/>
                                        </p:tgtEl>
                                      </p:cBhvr>
                                      <p:to x="100000" y="60000"/>
                                    </p:animScale>
                                    <p:animScale>
                                      <p:cBhvr>
                                        <p:cTn id="93" dur="166" decel="50000">
                                          <p:stCondLst>
                                            <p:cond delay="676"/>
                                          </p:stCondLst>
                                        </p:cTn>
                                        <p:tgtEl>
                                          <p:spTgt spid="7"/>
                                        </p:tgtEl>
                                      </p:cBhvr>
                                      <p:to x="100000" y="100000"/>
                                    </p:animScale>
                                    <p:animScale>
                                      <p:cBhvr>
                                        <p:cTn id="94" dur="26">
                                          <p:stCondLst>
                                            <p:cond delay="1312"/>
                                          </p:stCondLst>
                                        </p:cTn>
                                        <p:tgtEl>
                                          <p:spTgt spid="7"/>
                                        </p:tgtEl>
                                      </p:cBhvr>
                                      <p:to x="100000" y="80000"/>
                                    </p:animScale>
                                    <p:animScale>
                                      <p:cBhvr>
                                        <p:cTn id="95" dur="166" decel="50000">
                                          <p:stCondLst>
                                            <p:cond delay="1338"/>
                                          </p:stCondLst>
                                        </p:cTn>
                                        <p:tgtEl>
                                          <p:spTgt spid="7"/>
                                        </p:tgtEl>
                                      </p:cBhvr>
                                      <p:to x="100000" y="100000"/>
                                    </p:animScale>
                                    <p:animScale>
                                      <p:cBhvr>
                                        <p:cTn id="96" dur="26">
                                          <p:stCondLst>
                                            <p:cond delay="1642"/>
                                          </p:stCondLst>
                                        </p:cTn>
                                        <p:tgtEl>
                                          <p:spTgt spid="7"/>
                                        </p:tgtEl>
                                      </p:cBhvr>
                                      <p:to x="100000" y="90000"/>
                                    </p:animScale>
                                    <p:animScale>
                                      <p:cBhvr>
                                        <p:cTn id="97" dur="166" decel="50000">
                                          <p:stCondLst>
                                            <p:cond delay="1668"/>
                                          </p:stCondLst>
                                        </p:cTn>
                                        <p:tgtEl>
                                          <p:spTgt spid="7"/>
                                        </p:tgtEl>
                                      </p:cBhvr>
                                      <p:to x="100000" y="100000"/>
                                    </p:animScale>
                                    <p:animScale>
                                      <p:cBhvr>
                                        <p:cTn id="98" dur="26">
                                          <p:stCondLst>
                                            <p:cond delay="1808"/>
                                          </p:stCondLst>
                                        </p:cTn>
                                        <p:tgtEl>
                                          <p:spTgt spid="7"/>
                                        </p:tgtEl>
                                      </p:cBhvr>
                                      <p:to x="100000" y="95000"/>
                                    </p:animScale>
                                    <p:animScale>
                                      <p:cBhvr>
                                        <p:cTn id="99" dur="166" decel="50000">
                                          <p:stCondLst>
                                            <p:cond delay="1834"/>
                                          </p:stCondLst>
                                        </p:cTn>
                                        <p:tgtEl>
                                          <p:spTgt spid="7"/>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17" presetClass="entr" presetSubtype="10" fill="hold" grpId="0" nodeType="click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p:cTn id="104" dur="500" fill="hold"/>
                                        <p:tgtEl>
                                          <p:spTgt spid="8"/>
                                        </p:tgtEl>
                                        <p:attrNameLst>
                                          <p:attrName>ppt_w</p:attrName>
                                        </p:attrNameLst>
                                      </p:cBhvr>
                                      <p:tavLst>
                                        <p:tav tm="0">
                                          <p:val>
                                            <p:fltVal val="0"/>
                                          </p:val>
                                        </p:tav>
                                        <p:tav tm="100000">
                                          <p:val>
                                            <p:strVal val="#ppt_w"/>
                                          </p:val>
                                        </p:tav>
                                      </p:tavLst>
                                    </p:anim>
                                    <p:anim calcmode="lin" valueType="num">
                                      <p:cBhvr>
                                        <p:cTn id="105"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4" grpId="0" animBg="1"/>
      <p:bldP spid="5" grpId="0" animBg="1"/>
      <p:bldP spid="6" grpId="0" animBg="1"/>
      <p:bldP spid="7"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14"/>
          <p:cNvSpPr txBox="1"/>
          <p:nvPr/>
        </p:nvSpPr>
        <p:spPr>
          <a:xfrm>
            <a:off x="1624799" y="857239"/>
            <a:ext cx="6131832" cy="2377574"/>
          </a:xfrm>
          <a:prstGeom prst="rect">
            <a:avLst/>
          </a:prstGeom>
          <a:noFill/>
          <a:ln w="19050">
            <a:noFill/>
          </a:ln>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我还知道：鱼跃扑球、清道夫、自由人、全攻全守、沉底传中、外围传中、交叉换位、长传突破、区域防守、补位、密集防守、造越位、反越位战术、篱笆战术、撞墙式。</a:t>
            </a:r>
          </a:p>
        </p:txBody>
      </p:sp>
      <p:sp>
        <p:nvSpPr>
          <p:cNvPr id="75" name="圆角矩形 74"/>
          <p:cNvSpPr/>
          <p:nvPr/>
        </p:nvSpPr>
        <p:spPr>
          <a:xfrm>
            <a:off x="1356871" y="589345"/>
            <a:ext cx="6589590" cy="3161132"/>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rot="20266579">
            <a:off x="934038" y="1193988"/>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rot="939168">
            <a:off x="1081281" y="69523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rot="20266579">
            <a:off x="1362723" y="336732"/>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3</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barn(inVertical)">
                                      <p:cBhvr>
                                        <p:cTn id="6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9" grpId="0" animBg="1"/>
      <p:bldP spid="20"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499503" y="1017973"/>
            <a:ext cx="7287625" cy="1315745"/>
          </a:xfrm>
          <a:prstGeom prst="rect">
            <a:avLst/>
          </a:prstGeom>
          <a:noFill/>
        </p:spPr>
        <p:txBody>
          <a:bodyPr wrap="square" lIns="68580" tIns="34290" rIns="68580" bIns="34290" rtlCol="0">
            <a:spAutoFit/>
          </a:bodyPr>
          <a:lstStyle/>
          <a:p>
            <a:pPr>
              <a:lnSpc>
                <a:spcPct val="150000"/>
              </a:lnSpc>
            </a:pPr>
            <a:r>
              <a:rPr lang="zh-CN" altLang="en-US" sz="2700" b="1" dirty="0" smtClean="0">
                <a:solidFill>
                  <a:srgbClr val="FF0000"/>
                </a:solidFill>
                <a:latin typeface="楷体" panose="02010609060101010101" pitchFamily="49" charset="-122"/>
                <a:ea typeface="楷体" panose="02010609060101010101" pitchFamily="49" charset="-122"/>
              </a:rPr>
              <a:t>念念不忘  情有独钟   根深叶茂  四季常青    </a:t>
            </a:r>
          </a:p>
          <a:p>
            <a:pPr>
              <a:lnSpc>
                <a:spcPct val="150000"/>
              </a:lnSpc>
            </a:pPr>
            <a:r>
              <a:rPr lang="zh-CN" altLang="en-US" sz="2700" b="1" dirty="0" smtClean="0">
                <a:solidFill>
                  <a:srgbClr val="FF0000"/>
                </a:solidFill>
                <a:latin typeface="楷体" panose="02010609060101010101" pitchFamily="49" charset="-122"/>
                <a:ea typeface="楷体" panose="02010609060101010101" pitchFamily="49" charset="-122"/>
              </a:rPr>
              <a:t>高风亮节  玉洁冰清   睹物思人  肃然起敬</a:t>
            </a:r>
            <a:endParaRPr lang="zh-CN" altLang="en-US" sz="3000" b="1" dirty="0" smtClean="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1785555" y="2518171"/>
            <a:ext cx="6215915" cy="1315745"/>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首先把这几个词语读正确。然后借助工具书理解这几个词语的意思。最后会默写这几个四字词语。</a:t>
            </a:r>
            <a:endParaRPr lang="zh-CN" altLang="en-US" sz="2700" dirty="0">
              <a:latin typeface="楷体" panose="02010609060101010101" pitchFamily="49" charset="-122"/>
              <a:ea typeface="楷体" panose="02010609060101010101" pitchFamily="49" charset="-122"/>
            </a:endParaRPr>
          </a:p>
        </p:txBody>
      </p:sp>
      <p:sp>
        <p:nvSpPr>
          <p:cNvPr id="9" name="矩形: 圆角 28"/>
          <p:cNvSpPr/>
          <p:nvPr/>
        </p:nvSpPr>
        <p:spPr bwMode="auto">
          <a:xfrm>
            <a:off x="981773" y="2250279"/>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1" name="矩形: 圆角 29"/>
          <p:cNvSpPr/>
          <p:nvPr/>
        </p:nvSpPr>
        <p:spPr bwMode="auto">
          <a:xfrm>
            <a:off x="981773" y="2847009"/>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矩形: 圆角 30"/>
          <p:cNvSpPr/>
          <p:nvPr/>
        </p:nvSpPr>
        <p:spPr bwMode="auto">
          <a:xfrm>
            <a:off x="981773" y="3441076"/>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3" name="矩形: 圆角 30"/>
          <p:cNvSpPr/>
          <p:nvPr/>
        </p:nvSpPr>
        <p:spPr bwMode="auto">
          <a:xfrm>
            <a:off x="981773" y="4035142"/>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 name="文本框 9"/>
          <p:cNvSpPr txBox="1"/>
          <p:nvPr/>
        </p:nvSpPr>
        <p:spPr>
          <a:xfrm>
            <a:off x="737862" y="30349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读读背背</a:t>
            </a:r>
          </a:p>
        </p:txBody>
      </p:sp>
      <p:grpSp>
        <p:nvGrpSpPr>
          <p:cNvPr id="3" name="组合 9"/>
          <p:cNvGrpSpPr/>
          <p:nvPr/>
        </p:nvGrpSpPr>
        <p:grpSpPr>
          <a:xfrm>
            <a:off x="197731"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80">
                                          <p:stCondLst>
                                            <p:cond delay="0"/>
                                          </p:stCondLst>
                                        </p:cTn>
                                        <p:tgtEl>
                                          <p:spTgt spid="9"/>
                                        </p:tgtEl>
                                      </p:cBhvr>
                                    </p:animEffect>
                                    <p:anim calcmode="lin" valueType="num">
                                      <p:cBhvr>
                                        <p:cTn id="15"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0" dur="26">
                                          <p:stCondLst>
                                            <p:cond delay="650"/>
                                          </p:stCondLst>
                                        </p:cTn>
                                        <p:tgtEl>
                                          <p:spTgt spid="9"/>
                                        </p:tgtEl>
                                      </p:cBhvr>
                                      <p:to x="100000" y="60000"/>
                                    </p:animScale>
                                    <p:animScale>
                                      <p:cBhvr>
                                        <p:cTn id="21" dur="166" decel="50000">
                                          <p:stCondLst>
                                            <p:cond delay="676"/>
                                          </p:stCondLst>
                                        </p:cTn>
                                        <p:tgtEl>
                                          <p:spTgt spid="9"/>
                                        </p:tgtEl>
                                      </p:cBhvr>
                                      <p:to x="100000" y="100000"/>
                                    </p:animScale>
                                    <p:animScale>
                                      <p:cBhvr>
                                        <p:cTn id="22" dur="26">
                                          <p:stCondLst>
                                            <p:cond delay="1312"/>
                                          </p:stCondLst>
                                        </p:cTn>
                                        <p:tgtEl>
                                          <p:spTgt spid="9"/>
                                        </p:tgtEl>
                                      </p:cBhvr>
                                      <p:to x="100000" y="80000"/>
                                    </p:animScale>
                                    <p:animScale>
                                      <p:cBhvr>
                                        <p:cTn id="23" dur="166" decel="50000">
                                          <p:stCondLst>
                                            <p:cond delay="1338"/>
                                          </p:stCondLst>
                                        </p:cTn>
                                        <p:tgtEl>
                                          <p:spTgt spid="9"/>
                                        </p:tgtEl>
                                      </p:cBhvr>
                                      <p:to x="100000" y="100000"/>
                                    </p:animScale>
                                    <p:animScale>
                                      <p:cBhvr>
                                        <p:cTn id="24" dur="26">
                                          <p:stCondLst>
                                            <p:cond delay="1642"/>
                                          </p:stCondLst>
                                        </p:cTn>
                                        <p:tgtEl>
                                          <p:spTgt spid="9"/>
                                        </p:tgtEl>
                                      </p:cBhvr>
                                      <p:to x="100000" y="90000"/>
                                    </p:animScale>
                                    <p:animScale>
                                      <p:cBhvr>
                                        <p:cTn id="25" dur="166" decel="50000">
                                          <p:stCondLst>
                                            <p:cond delay="1668"/>
                                          </p:stCondLst>
                                        </p:cTn>
                                        <p:tgtEl>
                                          <p:spTgt spid="9"/>
                                        </p:tgtEl>
                                      </p:cBhvr>
                                      <p:to x="100000" y="100000"/>
                                    </p:animScale>
                                    <p:animScale>
                                      <p:cBhvr>
                                        <p:cTn id="26" dur="26">
                                          <p:stCondLst>
                                            <p:cond delay="1808"/>
                                          </p:stCondLst>
                                        </p:cTn>
                                        <p:tgtEl>
                                          <p:spTgt spid="9"/>
                                        </p:tgtEl>
                                      </p:cBhvr>
                                      <p:to x="100000" y="95000"/>
                                    </p:animScale>
                                    <p:animScale>
                                      <p:cBhvr>
                                        <p:cTn id="27" dur="166" decel="50000">
                                          <p:stCondLst>
                                            <p:cond delay="1834"/>
                                          </p:stCondLst>
                                        </p:cTn>
                                        <p:tgtEl>
                                          <p:spTgt spid="9"/>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80">
                                          <p:stCondLst>
                                            <p:cond delay="0"/>
                                          </p:stCondLst>
                                        </p:cTn>
                                        <p:tgtEl>
                                          <p:spTgt spid="11"/>
                                        </p:tgtEl>
                                      </p:cBhvr>
                                    </p:animEffect>
                                    <p:anim calcmode="lin" valueType="num">
                                      <p:cBhvr>
                                        <p:cTn id="3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8" dur="26">
                                          <p:stCondLst>
                                            <p:cond delay="650"/>
                                          </p:stCondLst>
                                        </p:cTn>
                                        <p:tgtEl>
                                          <p:spTgt spid="11"/>
                                        </p:tgtEl>
                                      </p:cBhvr>
                                      <p:to x="100000" y="60000"/>
                                    </p:animScale>
                                    <p:animScale>
                                      <p:cBhvr>
                                        <p:cTn id="39" dur="166" decel="50000">
                                          <p:stCondLst>
                                            <p:cond delay="676"/>
                                          </p:stCondLst>
                                        </p:cTn>
                                        <p:tgtEl>
                                          <p:spTgt spid="11"/>
                                        </p:tgtEl>
                                      </p:cBhvr>
                                      <p:to x="100000" y="100000"/>
                                    </p:animScale>
                                    <p:animScale>
                                      <p:cBhvr>
                                        <p:cTn id="40" dur="26">
                                          <p:stCondLst>
                                            <p:cond delay="1312"/>
                                          </p:stCondLst>
                                        </p:cTn>
                                        <p:tgtEl>
                                          <p:spTgt spid="11"/>
                                        </p:tgtEl>
                                      </p:cBhvr>
                                      <p:to x="100000" y="80000"/>
                                    </p:animScale>
                                    <p:animScale>
                                      <p:cBhvr>
                                        <p:cTn id="41" dur="166" decel="50000">
                                          <p:stCondLst>
                                            <p:cond delay="1338"/>
                                          </p:stCondLst>
                                        </p:cTn>
                                        <p:tgtEl>
                                          <p:spTgt spid="11"/>
                                        </p:tgtEl>
                                      </p:cBhvr>
                                      <p:to x="100000" y="100000"/>
                                    </p:animScale>
                                    <p:animScale>
                                      <p:cBhvr>
                                        <p:cTn id="42" dur="26">
                                          <p:stCondLst>
                                            <p:cond delay="1642"/>
                                          </p:stCondLst>
                                        </p:cTn>
                                        <p:tgtEl>
                                          <p:spTgt spid="11"/>
                                        </p:tgtEl>
                                      </p:cBhvr>
                                      <p:to x="100000" y="90000"/>
                                    </p:animScale>
                                    <p:animScale>
                                      <p:cBhvr>
                                        <p:cTn id="43" dur="166" decel="50000">
                                          <p:stCondLst>
                                            <p:cond delay="1668"/>
                                          </p:stCondLst>
                                        </p:cTn>
                                        <p:tgtEl>
                                          <p:spTgt spid="11"/>
                                        </p:tgtEl>
                                      </p:cBhvr>
                                      <p:to x="100000" y="100000"/>
                                    </p:animScale>
                                    <p:animScale>
                                      <p:cBhvr>
                                        <p:cTn id="44" dur="26">
                                          <p:stCondLst>
                                            <p:cond delay="1808"/>
                                          </p:stCondLst>
                                        </p:cTn>
                                        <p:tgtEl>
                                          <p:spTgt spid="11"/>
                                        </p:tgtEl>
                                      </p:cBhvr>
                                      <p:to x="100000" y="95000"/>
                                    </p:animScale>
                                    <p:animScale>
                                      <p:cBhvr>
                                        <p:cTn id="45" dur="166" decel="50000">
                                          <p:stCondLst>
                                            <p:cond delay="1834"/>
                                          </p:stCondLst>
                                        </p:cTn>
                                        <p:tgtEl>
                                          <p:spTgt spid="11"/>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80">
                                          <p:stCondLst>
                                            <p:cond delay="0"/>
                                          </p:stCondLst>
                                        </p:cTn>
                                        <p:tgtEl>
                                          <p:spTgt spid="12"/>
                                        </p:tgtEl>
                                      </p:cBhvr>
                                    </p:animEffect>
                                    <p:anim calcmode="lin" valueType="num">
                                      <p:cBhvr>
                                        <p:cTn id="51"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6" dur="26">
                                          <p:stCondLst>
                                            <p:cond delay="650"/>
                                          </p:stCondLst>
                                        </p:cTn>
                                        <p:tgtEl>
                                          <p:spTgt spid="12"/>
                                        </p:tgtEl>
                                      </p:cBhvr>
                                      <p:to x="100000" y="60000"/>
                                    </p:animScale>
                                    <p:animScale>
                                      <p:cBhvr>
                                        <p:cTn id="57" dur="166" decel="50000">
                                          <p:stCondLst>
                                            <p:cond delay="676"/>
                                          </p:stCondLst>
                                        </p:cTn>
                                        <p:tgtEl>
                                          <p:spTgt spid="12"/>
                                        </p:tgtEl>
                                      </p:cBhvr>
                                      <p:to x="100000" y="100000"/>
                                    </p:animScale>
                                    <p:animScale>
                                      <p:cBhvr>
                                        <p:cTn id="58" dur="26">
                                          <p:stCondLst>
                                            <p:cond delay="1312"/>
                                          </p:stCondLst>
                                        </p:cTn>
                                        <p:tgtEl>
                                          <p:spTgt spid="12"/>
                                        </p:tgtEl>
                                      </p:cBhvr>
                                      <p:to x="100000" y="80000"/>
                                    </p:animScale>
                                    <p:animScale>
                                      <p:cBhvr>
                                        <p:cTn id="59" dur="166" decel="50000">
                                          <p:stCondLst>
                                            <p:cond delay="1338"/>
                                          </p:stCondLst>
                                        </p:cTn>
                                        <p:tgtEl>
                                          <p:spTgt spid="12"/>
                                        </p:tgtEl>
                                      </p:cBhvr>
                                      <p:to x="100000" y="100000"/>
                                    </p:animScale>
                                    <p:animScale>
                                      <p:cBhvr>
                                        <p:cTn id="60" dur="26">
                                          <p:stCondLst>
                                            <p:cond delay="1642"/>
                                          </p:stCondLst>
                                        </p:cTn>
                                        <p:tgtEl>
                                          <p:spTgt spid="12"/>
                                        </p:tgtEl>
                                      </p:cBhvr>
                                      <p:to x="100000" y="90000"/>
                                    </p:animScale>
                                    <p:animScale>
                                      <p:cBhvr>
                                        <p:cTn id="61" dur="166" decel="50000">
                                          <p:stCondLst>
                                            <p:cond delay="1668"/>
                                          </p:stCondLst>
                                        </p:cTn>
                                        <p:tgtEl>
                                          <p:spTgt spid="12"/>
                                        </p:tgtEl>
                                      </p:cBhvr>
                                      <p:to x="100000" y="100000"/>
                                    </p:animScale>
                                    <p:animScale>
                                      <p:cBhvr>
                                        <p:cTn id="62" dur="26">
                                          <p:stCondLst>
                                            <p:cond delay="1808"/>
                                          </p:stCondLst>
                                        </p:cTn>
                                        <p:tgtEl>
                                          <p:spTgt spid="12"/>
                                        </p:tgtEl>
                                      </p:cBhvr>
                                      <p:to x="100000" y="95000"/>
                                    </p:animScale>
                                    <p:animScale>
                                      <p:cBhvr>
                                        <p:cTn id="63" dur="166" decel="50000">
                                          <p:stCondLst>
                                            <p:cond delay="1834"/>
                                          </p:stCondLst>
                                        </p:cTn>
                                        <p:tgtEl>
                                          <p:spTgt spid="12"/>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down)">
                                      <p:cBhvr>
                                        <p:cTn id="68" dur="580">
                                          <p:stCondLst>
                                            <p:cond delay="0"/>
                                          </p:stCondLst>
                                        </p:cTn>
                                        <p:tgtEl>
                                          <p:spTgt spid="13"/>
                                        </p:tgtEl>
                                      </p:cBhvr>
                                    </p:animEffect>
                                    <p:anim calcmode="lin" valueType="num">
                                      <p:cBhvr>
                                        <p:cTn id="6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4" dur="26">
                                          <p:stCondLst>
                                            <p:cond delay="650"/>
                                          </p:stCondLst>
                                        </p:cTn>
                                        <p:tgtEl>
                                          <p:spTgt spid="13"/>
                                        </p:tgtEl>
                                      </p:cBhvr>
                                      <p:to x="100000" y="60000"/>
                                    </p:animScale>
                                    <p:animScale>
                                      <p:cBhvr>
                                        <p:cTn id="75" dur="166" decel="50000">
                                          <p:stCondLst>
                                            <p:cond delay="676"/>
                                          </p:stCondLst>
                                        </p:cTn>
                                        <p:tgtEl>
                                          <p:spTgt spid="13"/>
                                        </p:tgtEl>
                                      </p:cBhvr>
                                      <p:to x="100000" y="100000"/>
                                    </p:animScale>
                                    <p:animScale>
                                      <p:cBhvr>
                                        <p:cTn id="76" dur="26">
                                          <p:stCondLst>
                                            <p:cond delay="1312"/>
                                          </p:stCondLst>
                                        </p:cTn>
                                        <p:tgtEl>
                                          <p:spTgt spid="13"/>
                                        </p:tgtEl>
                                      </p:cBhvr>
                                      <p:to x="100000" y="80000"/>
                                    </p:animScale>
                                    <p:animScale>
                                      <p:cBhvr>
                                        <p:cTn id="77" dur="166" decel="50000">
                                          <p:stCondLst>
                                            <p:cond delay="1338"/>
                                          </p:stCondLst>
                                        </p:cTn>
                                        <p:tgtEl>
                                          <p:spTgt spid="13"/>
                                        </p:tgtEl>
                                      </p:cBhvr>
                                      <p:to x="100000" y="100000"/>
                                    </p:animScale>
                                    <p:animScale>
                                      <p:cBhvr>
                                        <p:cTn id="78" dur="26">
                                          <p:stCondLst>
                                            <p:cond delay="1642"/>
                                          </p:stCondLst>
                                        </p:cTn>
                                        <p:tgtEl>
                                          <p:spTgt spid="13"/>
                                        </p:tgtEl>
                                      </p:cBhvr>
                                      <p:to x="100000" y="90000"/>
                                    </p:animScale>
                                    <p:animScale>
                                      <p:cBhvr>
                                        <p:cTn id="79" dur="166" decel="50000">
                                          <p:stCondLst>
                                            <p:cond delay="1668"/>
                                          </p:stCondLst>
                                        </p:cTn>
                                        <p:tgtEl>
                                          <p:spTgt spid="13"/>
                                        </p:tgtEl>
                                      </p:cBhvr>
                                      <p:to x="100000" y="100000"/>
                                    </p:animScale>
                                    <p:animScale>
                                      <p:cBhvr>
                                        <p:cTn id="80" dur="26">
                                          <p:stCondLst>
                                            <p:cond delay="1808"/>
                                          </p:stCondLst>
                                        </p:cTn>
                                        <p:tgtEl>
                                          <p:spTgt spid="13"/>
                                        </p:tgtEl>
                                      </p:cBhvr>
                                      <p:to x="100000" y="95000"/>
                                    </p:animScale>
                                    <p:animScale>
                                      <p:cBhvr>
                                        <p:cTn id="81" dur="166" decel="50000">
                                          <p:stCondLst>
                                            <p:cond delay="1834"/>
                                          </p:stCondLst>
                                        </p:cTn>
                                        <p:tgtEl>
                                          <p:spTgt spid="13"/>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17" presetClass="entr" presetSubtype="10" fill="hold" grpId="0" nodeType="clickEffect">
                                  <p:stCondLst>
                                    <p:cond delay="0"/>
                                  </p:stCondLst>
                                  <p:childTnLst>
                                    <p:set>
                                      <p:cBhvr>
                                        <p:cTn id="85" dur="1" fill="hold">
                                          <p:stCondLst>
                                            <p:cond delay="0"/>
                                          </p:stCondLst>
                                        </p:cTn>
                                        <p:tgtEl>
                                          <p:spTgt spid="8"/>
                                        </p:tgtEl>
                                        <p:attrNameLst>
                                          <p:attrName>style.visibility</p:attrName>
                                        </p:attrNameLst>
                                      </p:cBhvr>
                                      <p:to>
                                        <p:strVal val="visible"/>
                                      </p:to>
                                    </p:set>
                                    <p:anim calcmode="lin" valueType="num">
                                      <p:cBhvr>
                                        <p:cTn id="86" dur="500" fill="hold"/>
                                        <p:tgtEl>
                                          <p:spTgt spid="8"/>
                                        </p:tgtEl>
                                        <p:attrNameLst>
                                          <p:attrName>ppt_w</p:attrName>
                                        </p:attrNameLst>
                                      </p:cBhvr>
                                      <p:tavLst>
                                        <p:tav tm="0">
                                          <p:val>
                                            <p:fltVal val="0"/>
                                          </p:val>
                                        </p:tav>
                                        <p:tav tm="100000">
                                          <p:val>
                                            <p:strVal val="#ppt_w"/>
                                          </p:val>
                                        </p:tav>
                                      </p:tavLst>
                                    </p:anim>
                                    <p:anim calcmode="lin" valueType="num">
                                      <p:cBhvr>
                                        <p:cTn id="8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9"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60260" y="1071552"/>
            <a:ext cx="1929077" cy="2562240"/>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念念不忘：</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情有独钟：</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根深叶茂：</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四季常青：</a:t>
            </a:r>
            <a:endParaRPr lang="en-US" altLang="zh-CN" sz="2700" dirty="0" smtClean="0">
              <a:latin typeface="楷体" panose="02010609060101010101" pitchFamily="49" charset="-122"/>
              <a:ea typeface="楷体" panose="02010609060101010101" pitchFamily="49" charset="-122"/>
            </a:endParaRPr>
          </a:p>
        </p:txBody>
      </p:sp>
      <p:sp>
        <p:nvSpPr>
          <p:cNvPr id="20" name="矩形 19"/>
          <p:cNvSpPr/>
          <p:nvPr/>
        </p:nvSpPr>
        <p:spPr>
          <a:xfrm>
            <a:off x="2428580" y="1232288"/>
            <a:ext cx="3107958"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牢记在心，时刻不忘。</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2214239" y="1831605"/>
            <a:ext cx="5679216"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因对某人或某事物特别喜爱而感情专注。</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2374995" y="2464594"/>
            <a:ext cx="4140134"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树根扎的神，树叶长得茂盛。</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2214239" y="3107536"/>
            <a:ext cx="4501180"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形容植物不落叶，一直保持翠绿。</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6" name="矩形: 圆角 28"/>
          <p:cNvSpPr/>
          <p:nvPr/>
        </p:nvSpPr>
        <p:spPr bwMode="auto">
          <a:xfrm>
            <a:off x="304970" y="55502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词</a:t>
            </a:r>
          </a:p>
        </p:txBody>
      </p:sp>
      <p:sp>
        <p:nvSpPr>
          <p:cNvPr id="8" name="矩形: 圆角 29"/>
          <p:cNvSpPr/>
          <p:nvPr/>
        </p:nvSpPr>
        <p:spPr bwMode="auto">
          <a:xfrm>
            <a:off x="791088" y="55502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语</a:t>
            </a:r>
          </a:p>
        </p:txBody>
      </p:sp>
      <p:sp>
        <p:nvSpPr>
          <p:cNvPr id="28" name="矩形: 圆角 30"/>
          <p:cNvSpPr/>
          <p:nvPr/>
        </p:nvSpPr>
        <p:spPr bwMode="auto">
          <a:xfrm>
            <a:off x="1277205" y="55502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理</a:t>
            </a:r>
          </a:p>
        </p:txBody>
      </p:sp>
      <p:sp>
        <p:nvSpPr>
          <p:cNvPr id="29" name="矩形: 圆角 30"/>
          <p:cNvSpPr/>
          <p:nvPr/>
        </p:nvSpPr>
        <p:spPr bwMode="auto">
          <a:xfrm>
            <a:off x="1763322" y="557685"/>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解</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diamond(in)">
                                      <p:cBhvr>
                                        <p:cTn id="73" dur="20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diamond(in)">
                                      <p:cBhvr>
                                        <p:cTn id="78" dur="20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diamond(in)">
                                      <p:cBhvr>
                                        <p:cTn id="83" dur="20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diamond(in)">
                                      <p:cBhvr>
                                        <p:cTn id="88"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6" grpId="0" bldLvl="0" animBg="1"/>
      <p:bldP spid="8" grpId="0" bldLvl="0" animBg="1"/>
      <p:bldP spid="28" grpId="0" bldLvl="0" animBg="1"/>
      <p:bldP spid="2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99504" y="652452"/>
            <a:ext cx="1929077" cy="2562240"/>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高风亮节：</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玉洁冰清：</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睹物思人：</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肃然起敬：</a:t>
            </a:r>
            <a:endParaRPr lang="en-US" altLang="zh-CN" sz="2700" dirty="0" smtClean="0">
              <a:latin typeface="楷体" panose="02010609060101010101" pitchFamily="49" charset="-122"/>
              <a:ea typeface="楷体" panose="02010609060101010101" pitchFamily="49" charset="-122"/>
            </a:endParaRPr>
          </a:p>
        </p:txBody>
      </p:sp>
      <p:sp>
        <p:nvSpPr>
          <p:cNvPr id="20" name="矩形 19"/>
          <p:cNvSpPr/>
          <p:nvPr/>
        </p:nvSpPr>
        <p:spPr>
          <a:xfrm>
            <a:off x="2267825" y="813188"/>
            <a:ext cx="3832317"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高尚的品格，坚贞的节操。</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2225181" y="1436649"/>
            <a:ext cx="2293234"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形容高尚纯洁。</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2107068" y="2045494"/>
            <a:ext cx="6858941"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看见死去或离别的人留下的东西就想起了这个人。</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2160653" y="2678908"/>
            <a:ext cx="2679274"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十分恭敬的样子。</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diamond(in)">
                                      <p:cBhvr>
                                        <p:cTn id="17" dur="20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amond(in)">
                                      <p:cBhvr>
                                        <p:cTn id="2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1517628" y="1125131"/>
            <a:ext cx="6591013" cy="237757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在动笔之前，首先观察这些字的结构特点和田字格中的占格位置，然后再动手来写字。“斤、支、力、卜”这几个字都是独体字，写这类字的时候，撇捺舒展，竖画挺拔。</a:t>
            </a:r>
          </a:p>
        </p:txBody>
      </p:sp>
      <p:sp>
        <p:nvSpPr>
          <p:cNvPr id="11" name="矩形: 圆角 28"/>
          <p:cNvSpPr/>
          <p:nvPr/>
        </p:nvSpPr>
        <p:spPr bwMode="auto">
          <a:xfrm>
            <a:off x="767431" y="129648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矩形: 圆角 29"/>
          <p:cNvSpPr/>
          <p:nvPr/>
        </p:nvSpPr>
        <p:spPr bwMode="auto">
          <a:xfrm>
            <a:off x="767431" y="189321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3" name="矩形: 圆角 30"/>
          <p:cNvSpPr/>
          <p:nvPr/>
        </p:nvSpPr>
        <p:spPr bwMode="auto">
          <a:xfrm>
            <a:off x="767431" y="248727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4" name="矩形: 圆角 30"/>
          <p:cNvSpPr/>
          <p:nvPr/>
        </p:nvSpPr>
        <p:spPr bwMode="auto">
          <a:xfrm>
            <a:off x="767431" y="308134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9" name="文本框 9"/>
          <p:cNvSpPr txBox="1"/>
          <p:nvPr/>
        </p:nvSpPr>
        <p:spPr>
          <a:xfrm>
            <a:off x="953127" y="30349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写字有方</a:t>
            </a:r>
          </a:p>
        </p:txBody>
      </p:sp>
      <p:grpSp>
        <p:nvGrpSpPr>
          <p:cNvPr id="2" name="组合 9"/>
          <p:cNvGrpSpPr/>
          <p:nvPr/>
        </p:nvGrpSpPr>
        <p:grpSpPr>
          <a:xfrm>
            <a:off x="412996"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80">
                                          <p:stCondLst>
                                            <p:cond delay="0"/>
                                          </p:stCondLst>
                                        </p:cTn>
                                        <p:tgtEl>
                                          <p:spTgt spid="13"/>
                                        </p:tgtEl>
                                      </p:cBhvr>
                                    </p:animEffect>
                                    <p:anim calcmode="lin" valueType="num">
                                      <p:cBhvr>
                                        <p:cTn id="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9" dur="26">
                                          <p:stCondLst>
                                            <p:cond delay="650"/>
                                          </p:stCondLst>
                                        </p:cTn>
                                        <p:tgtEl>
                                          <p:spTgt spid="13"/>
                                        </p:tgtEl>
                                      </p:cBhvr>
                                      <p:to x="100000" y="60000"/>
                                    </p:animScale>
                                    <p:animScale>
                                      <p:cBhvr>
                                        <p:cTn id="50" dur="166" decel="50000">
                                          <p:stCondLst>
                                            <p:cond delay="676"/>
                                          </p:stCondLst>
                                        </p:cTn>
                                        <p:tgtEl>
                                          <p:spTgt spid="13"/>
                                        </p:tgtEl>
                                      </p:cBhvr>
                                      <p:to x="100000" y="100000"/>
                                    </p:animScale>
                                    <p:animScale>
                                      <p:cBhvr>
                                        <p:cTn id="51" dur="26">
                                          <p:stCondLst>
                                            <p:cond delay="1312"/>
                                          </p:stCondLst>
                                        </p:cTn>
                                        <p:tgtEl>
                                          <p:spTgt spid="13"/>
                                        </p:tgtEl>
                                      </p:cBhvr>
                                      <p:to x="100000" y="80000"/>
                                    </p:animScale>
                                    <p:animScale>
                                      <p:cBhvr>
                                        <p:cTn id="52" dur="166" decel="50000">
                                          <p:stCondLst>
                                            <p:cond delay="1338"/>
                                          </p:stCondLst>
                                        </p:cTn>
                                        <p:tgtEl>
                                          <p:spTgt spid="13"/>
                                        </p:tgtEl>
                                      </p:cBhvr>
                                      <p:to x="100000" y="100000"/>
                                    </p:animScale>
                                    <p:animScale>
                                      <p:cBhvr>
                                        <p:cTn id="53" dur="26">
                                          <p:stCondLst>
                                            <p:cond delay="1642"/>
                                          </p:stCondLst>
                                        </p:cTn>
                                        <p:tgtEl>
                                          <p:spTgt spid="13"/>
                                        </p:tgtEl>
                                      </p:cBhvr>
                                      <p:to x="100000" y="90000"/>
                                    </p:animScale>
                                    <p:animScale>
                                      <p:cBhvr>
                                        <p:cTn id="54" dur="166" decel="50000">
                                          <p:stCondLst>
                                            <p:cond delay="1668"/>
                                          </p:stCondLst>
                                        </p:cTn>
                                        <p:tgtEl>
                                          <p:spTgt spid="13"/>
                                        </p:tgtEl>
                                      </p:cBhvr>
                                      <p:to x="100000" y="100000"/>
                                    </p:animScale>
                                    <p:animScale>
                                      <p:cBhvr>
                                        <p:cTn id="55" dur="26">
                                          <p:stCondLst>
                                            <p:cond delay="1808"/>
                                          </p:stCondLst>
                                        </p:cTn>
                                        <p:tgtEl>
                                          <p:spTgt spid="13"/>
                                        </p:tgtEl>
                                      </p:cBhvr>
                                      <p:to x="100000" y="95000"/>
                                    </p:animScale>
                                    <p:animScale>
                                      <p:cBhvr>
                                        <p:cTn id="56" dur="166" decel="50000">
                                          <p:stCondLst>
                                            <p:cond delay="1834"/>
                                          </p:stCondLst>
                                        </p:cTn>
                                        <p:tgtEl>
                                          <p:spTgt spid="13"/>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80">
                                          <p:stCondLst>
                                            <p:cond delay="0"/>
                                          </p:stCondLst>
                                        </p:cTn>
                                        <p:tgtEl>
                                          <p:spTgt spid="14"/>
                                        </p:tgtEl>
                                      </p:cBhvr>
                                    </p:animEffect>
                                    <p:anim calcmode="lin" valueType="num">
                                      <p:cBhvr>
                                        <p:cTn id="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7" dur="26">
                                          <p:stCondLst>
                                            <p:cond delay="650"/>
                                          </p:stCondLst>
                                        </p:cTn>
                                        <p:tgtEl>
                                          <p:spTgt spid="14"/>
                                        </p:tgtEl>
                                      </p:cBhvr>
                                      <p:to x="100000" y="60000"/>
                                    </p:animScale>
                                    <p:animScale>
                                      <p:cBhvr>
                                        <p:cTn id="68" dur="166" decel="50000">
                                          <p:stCondLst>
                                            <p:cond delay="67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1000"/>
                                        <p:tgtEl>
                                          <p:spTgt spid="10"/>
                                        </p:tgtEl>
                                      </p:cBhvr>
                                    </p:animEffect>
                                    <p:anim calcmode="lin" valueType="num">
                                      <p:cBhvr>
                                        <p:cTn id="80" dur="1000" fill="hold"/>
                                        <p:tgtEl>
                                          <p:spTgt spid="10"/>
                                        </p:tgtEl>
                                        <p:attrNameLst>
                                          <p:attrName>ppt_x</p:attrName>
                                        </p:attrNameLst>
                                      </p:cBhvr>
                                      <p:tavLst>
                                        <p:tav tm="0">
                                          <p:val>
                                            <p:strVal val="#ppt_x"/>
                                          </p:val>
                                        </p:tav>
                                        <p:tav tm="100000">
                                          <p:val>
                                            <p:strVal val="#ppt_x"/>
                                          </p:val>
                                        </p:tav>
                                      </p:tavLst>
                                    </p:anim>
                                    <p:anim calcmode="lin" valueType="num">
                                      <p:cBhvr>
                                        <p:cTn id="8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cstate="print"/>
          <a:srcRect/>
          <a:stretch>
            <a:fillRect/>
          </a:stretch>
        </p:blipFill>
        <p:spPr bwMode="auto">
          <a:xfrm>
            <a:off x="3500290" y="1285866"/>
            <a:ext cx="2168838" cy="589364"/>
          </a:xfrm>
          <a:prstGeom prst="rect">
            <a:avLst/>
          </a:prstGeom>
          <a:noFill/>
          <a:ln w="9525">
            <a:noFill/>
            <a:miter lim="800000"/>
            <a:headEnd/>
            <a:tailEnd/>
          </a:ln>
          <a:effectLst/>
        </p:spPr>
      </p:pic>
      <p:pic>
        <p:nvPicPr>
          <p:cNvPr id="26627" name="Picture 3"/>
          <p:cNvPicPr>
            <a:picLocks noChangeAspect="1" noChangeArrowheads="1"/>
          </p:cNvPicPr>
          <p:nvPr/>
        </p:nvPicPr>
        <p:blipFill>
          <a:blip r:embed="rId4" cstate="print"/>
          <a:srcRect/>
          <a:stretch>
            <a:fillRect/>
          </a:stretch>
        </p:blipFill>
        <p:spPr bwMode="auto">
          <a:xfrm>
            <a:off x="1088944" y="1285866"/>
            <a:ext cx="2174039" cy="589364"/>
          </a:xfrm>
          <a:prstGeom prst="rect">
            <a:avLst/>
          </a:prstGeom>
          <a:noFill/>
          <a:ln w="9525">
            <a:noFill/>
            <a:miter lim="800000"/>
            <a:headEnd/>
            <a:tailEnd/>
          </a:ln>
          <a:effectLst/>
        </p:spPr>
      </p:pic>
      <p:pic>
        <p:nvPicPr>
          <p:cNvPr id="26628" name="Picture 4"/>
          <p:cNvPicPr>
            <a:picLocks noChangeAspect="1" noChangeArrowheads="1"/>
          </p:cNvPicPr>
          <p:nvPr/>
        </p:nvPicPr>
        <p:blipFill>
          <a:blip r:embed="rId5" cstate="print"/>
          <a:srcRect/>
          <a:stretch>
            <a:fillRect/>
          </a:stretch>
        </p:blipFill>
        <p:spPr bwMode="auto">
          <a:xfrm>
            <a:off x="1088944" y="2196700"/>
            <a:ext cx="2143419" cy="599480"/>
          </a:xfrm>
          <a:prstGeom prst="rect">
            <a:avLst/>
          </a:prstGeom>
          <a:noFill/>
          <a:ln w="9525">
            <a:noFill/>
            <a:miter lim="800000"/>
            <a:headEnd/>
            <a:tailEnd/>
          </a:ln>
          <a:effectLst/>
        </p:spPr>
      </p:pic>
      <p:pic>
        <p:nvPicPr>
          <p:cNvPr id="26629" name="Picture 5"/>
          <p:cNvPicPr>
            <a:picLocks noChangeAspect="1" noChangeArrowheads="1"/>
          </p:cNvPicPr>
          <p:nvPr/>
        </p:nvPicPr>
        <p:blipFill>
          <a:blip r:embed="rId6" cstate="print"/>
          <a:srcRect/>
          <a:stretch>
            <a:fillRect/>
          </a:stretch>
        </p:blipFill>
        <p:spPr bwMode="auto">
          <a:xfrm>
            <a:off x="3500290" y="2196701"/>
            <a:ext cx="2171098" cy="607221"/>
          </a:xfrm>
          <a:prstGeom prst="rect">
            <a:avLst/>
          </a:prstGeom>
          <a:noFill/>
          <a:ln w="9525">
            <a:noFill/>
            <a:miter lim="800000"/>
            <a:headEnd/>
            <a:tailEnd/>
          </a:ln>
          <a:effectLst/>
        </p:spPr>
      </p:pic>
      <p:sp>
        <p:nvSpPr>
          <p:cNvPr id="19" name="矩形: 圆角 28"/>
          <p:cNvSpPr/>
          <p:nvPr/>
        </p:nvSpPr>
        <p:spPr bwMode="auto">
          <a:xfrm>
            <a:off x="304970" y="48326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书</a:t>
            </a:r>
          </a:p>
        </p:txBody>
      </p:sp>
      <p:sp>
        <p:nvSpPr>
          <p:cNvPr id="20" name="矩形: 圆角 29"/>
          <p:cNvSpPr/>
          <p:nvPr/>
        </p:nvSpPr>
        <p:spPr bwMode="auto">
          <a:xfrm>
            <a:off x="791088" y="48326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法</a:t>
            </a:r>
          </a:p>
        </p:txBody>
      </p:sp>
      <p:sp>
        <p:nvSpPr>
          <p:cNvPr id="28" name="矩形: 圆角 30"/>
          <p:cNvSpPr/>
          <p:nvPr/>
        </p:nvSpPr>
        <p:spPr bwMode="auto">
          <a:xfrm>
            <a:off x="1277205" y="483266"/>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展</a:t>
            </a:r>
          </a:p>
        </p:txBody>
      </p:sp>
      <p:sp>
        <p:nvSpPr>
          <p:cNvPr id="29" name="矩形: 圆角 30"/>
          <p:cNvSpPr/>
          <p:nvPr/>
        </p:nvSpPr>
        <p:spPr bwMode="auto">
          <a:xfrm>
            <a:off x="1763322" y="485930"/>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示</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80">
                                          <p:stCondLst>
                                            <p:cond delay="0"/>
                                          </p:stCondLst>
                                        </p:cTn>
                                        <p:tgtEl>
                                          <p:spTgt spid="20"/>
                                        </p:tgtEl>
                                      </p:cBhvr>
                                    </p:animEffect>
                                    <p:anim calcmode="lin" valueType="num">
                                      <p:cBhvr>
                                        <p:cTn id="2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9" dur="26">
                                          <p:stCondLst>
                                            <p:cond delay="650"/>
                                          </p:stCondLst>
                                        </p:cTn>
                                        <p:tgtEl>
                                          <p:spTgt spid="20"/>
                                        </p:tgtEl>
                                      </p:cBhvr>
                                      <p:to x="100000" y="60000"/>
                                    </p:animScale>
                                    <p:animScale>
                                      <p:cBhvr>
                                        <p:cTn id="30" dur="166" decel="50000">
                                          <p:stCondLst>
                                            <p:cond delay="676"/>
                                          </p:stCondLst>
                                        </p:cTn>
                                        <p:tgtEl>
                                          <p:spTgt spid="20"/>
                                        </p:tgtEl>
                                      </p:cBhvr>
                                      <p:to x="100000" y="100000"/>
                                    </p:animScale>
                                    <p:animScale>
                                      <p:cBhvr>
                                        <p:cTn id="31" dur="26">
                                          <p:stCondLst>
                                            <p:cond delay="1312"/>
                                          </p:stCondLst>
                                        </p:cTn>
                                        <p:tgtEl>
                                          <p:spTgt spid="20"/>
                                        </p:tgtEl>
                                      </p:cBhvr>
                                      <p:to x="100000" y="80000"/>
                                    </p:animScale>
                                    <p:animScale>
                                      <p:cBhvr>
                                        <p:cTn id="32" dur="166" decel="50000">
                                          <p:stCondLst>
                                            <p:cond delay="1338"/>
                                          </p:stCondLst>
                                        </p:cTn>
                                        <p:tgtEl>
                                          <p:spTgt spid="20"/>
                                        </p:tgtEl>
                                      </p:cBhvr>
                                      <p:to x="100000" y="100000"/>
                                    </p:animScale>
                                    <p:animScale>
                                      <p:cBhvr>
                                        <p:cTn id="33" dur="26">
                                          <p:stCondLst>
                                            <p:cond delay="1642"/>
                                          </p:stCondLst>
                                        </p:cTn>
                                        <p:tgtEl>
                                          <p:spTgt spid="20"/>
                                        </p:tgtEl>
                                      </p:cBhvr>
                                      <p:to x="100000" y="90000"/>
                                    </p:animScale>
                                    <p:animScale>
                                      <p:cBhvr>
                                        <p:cTn id="34" dur="166" decel="50000">
                                          <p:stCondLst>
                                            <p:cond delay="1668"/>
                                          </p:stCondLst>
                                        </p:cTn>
                                        <p:tgtEl>
                                          <p:spTgt spid="20"/>
                                        </p:tgtEl>
                                      </p:cBhvr>
                                      <p:to x="100000" y="100000"/>
                                    </p:animScale>
                                    <p:animScale>
                                      <p:cBhvr>
                                        <p:cTn id="35" dur="26">
                                          <p:stCondLst>
                                            <p:cond delay="1808"/>
                                          </p:stCondLst>
                                        </p:cTn>
                                        <p:tgtEl>
                                          <p:spTgt spid="20"/>
                                        </p:tgtEl>
                                      </p:cBhvr>
                                      <p:to x="100000" y="95000"/>
                                    </p:animScale>
                                    <p:animScale>
                                      <p:cBhvr>
                                        <p:cTn id="36" dur="166" decel="50000">
                                          <p:stCondLst>
                                            <p:cond delay="1834"/>
                                          </p:stCondLst>
                                        </p:cTn>
                                        <p:tgtEl>
                                          <p:spTgt spid="2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nodeType="clickEffect">
                                  <p:stCondLst>
                                    <p:cond delay="0"/>
                                  </p:stCondLst>
                                  <p:childTnLst>
                                    <p:set>
                                      <p:cBhvr>
                                        <p:cTn id="72" dur="1" fill="hold">
                                          <p:stCondLst>
                                            <p:cond delay="0"/>
                                          </p:stCondLst>
                                        </p:cTn>
                                        <p:tgtEl>
                                          <p:spTgt spid="26627"/>
                                        </p:tgtEl>
                                        <p:attrNameLst>
                                          <p:attrName>style.visibility</p:attrName>
                                        </p:attrNameLst>
                                      </p:cBhvr>
                                      <p:to>
                                        <p:strVal val="visible"/>
                                      </p:to>
                                    </p:set>
                                    <p:anim calcmode="lin" valueType="num">
                                      <p:cBhvr>
                                        <p:cTn id="73" dur="500" decel="50000" fill="hold">
                                          <p:stCondLst>
                                            <p:cond delay="0"/>
                                          </p:stCondLst>
                                        </p:cTn>
                                        <p:tgtEl>
                                          <p:spTgt spid="26627"/>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26627"/>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26627"/>
                                        </p:tgtEl>
                                        <p:attrNameLst>
                                          <p:attrName>ppt_w</p:attrName>
                                        </p:attrNameLst>
                                      </p:cBhvr>
                                      <p:tavLst>
                                        <p:tav tm="0">
                                          <p:val>
                                            <p:strVal val="#ppt_w*.05"/>
                                          </p:val>
                                        </p:tav>
                                        <p:tav tm="100000">
                                          <p:val>
                                            <p:strVal val="#ppt_w"/>
                                          </p:val>
                                        </p:tav>
                                      </p:tavLst>
                                    </p:anim>
                                    <p:anim calcmode="lin" valueType="num">
                                      <p:cBhvr>
                                        <p:cTn id="76" dur="1000" fill="hold"/>
                                        <p:tgtEl>
                                          <p:spTgt spid="26627"/>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26627"/>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26627"/>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26627"/>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26627"/>
                                        </p:tgtEl>
                                      </p:cBhvr>
                                    </p:animEffect>
                                  </p:childTnLst>
                                </p:cTn>
                              </p:par>
                            </p:childTnLst>
                          </p:cTn>
                        </p:par>
                      </p:childTnLst>
                    </p:cTn>
                  </p:par>
                  <p:par>
                    <p:cTn id="81" fill="hold">
                      <p:stCondLst>
                        <p:cond delay="indefinite"/>
                      </p:stCondLst>
                      <p:childTnLst>
                        <p:par>
                          <p:cTn id="82" fill="hold">
                            <p:stCondLst>
                              <p:cond delay="0"/>
                            </p:stCondLst>
                            <p:childTnLst>
                              <p:par>
                                <p:cTn id="83" presetID="25" presetClass="entr" presetSubtype="0" fill="hold" nodeType="clickEffect">
                                  <p:stCondLst>
                                    <p:cond delay="0"/>
                                  </p:stCondLst>
                                  <p:childTnLst>
                                    <p:set>
                                      <p:cBhvr>
                                        <p:cTn id="84" dur="1" fill="hold">
                                          <p:stCondLst>
                                            <p:cond delay="0"/>
                                          </p:stCondLst>
                                        </p:cTn>
                                        <p:tgtEl>
                                          <p:spTgt spid="26626"/>
                                        </p:tgtEl>
                                        <p:attrNameLst>
                                          <p:attrName>style.visibility</p:attrName>
                                        </p:attrNameLst>
                                      </p:cBhvr>
                                      <p:to>
                                        <p:strVal val="visible"/>
                                      </p:to>
                                    </p:set>
                                    <p:anim calcmode="lin" valueType="num">
                                      <p:cBhvr>
                                        <p:cTn id="85" dur="500" decel="50000" fill="hold">
                                          <p:stCondLst>
                                            <p:cond delay="0"/>
                                          </p:stCondLst>
                                        </p:cTn>
                                        <p:tgtEl>
                                          <p:spTgt spid="26626"/>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26626"/>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26626"/>
                                        </p:tgtEl>
                                        <p:attrNameLst>
                                          <p:attrName>ppt_w</p:attrName>
                                        </p:attrNameLst>
                                      </p:cBhvr>
                                      <p:tavLst>
                                        <p:tav tm="0">
                                          <p:val>
                                            <p:strVal val="#ppt_w*.05"/>
                                          </p:val>
                                        </p:tav>
                                        <p:tav tm="100000">
                                          <p:val>
                                            <p:strVal val="#ppt_w"/>
                                          </p:val>
                                        </p:tav>
                                      </p:tavLst>
                                    </p:anim>
                                    <p:anim calcmode="lin" valueType="num">
                                      <p:cBhvr>
                                        <p:cTn id="88" dur="1000" fill="hold"/>
                                        <p:tgtEl>
                                          <p:spTgt spid="26626"/>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26626"/>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26626"/>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26626"/>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26626"/>
                                        </p:tgtEl>
                                      </p:cBhvr>
                                    </p:animEffect>
                                  </p:childTnLst>
                                </p:cTn>
                              </p:par>
                            </p:childTnLst>
                          </p:cTn>
                        </p:par>
                      </p:childTnLst>
                    </p:cTn>
                  </p:par>
                  <p:par>
                    <p:cTn id="93" fill="hold">
                      <p:stCondLst>
                        <p:cond delay="indefinite"/>
                      </p:stCondLst>
                      <p:childTnLst>
                        <p:par>
                          <p:cTn id="94" fill="hold">
                            <p:stCondLst>
                              <p:cond delay="0"/>
                            </p:stCondLst>
                            <p:childTnLst>
                              <p:par>
                                <p:cTn id="95" presetID="25" presetClass="entr" presetSubtype="0" fill="hold" nodeType="clickEffect">
                                  <p:stCondLst>
                                    <p:cond delay="0"/>
                                  </p:stCondLst>
                                  <p:childTnLst>
                                    <p:set>
                                      <p:cBhvr>
                                        <p:cTn id="96" dur="1" fill="hold">
                                          <p:stCondLst>
                                            <p:cond delay="0"/>
                                          </p:stCondLst>
                                        </p:cTn>
                                        <p:tgtEl>
                                          <p:spTgt spid="26628"/>
                                        </p:tgtEl>
                                        <p:attrNameLst>
                                          <p:attrName>style.visibility</p:attrName>
                                        </p:attrNameLst>
                                      </p:cBhvr>
                                      <p:to>
                                        <p:strVal val="visible"/>
                                      </p:to>
                                    </p:set>
                                    <p:anim calcmode="lin" valueType="num">
                                      <p:cBhvr>
                                        <p:cTn id="97" dur="500" decel="50000" fill="hold">
                                          <p:stCondLst>
                                            <p:cond delay="0"/>
                                          </p:stCondLst>
                                        </p:cTn>
                                        <p:tgtEl>
                                          <p:spTgt spid="26628"/>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26628"/>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26628"/>
                                        </p:tgtEl>
                                        <p:attrNameLst>
                                          <p:attrName>ppt_w</p:attrName>
                                        </p:attrNameLst>
                                      </p:cBhvr>
                                      <p:tavLst>
                                        <p:tav tm="0">
                                          <p:val>
                                            <p:strVal val="#ppt_w*.05"/>
                                          </p:val>
                                        </p:tav>
                                        <p:tav tm="100000">
                                          <p:val>
                                            <p:strVal val="#ppt_w"/>
                                          </p:val>
                                        </p:tav>
                                      </p:tavLst>
                                    </p:anim>
                                    <p:anim calcmode="lin" valueType="num">
                                      <p:cBhvr>
                                        <p:cTn id="100" dur="1000" fill="hold"/>
                                        <p:tgtEl>
                                          <p:spTgt spid="26628"/>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26628"/>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26628"/>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26628"/>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26628"/>
                                        </p:tgtEl>
                                      </p:cBhvr>
                                    </p:animEffect>
                                  </p:childTnLst>
                                </p:cTn>
                              </p:par>
                            </p:childTnLst>
                          </p:cTn>
                        </p:par>
                      </p:childTnLst>
                    </p:cTn>
                  </p:par>
                  <p:par>
                    <p:cTn id="105" fill="hold">
                      <p:stCondLst>
                        <p:cond delay="indefinite"/>
                      </p:stCondLst>
                      <p:childTnLst>
                        <p:par>
                          <p:cTn id="106" fill="hold">
                            <p:stCondLst>
                              <p:cond delay="0"/>
                            </p:stCondLst>
                            <p:childTnLst>
                              <p:par>
                                <p:cTn id="107" presetID="25" presetClass="entr" presetSubtype="0" fill="hold" nodeType="clickEffect">
                                  <p:stCondLst>
                                    <p:cond delay="0"/>
                                  </p:stCondLst>
                                  <p:childTnLst>
                                    <p:set>
                                      <p:cBhvr>
                                        <p:cTn id="108" dur="1" fill="hold">
                                          <p:stCondLst>
                                            <p:cond delay="0"/>
                                          </p:stCondLst>
                                        </p:cTn>
                                        <p:tgtEl>
                                          <p:spTgt spid="26629"/>
                                        </p:tgtEl>
                                        <p:attrNameLst>
                                          <p:attrName>style.visibility</p:attrName>
                                        </p:attrNameLst>
                                      </p:cBhvr>
                                      <p:to>
                                        <p:strVal val="visible"/>
                                      </p:to>
                                    </p:set>
                                    <p:anim calcmode="lin" valueType="num">
                                      <p:cBhvr>
                                        <p:cTn id="109" dur="500" decel="50000" fill="hold">
                                          <p:stCondLst>
                                            <p:cond delay="0"/>
                                          </p:stCondLst>
                                        </p:cTn>
                                        <p:tgtEl>
                                          <p:spTgt spid="26629"/>
                                        </p:tgtEl>
                                        <p:attrNameLst>
                                          <p:attrName>style.rotation</p:attrName>
                                        </p:attrNameLst>
                                      </p:cBhvr>
                                      <p:tavLst>
                                        <p:tav tm="0">
                                          <p:val>
                                            <p:fltVal val="-90"/>
                                          </p:val>
                                        </p:tav>
                                        <p:tav tm="100000">
                                          <p:val>
                                            <p:fltVal val="0"/>
                                          </p:val>
                                        </p:tav>
                                      </p:tavLst>
                                    </p:anim>
                                    <p:anim calcmode="lin" valueType="num">
                                      <p:cBhvr>
                                        <p:cTn id="110" dur="500" decel="50000" fill="hold">
                                          <p:stCondLst>
                                            <p:cond delay="0"/>
                                          </p:stCondLst>
                                        </p:cTn>
                                        <p:tgtEl>
                                          <p:spTgt spid="26629"/>
                                        </p:tgtEl>
                                        <p:attrNameLst>
                                          <p:attrName>ppt_w</p:attrName>
                                        </p:attrNameLst>
                                      </p:cBhvr>
                                      <p:tavLst>
                                        <p:tav tm="0">
                                          <p:val>
                                            <p:strVal val="#ppt_w"/>
                                          </p:val>
                                        </p:tav>
                                        <p:tav tm="100000">
                                          <p:val>
                                            <p:strVal val="#ppt_w*.05"/>
                                          </p:val>
                                        </p:tav>
                                      </p:tavLst>
                                    </p:anim>
                                    <p:anim calcmode="lin" valueType="num">
                                      <p:cBhvr>
                                        <p:cTn id="111" dur="500" accel="50000" fill="hold">
                                          <p:stCondLst>
                                            <p:cond delay="500"/>
                                          </p:stCondLst>
                                        </p:cTn>
                                        <p:tgtEl>
                                          <p:spTgt spid="26629"/>
                                        </p:tgtEl>
                                        <p:attrNameLst>
                                          <p:attrName>ppt_w</p:attrName>
                                        </p:attrNameLst>
                                      </p:cBhvr>
                                      <p:tavLst>
                                        <p:tav tm="0">
                                          <p:val>
                                            <p:strVal val="#ppt_w*.05"/>
                                          </p:val>
                                        </p:tav>
                                        <p:tav tm="100000">
                                          <p:val>
                                            <p:strVal val="#ppt_w"/>
                                          </p:val>
                                        </p:tav>
                                      </p:tavLst>
                                    </p:anim>
                                    <p:anim calcmode="lin" valueType="num">
                                      <p:cBhvr>
                                        <p:cTn id="112" dur="1000" fill="hold"/>
                                        <p:tgtEl>
                                          <p:spTgt spid="26629"/>
                                        </p:tgtEl>
                                        <p:attrNameLst>
                                          <p:attrName>ppt_h</p:attrName>
                                        </p:attrNameLst>
                                      </p:cBhvr>
                                      <p:tavLst>
                                        <p:tav tm="0">
                                          <p:val>
                                            <p:strVal val="#ppt_h"/>
                                          </p:val>
                                        </p:tav>
                                        <p:tav tm="100000">
                                          <p:val>
                                            <p:strVal val="#ppt_h"/>
                                          </p:val>
                                        </p:tav>
                                      </p:tavLst>
                                    </p:anim>
                                    <p:anim calcmode="lin" valueType="num">
                                      <p:cBhvr>
                                        <p:cTn id="113" dur="500" decel="50000" fill="hold">
                                          <p:stCondLst>
                                            <p:cond delay="0"/>
                                          </p:stCondLst>
                                        </p:cTn>
                                        <p:tgtEl>
                                          <p:spTgt spid="26629"/>
                                        </p:tgtEl>
                                        <p:attrNameLst>
                                          <p:attrName>ppt_x</p:attrName>
                                        </p:attrNameLst>
                                      </p:cBhvr>
                                      <p:tavLst>
                                        <p:tav tm="0">
                                          <p:val>
                                            <p:strVal val="#ppt_x+.4"/>
                                          </p:val>
                                        </p:tav>
                                        <p:tav tm="100000">
                                          <p:val>
                                            <p:strVal val="#ppt_x"/>
                                          </p:val>
                                        </p:tav>
                                      </p:tavLst>
                                    </p:anim>
                                    <p:anim calcmode="lin" valueType="num">
                                      <p:cBhvr>
                                        <p:cTn id="114" dur="500" decel="50000" fill="hold">
                                          <p:stCondLst>
                                            <p:cond delay="0"/>
                                          </p:stCondLst>
                                        </p:cTn>
                                        <p:tgtEl>
                                          <p:spTgt spid="26629"/>
                                        </p:tgtEl>
                                        <p:attrNameLst>
                                          <p:attrName>ppt_y</p:attrName>
                                        </p:attrNameLst>
                                      </p:cBhvr>
                                      <p:tavLst>
                                        <p:tav tm="0">
                                          <p:val>
                                            <p:strVal val="#ppt_y-.2"/>
                                          </p:val>
                                        </p:tav>
                                        <p:tav tm="100000">
                                          <p:val>
                                            <p:strVal val="#ppt_y+.1"/>
                                          </p:val>
                                        </p:tav>
                                      </p:tavLst>
                                    </p:anim>
                                    <p:anim calcmode="lin" valueType="num">
                                      <p:cBhvr>
                                        <p:cTn id="115" dur="500" accel="50000" fill="hold">
                                          <p:stCondLst>
                                            <p:cond delay="500"/>
                                          </p:stCondLst>
                                        </p:cTn>
                                        <p:tgtEl>
                                          <p:spTgt spid="26629"/>
                                        </p:tgtEl>
                                        <p:attrNameLst>
                                          <p:attrName>ppt_y</p:attrName>
                                        </p:attrNameLst>
                                      </p:cBhvr>
                                      <p:tavLst>
                                        <p:tav tm="0">
                                          <p:val>
                                            <p:strVal val="#ppt_y+.1"/>
                                          </p:val>
                                        </p:tav>
                                        <p:tav tm="100000">
                                          <p:val>
                                            <p:strVal val="#ppt_y"/>
                                          </p:val>
                                        </p:tav>
                                      </p:tavLst>
                                    </p:anim>
                                    <p:animEffect transition="in" filter="fade">
                                      <p:cBhvr>
                                        <p:cTn id="116" dur="1000" decel="50000">
                                          <p:stCondLst>
                                            <p:cond delay="0"/>
                                          </p:stCondLst>
                                        </p:cTn>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8" grpId="0" bldLvl="0" animBg="1"/>
      <p:bldP spid="2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143249" y="1189505"/>
            <a:ext cx="6858941" cy="2377574"/>
          </a:xfrm>
          <a:prstGeom prst="rect">
            <a:avLst/>
          </a:prstGeom>
        </p:spPr>
        <p:txBody>
          <a:bodyPr wrap="square" lIns="68580" tIns="34290" rIns="68580" bIns="34290">
            <a:spAutoFit/>
          </a:bodyPr>
          <a:lstStyle/>
          <a:p>
            <a:r>
              <a:rPr lang="zh-CN" altLang="en-US" sz="3000" dirty="0" smtClean="0">
                <a:latin typeface="黑体" panose="02010609060101010101" pitchFamily="49" charset="-122"/>
                <a:ea typeface="黑体" panose="02010609060101010101" pitchFamily="49" charset="-122"/>
              </a:rPr>
              <a:t>    本次口语交际的内容是把你和你的“小伙伴”之间的特别的事讲给同学听听。让我们联系自己实际生活经验，想一想自己和“小伙伴”之间哪件事最特别，然后组织一下语言讲给大家听。</a:t>
            </a:r>
          </a:p>
        </p:txBody>
      </p:sp>
      <p:sp>
        <p:nvSpPr>
          <p:cNvPr id="29698" name="AutoShape 2" descr="http://img2.imgtn.bdimg.com/it/u=1296786971,2636069031&amp;fm=27&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sp>
        <p:nvSpPr>
          <p:cNvPr id="11" name="文本框 9"/>
          <p:cNvSpPr txBox="1"/>
          <p:nvPr/>
        </p:nvSpPr>
        <p:spPr>
          <a:xfrm>
            <a:off x="953127" y="52006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口语交际</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2997" y="379636"/>
            <a:ext cx="648154" cy="6251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 name="直接连接符 7"/>
          <p:cNvCxnSpPr/>
          <p:nvPr/>
        </p:nvCxnSpPr>
        <p:spPr>
          <a:xfrm>
            <a:off x="899113" y="1004817"/>
            <a:ext cx="1512365"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圆角 28"/>
          <p:cNvSpPr/>
          <p:nvPr/>
        </p:nvSpPr>
        <p:spPr bwMode="auto">
          <a:xfrm>
            <a:off x="518596" y="1232288"/>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方</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7" name="矩形: 圆角 29"/>
          <p:cNvSpPr/>
          <p:nvPr/>
        </p:nvSpPr>
        <p:spPr bwMode="auto">
          <a:xfrm>
            <a:off x="518596" y="187523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法</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8" name="矩形: 圆角 30"/>
          <p:cNvSpPr/>
          <p:nvPr/>
        </p:nvSpPr>
        <p:spPr bwMode="auto">
          <a:xfrm>
            <a:off x="518596" y="2518172"/>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9" name="矩形: 圆角 30"/>
          <p:cNvSpPr/>
          <p:nvPr/>
        </p:nvSpPr>
        <p:spPr bwMode="auto">
          <a:xfrm>
            <a:off x="518596" y="3161114"/>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18"/>
          <p:cNvSpPr/>
          <p:nvPr/>
        </p:nvSpPr>
        <p:spPr>
          <a:xfrm>
            <a:off x="1161622" y="1017973"/>
            <a:ext cx="7287625" cy="2976880"/>
          </a:xfrm>
          <a:prstGeom prst="rect">
            <a:avLst/>
          </a:prstGeom>
        </p:spPr>
        <p:txBody>
          <a:bodyPr wrap="square" lIns="68580" tIns="34290" rIns="68580" bIns="34290">
            <a:spAutoFit/>
          </a:bodyPr>
          <a:lstStyle/>
          <a:p>
            <a:r>
              <a:rPr lang="en-US" altLang="zh-CN" sz="2700" dirty="0" smtClean="0">
                <a:latin typeface="楷体" panose="02010609060101010101" pitchFamily="49" charset="-122"/>
                <a:ea typeface="楷体" panose="02010609060101010101" pitchFamily="49" charset="-122"/>
              </a:rPr>
              <a:t>    </a:t>
            </a:r>
            <a:r>
              <a:rPr lang="en-US" altLang="zh-CN" sz="2700" b="1" dirty="0" smtClean="0">
                <a:latin typeface="楷体" panose="02010609060101010101" pitchFamily="49" charset="-122"/>
                <a:ea typeface="楷体" panose="02010609060101010101" pitchFamily="49" charset="-122"/>
              </a:rPr>
              <a:t>1.</a:t>
            </a:r>
            <a:r>
              <a:rPr lang="zh-CN" altLang="en-US" sz="2700" b="1" dirty="0" smtClean="0">
                <a:latin typeface="楷体" panose="02010609060101010101" pitchFamily="49" charset="-122"/>
                <a:ea typeface="楷体" panose="02010609060101010101" pitchFamily="49" charset="-122"/>
              </a:rPr>
              <a:t>首先认真审题，抓住题干中的关键词“小伙伴”来思考：这个小伙伴加了引号，说明这个“小伙伴”不能是我们身边的人，而是我们喜欢的玩具、学习用品等物品。然后组织一下语言，尽量按照事情发展的顺序来给大家讲一讲你们之间的特别的故事。</a:t>
            </a:r>
          </a:p>
          <a:p>
            <a:endParaRPr lang="zh-CN" altLang="en-US" sz="2700" b="1" dirty="0" smtClean="0">
              <a:latin typeface="黑体" panose="02010609060101010101" pitchFamily="49" charset="-122"/>
              <a:ea typeface="黑体" panose="02010609060101010101" pitchFamily="49" charset="-122"/>
            </a:endParaRPr>
          </a:p>
        </p:txBody>
      </p:sp>
      <p:sp>
        <p:nvSpPr>
          <p:cNvPr id="29698" name="AutoShape 2" descr="http://img2.imgtn.bdimg.com/it/u=1296786971,2636069031&amp;fm=27&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80">
                                          <p:stCondLst>
                                            <p:cond delay="0"/>
                                          </p:stCondLst>
                                        </p:cTn>
                                        <p:tgtEl>
                                          <p:spTgt spid="57"/>
                                        </p:tgtEl>
                                      </p:cBhvr>
                                    </p:animEffect>
                                    <p:anim calcmode="lin" valueType="num">
                                      <p:cBhvr>
                                        <p:cTn id="26" dur="1822"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7"/>
                                        </p:tgtEl>
                                        <p:attrNameLst>
                                          <p:attrName>ppt_y</p:attrName>
                                        </p:attrNameLst>
                                      </p:cBhvr>
                                      <p:tavLst>
                                        <p:tav tm="0" fmla="#ppt_y-sin(pi*$)/81">
                                          <p:val>
                                            <p:fltVal val="0"/>
                                          </p:val>
                                        </p:tav>
                                        <p:tav tm="100000">
                                          <p:val>
                                            <p:fltVal val="1"/>
                                          </p:val>
                                        </p:tav>
                                      </p:tavLst>
                                    </p:anim>
                                    <p:animScale>
                                      <p:cBhvr>
                                        <p:cTn id="31" dur="26">
                                          <p:stCondLst>
                                            <p:cond delay="650"/>
                                          </p:stCondLst>
                                        </p:cTn>
                                        <p:tgtEl>
                                          <p:spTgt spid="57"/>
                                        </p:tgtEl>
                                      </p:cBhvr>
                                      <p:to x="100000" y="60000"/>
                                    </p:animScale>
                                    <p:animScale>
                                      <p:cBhvr>
                                        <p:cTn id="32" dur="166" decel="50000">
                                          <p:stCondLst>
                                            <p:cond delay="676"/>
                                          </p:stCondLst>
                                        </p:cTn>
                                        <p:tgtEl>
                                          <p:spTgt spid="57"/>
                                        </p:tgtEl>
                                      </p:cBhvr>
                                      <p:to x="100000" y="100000"/>
                                    </p:animScale>
                                    <p:animScale>
                                      <p:cBhvr>
                                        <p:cTn id="33" dur="26">
                                          <p:stCondLst>
                                            <p:cond delay="1312"/>
                                          </p:stCondLst>
                                        </p:cTn>
                                        <p:tgtEl>
                                          <p:spTgt spid="57"/>
                                        </p:tgtEl>
                                      </p:cBhvr>
                                      <p:to x="100000" y="80000"/>
                                    </p:animScale>
                                    <p:animScale>
                                      <p:cBhvr>
                                        <p:cTn id="34" dur="166" decel="50000">
                                          <p:stCondLst>
                                            <p:cond delay="1338"/>
                                          </p:stCondLst>
                                        </p:cTn>
                                        <p:tgtEl>
                                          <p:spTgt spid="57"/>
                                        </p:tgtEl>
                                      </p:cBhvr>
                                      <p:to x="100000" y="100000"/>
                                    </p:animScale>
                                    <p:animScale>
                                      <p:cBhvr>
                                        <p:cTn id="35" dur="26">
                                          <p:stCondLst>
                                            <p:cond delay="1642"/>
                                          </p:stCondLst>
                                        </p:cTn>
                                        <p:tgtEl>
                                          <p:spTgt spid="57"/>
                                        </p:tgtEl>
                                      </p:cBhvr>
                                      <p:to x="100000" y="90000"/>
                                    </p:animScale>
                                    <p:animScale>
                                      <p:cBhvr>
                                        <p:cTn id="36" dur="166" decel="50000">
                                          <p:stCondLst>
                                            <p:cond delay="1668"/>
                                          </p:stCondLst>
                                        </p:cTn>
                                        <p:tgtEl>
                                          <p:spTgt spid="57"/>
                                        </p:tgtEl>
                                      </p:cBhvr>
                                      <p:to x="100000" y="100000"/>
                                    </p:animScale>
                                    <p:animScale>
                                      <p:cBhvr>
                                        <p:cTn id="37" dur="26">
                                          <p:stCondLst>
                                            <p:cond delay="1808"/>
                                          </p:stCondLst>
                                        </p:cTn>
                                        <p:tgtEl>
                                          <p:spTgt spid="57"/>
                                        </p:tgtEl>
                                      </p:cBhvr>
                                      <p:to x="100000" y="95000"/>
                                    </p:animScale>
                                    <p:animScale>
                                      <p:cBhvr>
                                        <p:cTn id="38" dur="166" decel="50000">
                                          <p:stCondLst>
                                            <p:cond delay="1834"/>
                                          </p:stCondLst>
                                        </p:cTn>
                                        <p:tgtEl>
                                          <p:spTgt spid="57"/>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down)">
                                      <p:cBhvr>
                                        <p:cTn id="43" dur="580">
                                          <p:stCondLst>
                                            <p:cond delay="0"/>
                                          </p:stCondLst>
                                        </p:cTn>
                                        <p:tgtEl>
                                          <p:spTgt spid="58"/>
                                        </p:tgtEl>
                                      </p:cBhvr>
                                    </p:animEffect>
                                    <p:anim calcmode="lin" valueType="num">
                                      <p:cBhvr>
                                        <p:cTn id="44"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9" dur="26">
                                          <p:stCondLst>
                                            <p:cond delay="650"/>
                                          </p:stCondLst>
                                        </p:cTn>
                                        <p:tgtEl>
                                          <p:spTgt spid="58"/>
                                        </p:tgtEl>
                                      </p:cBhvr>
                                      <p:to x="100000" y="60000"/>
                                    </p:animScale>
                                    <p:animScale>
                                      <p:cBhvr>
                                        <p:cTn id="50" dur="166" decel="50000">
                                          <p:stCondLst>
                                            <p:cond delay="676"/>
                                          </p:stCondLst>
                                        </p:cTn>
                                        <p:tgtEl>
                                          <p:spTgt spid="58"/>
                                        </p:tgtEl>
                                      </p:cBhvr>
                                      <p:to x="100000" y="100000"/>
                                    </p:animScale>
                                    <p:animScale>
                                      <p:cBhvr>
                                        <p:cTn id="51" dur="26">
                                          <p:stCondLst>
                                            <p:cond delay="1312"/>
                                          </p:stCondLst>
                                        </p:cTn>
                                        <p:tgtEl>
                                          <p:spTgt spid="58"/>
                                        </p:tgtEl>
                                      </p:cBhvr>
                                      <p:to x="100000" y="80000"/>
                                    </p:animScale>
                                    <p:animScale>
                                      <p:cBhvr>
                                        <p:cTn id="52" dur="166" decel="50000">
                                          <p:stCondLst>
                                            <p:cond delay="1338"/>
                                          </p:stCondLst>
                                        </p:cTn>
                                        <p:tgtEl>
                                          <p:spTgt spid="58"/>
                                        </p:tgtEl>
                                      </p:cBhvr>
                                      <p:to x="100000" y="100000"/>
                                    </p:animScale>
                                    <p:animScale>
                                      <p:cBhvr>
                                        <p:cTn id="53" dur="26">
                                          <p:stCondLst>
                                            <p:cond delay="1642"/>
                                          </p:stCondLst>
                                        </p:cTn>
                                        <p:tgtEl>
                                          <p:spTgt spid="58"/>
                                        </p:tgtEl>
                                      </p:cBhvr>
                                      <p:to x="100000" y="90000"/>
                                    </p:animScale>
                                    <p:animScale>
                                      <p:cBhvr>
                                        <p:cTn id="54" dur="166" decel="50000">
                                          <p:stCondLst>
                                            <p:cond delay="1668"/>
                                          </p:stCondLst>
                                        </p:cTn>
                                        <p:tgtEl>
                                          <p:spTgt spid="58"/>
                                        </p:tgtEl>
                                      </p:cBhvr>
                                      <p:to x="100000" y="100000"/>
                                    </p:animScale>
                                    <p:animScale>
                                      <p:cBhvr>
                                        <p:cTn id="55" dur="26">
                                          <p:stCondLst>
                                            <p:cond delay="1808"/>
                                          </p:stCondLst>
                                        </p:cTn>
                                        <p:tgtEl>
                                          <p:spTgt spid="58"/>
                                        </p:tgtEl>
                                      </p:cBhvr>
                                      <p:to x="100000" y="95000"/>
                                    </p:animScale>
                                    <p:animScale>
                                      <p:cBhvr>
                                        <p:cTn id="56" dur="166" decel="50000">
                                          <p:stCondLst>
                                            <p:cond delay="1834"/>
                                          </p:stCondLst>
                                        </p:cTn>
                                        <p:tgtEl>
                                          <p:spTgt spid="58"/>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80">
                                          <p:stCondLst>
                                            <p:cond delay="0"/>
                                          </p:stCondLst>
                                        </p:cTn>
                                        <p:tgtEl>
                                          <p:spTgt spid="59"/>
                                        </p:tgtEl>
                                      </p:cBhvr>
                                    </p:animEffect>
                                    <p:anim calcmode="lin" valueType="num">
                                      <p:cBhvr>
                                        <p:cTn id="62"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67" dur="26">
                                          <p:stCondLst>
                                            <p:cond delay="650"/>
                                          </p:stCondLst>
                                        </p:cTn>
                                        <p:tgtEl>
                                          <p:spTgt spid="59"/>
                                        </p:tgtEl>
                                      </p:cBhvr>
                                      <p:to x="100000" y="60000"/>
                                    </p:animScale>
                                    <p:animScale>
                                      <p:cBhvr>
                                        <p:cTn id="68" dur="166" decel="50000">
                                          <p:stCondLst>
                                            <p:cond delay="676"/>
                                          </p:stCondLst>
                                        </p:cTn>
                                        <p:tgtEl>
                                          <p:spTgt spid="59"/>
                                        </p:tgtEl>
                                      </p:cBhvr>
                                      <p:to x="100000" y="100000"/>
                                    </p:animScale>
                                    <p:animScale>
                                      <p:cBhvr>
                                        <p:cTn id="69" dur="26">
                                          <p:stCondLst>
                                            <p:cond delay="1312"/>
                                          </p:stCondLst>
                                        </p:cTn>
                                        <p:tgtEl>
                                          <p:spTgt spid="59"/>
                                        </p:tgtEl>
                                      </p:cBhvr>
                                      <p:to x="100000" y="80000"/>
                                    </p:animScale>
                                    <p:animScale>
                                      <p:cBhvr>
                                        <p:cTn id="70" dur="166" decel="50000">
                                          <p:stCondLst>
                                            <p:cond delay="1338"/>
                                          </p:stCondLst>
                                        </p:cTn>
                                        <p:tgtEl>
                                          <p:spTgt spid="59"/>
                                        </p:tgtEl>
                                      </p:cBhvr>
                                      <p:to x="100000" y="100000"/>
                                    </p:animScale>
                                    <p:animScale>
                                      <p:cBhvr>
                                        <p:cTn id="71" dur="26">
                                          <p:stCondLst>
                                            <p:cond delay="1642"/>
                                          </p:stCondLst>
                                        </p:cTn>
                                        <p:tgtEl>
                                          <p:spTgt spid="59"/>
                                        </p:tgtEl>
                                      </p:cBhvr>
                                      <p:to x="100000" y="90000"/>
                                    </p:animScale>
                                    <p:animScale>
                                      <p:cBhvr>
                                        <p:cTn id="72" dur="166" decel="50000">
                                          <p:stCondLst>
                                            <p:cond delay="1668"/>
                                          </p:stCondLst>
                                        </p:cTn>
                                        <p:tgtEl>
                                          <p:spTgt spid="59"/>
                                        </p:tgtEl>
                                      </p:cBhvr>
                                      <p:to x="100000" y="100000"/>
                                    </p:animScale>
                                    <p:animScale>
                                      <p:cBhvr>
                                        <p:cTn id="73" dur="26">
                                          <p:stCondLst>
                                            <p:cond delay="1808"/>
                                          </p:stCondLst>
                                        </p:cTn>
                                        <p:tgtEl>
                                          <p:spTgt spid="59"/>
                                        </p:tgtEl>
                                      </p:cBhvr>
                                      <p:to x="100000" y="95000"/>
                                    </p:animScale>
                                    <p:animScale>
                                      <p:cBhvr>
                                        <p:cTn id="74" dur="166" decel="50000">
                                          <p:stCondLst>
                                            <p:cond delay="1834"/>
                                          </p:stCondLst>
                                        </p:cTn>
                                        <p:tgtEl>
                                          <p:spTgt spid="59"/>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13" presetClass="entr" presetSubtype="16"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plus(in)">
                                      <p:cBhvr>
                                        <p:cTn id="7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7" grpId="0" bldLvl="0" animBg="1"/>
      <p:bldP spid="58" grpId="0" bldLvl="0" animBg="1"/>
      <p:bldP spid="59" grpId="0" bldLvl="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74602" y="910816"/>
            <a:ext cx="7287625" cy="2976880"/>
          </a:xfrm>
          <a:prstGeom prst="rect">
            <a:avLst/>
          </a:prstGeom>
        </p:spPr>
        <p:txBody>
          <a:bodyPr wrap="square" lIns="68580" tIns="34290" rIns="68580" bIns="34290">
            <a:spAutoFit/>
          </a:bodyPr>
          <a:lstStyle/>
          <a:p>
            <a:r>
              <a:rPr lang="en-US" altLang="zh-CN" sz="2700" dirty="0" smtClean="0">
                <a:latin typeface="楷体" panose="02010609060101010101" pitchFamily="49" charset="-122"/>
                <a:ea typeface="楷体" panose="02010609060101010101" pitchFamily="49" charset="-122"/>
              </a:rPr>
              <a:t>   </a:t>
            </a:r>
            <a:r>
              <a:rPr lang="en-US" altLang="zh-CN" sz="2700" b="1" dirty="0" smtClean="0">
                <a:latin typeface="楷体" panose="02010609060101010101" pitchFamily="49" charset="-122"/>
                <a:ea typeface="楷体" panose="02010609060101010101" pitchFamily="49" charset="-122"/>
                <a:cs typeface="楷体" panose="02010609060101010101" pitchFamily="49" charset="-122"/>
              </a:rPr>
              <a:t> 2.</a:t>
            </a:r>
            <a:r>
              <a:rPr lang="zh-CN" altLang="en-US" sz="2700" b="1" dirty="0" smtClean="0">
                <a:latin typeface="楷体" panose="02010609060101010101" pitchFamily="49" charset="-122"/>
                <a:ea typeface="楷体" panose="02010609060101010101" pitchFamily="49" charset="-122"/>
                <a:cs typeface="楷体" panose="02010609060101010101" pitchFamily="49" charset="-122"/>
              </a:rPr>
              <a:t>小组讨论、交流。以小组为单位互相说一说自己和小伙伴之间的特别的故事。</a:t>
            </a:r>
          </a:p>
          <a:p>
            <a:r>
              <a:rPr lang="en-US" altLang="zh-CN" sz="2700" b="1" dirty="0" smtClean="0">
                <a:latin typeface="楷体" panose="02010609060101010101" pitchFamily="49" charset="-122"/>
                <a:ea typeface="楷体" panose="02010609060101010101" pitchFamily="49" charset="-122"/>
                <a:cs typeface="楷体" panose="02010609060101010101" pitchFamily="49" charset="-122"/>
              </a:rPr>
              <a:t>    3.</a:t>
            </a:r>
            <a:r>
              <a:rPr lang="zh-CN" altLang="en-US" sz="2700" b="1" dirty="0" smtClean="0">
                <a:latin typeface="楷体" panose="02010609060101010101" pitchFamily="49" charset="-122"/>
                <a:ea typeface="楷体" panose="02010609060101010101" pitchFamily="49" charset="-122"/>
                <a:cs typeface="楷体" panose="02010609060101010101" pitchFamily="49" charset="-122"/>
              </a:rPr>
              <a:t>小组内选出说的最好的同学的代表本组参加全班交流。</a:t>
            </a:r>
          </a:p>
          <a:p>
            <a:r>
              <a:rPr lang="en-US" altLang="zh-CN" sz="2700" b="1" dirty="0" smtClean="0">
                <a:latin typeface="楷体" panose="02010609060101010101" pitchFamily="49" charset="-122"/>
                <a:ea typeface="楷体" panose="02010609060101010101" pitchFamily="49" charset="-122"/>
                <a:cs typeface="楷体" panose="02010609060101010101" pitchFamily="49" charset="-122"/>
              </a:rPr>
              <a:t>    4.</a:t>
            </a:r>
            <a:r>
              <a:rPr lang="zh-CN" altLang="en-US" sz="2700" b="1" dirty="0" smtClean="0">
                <a:latin typeface="楷体" panose="02010609060101010101" pitchFamily="49" charset="-122"/>
                <a:ea typeface="楷体" panose="02010609060101010101" pitchFamily="49" charset="-122"/>
                <a:cs typeface="楷体" panose="02010609060101010101" pitchFamily="49" charset="-122"/>
              </a:rPr>
              <a:t>别人说的时候要用心倾听，自己说的实话要声音洪亮，口齿清楚，尽量加上肢体动作来表达自己的情感。</a:t>
            </a:r>
          </a:p>
        </p:txBody>
      </p:sp>
      <p:sp>
        <p:nvSpPr>
          <p:cNvPr id="29698" name="AutoShape 2" descr="http://img2.imgtn.bdimg.com/it/u=1296786971,2636069031&amp;fm=27&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9"/>
          <p:cNvSpPr txBox="1"/>
          <p:nvPr/>
        </p:nvSpPr>
        <p:spPr>
          <a:xfrm>
            <a:off x="953127" y="303499"/>
            <a:ext cx="1620391" cy="484748"/>
          </a:xfrm>
          <a:prstGeom prst="rect">
            <a:avLst/>
          </a:prstGeom>
          <a:noFill/>
        </p:spPr>
        <p:txBody>
          <a:bodyPr wrap="square" lIns="68580" tIns="34290" rIns="68580" bIns="34290" rtlCol="0">
            <a:spAutoFit/>
          </a:bodyPr>
          <a:lstStyle/>
          <a:p>
            <a:r>
              <a:rPr lang="zh-CN" altLang="en-US" sz="2700" b="1" dirty="0" smtClean="0">
                <a:solidFill>
                  <a:srgbClr val="0000FF"/>
                </a:solidFill>
                <a:latin typeface="楷体" panose="02010609060101010101" pitchFamily="49" charset="-122"/>
                <a:ea typeface="楷体" panose="02010609060101010101" pitchFamily="49" charset="-122"/>
              </a:rPr>
              <a:t>学和用</a:t>
            </a:r>
            <a:endParaRPr lang="zh-CN" altLang="en-US" sz="2700" b="1" dirty="0">
              <a:solidFill>
                <a:srgbClr val="0000FF"/>
              </a:solidFill>
              <a:latin typeface="楷体" panose="02010609060101010101" pitchFamily="49" charset="-122"/>
              <a:ea typeface="楷体" panose="02010609060101010101" pitchFamily="49" charset="-122"/>
            </a:endParaRPr>
          </a:p>
        </p:txBody>
      </p:sp>
      <p:grpSp>
        <p:nvGrpSpPr>
          <p:cNvPr id="10" name="组合 9"/>
          <p:cNvGrpSpPr/>
          <p:nvPr/>
        </p:nvGrpSpPr>
        <p:grpSpPr>
          <a:xfrm>
            <a:off x="412996"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14"/>
          <p:cNvSpPr txBox="1"/>
          <p:nvPr/>
        </p:nvSpPr>
        <p:spPr>
          <a:xfrm>
            <a:off x="981773" y="1125131"/>
            <a:ext cx="7180454" cy="2376805"/>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小芳的爸爸是个足球迷，特别喜欢看足球比赛。他对小芳说：“看球赛，医药看进球，而要听解说员解说，精彩的解说词能增加比赛的趣味。”读读</a:t>
            </a:r>
            <a:r>
              <a:rPr lang="en-US" altLang="zh-CN" sz="3000" b="1" dirty="0" smtClean="0">
                <a:solidFill>
                  <a:srgbClr val="FF0000"/>
                </a:solidFill>
                <a:latin typeface="楷体" panose="02010609060101010101" pitchFamily="49" charset="-122"/>
                <a:ea typeface="楷体" panose="02010609060101010101" pitchFamily="49" charset="-122"/>
              </a:rPr>
              <a:t>2014</a:t>
            </a:r>
            <a:r>
              <a:rPr lang="zh-CN" altLang="en-US" sz="3000" b="1" dirty="0" smtClean="0">
                <a:solidFill>
                  <a:srgbClr val="FF0000"/>
                </a:solidFill>
                <a:latin typeface="楷体" panose="02010609060101010101" pitchFamily="49" charset="-122"/>
                <a:ea typeface="楷体" panose="02010609060101010101" pitchFamily="49" charset="-122"/>
              </a:rPr>
              <a:t>年世界杯决赛实况转播解说词，谈谈你的体会。</a:t>
            </a:r>
          </a:p>
        </p:txBody>
      </p:sp>
      <p:sp>
        <p:nvSpPr>
          <p:cNvPr id="20" name="矩形: 圆角 28"/>
          <p:cNvSpPr/>
          <p:nvPr/>
        </p:nvSpPr>
        <p:spPr bwMode="auto">
          <a:xfrm>
            <a:off x="1356871" y="1178709"/>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1</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713846" y="910816"/>
            <a:ext cx="7609137" cy="3614836"/>
          </a:xfrm>
          <a:prstGeom prst="rect">
            <a:avLst/>
          </a:prstGeom>
          <a:noFill/>
        </p:spPr>
        <p:txBody>
          <a:bodyPr wrap="square" lIns="68580" tIns="34290" rIns="68580" bIns="34290" rtlCol="0">
            <a:spAutoFit/>
          </a:bodyPr>
          <a:lstStyle/>
          <a:p>
            <a:pPr>
              <a:lnSpc>
                <a:spcPct val="120000"/>
              </a:lnSpc>
            </a:pPr>
            <a:r>
              <a:rPr lang="zh-CN" altLang="en-US" sz="2400" b="1" dirty="0" smtClean="0">
                <a:latin typeface="楷体" panose="02010609060101010101" pitchFamily="49" charset="-122"/>
                <a:ea typeface="楷体" panose="02010609060101010101" pitchFamily="49" charset="-122"/>
              </a:rPr>
              <a:t>    王东：我的“小伙伴”是小闹钟。它是爸爸送给我的生日礼物，我很喜欢它，把它放在床头，每当我调皮的想赖床的时候，它总是会“铃铃”地想起来，好象再说：“小主人，这怎么行呢？好孩子不能赖床的。”于是，我马上从床上蹦了起来，快速的穿好我的衣服，并且向妈妈打了个招呼：“妈妈早上好！”妈妈总是温柔地说：“早啊。”我拿起妈妈为我准备好的牛奶和面包，吃了起来。临走之前还看了一眼我的小闹钟。</a:t>
            </a:r>
            <a:endParaRPr lang="zh-CN" altLang="en-US" sz="2700" b="1" dirty="0" smtClean="0">
              <a:latin typeface="楷体" panose="02010609060101010101" pitchFamily="49" charset="-122"/>
              <a:ea typeface="楷体" panose="02010609060101010101" pitchFamily="49" charset="-122"/>
            </a:endParaRPr>
          </a:p>
        </p:txBody>
      </p:sp>
      <p:sp>
        <p:nvSpPr>
          <p:cNvPr id="55" name="矩形: 圆角 28"/>
          <p:cNvSpPr/>
          <p:nvPr/>
        </p:nvSpPr>
        <p:spPr bwMode="auto">
          <a:xfrm>
            <a:off x="304970" y="41151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示</a:t>
            </a:r>
          </a:p>
        </p:txBody>
      </p:sp>
      <p:sp>
        <p:nvSpPr>
          <p:cNvPr id="57" name="矩形: 圆角 29"/>
          <p:cNvSpPr/>
          <p:nvPr/>
        </p:nvSpPr>
        <p:spPr bwMode="auto">
          <a:xfrm>
            <a:off x="791088" y="41151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例</a:t>
            </a:r>
          </a:p>
        </p:txBody>
      </p:sp>
      <p:sp>
        <p:nvSpPr>
          <p:cNvPr id="58" name="矩形: 圆角 30"/>
          <p:cNvSpPr/>
          <p:nvPr/>
        </p:nvSpPr>
        <p:spPr bwMode="auto">
          <a:xfrm>
            <a:off x="1277205" y="41151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欣</a:t>
            </a:r>
          </a:p>
        </p:txBody>
      </p:sp>
      <p:sp>
        <p:nvSpPr>
          <p:cNvPr id="59" name="矩形: 圆角 30"/>
          <p:cNvSpPr/>
          <p:nvPr/>
        </p:nvSpPr>
        <p:spPr bwMode="auto">
          <a:xfrm>
            <a:off x="1763322" y="41417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赏</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80">
                                          <p:stCondLst>
                                            <p:cond delay="0"/>
                                          </p:stCondLst>
                                        </p:cTn>
                                        <p:tgtEl>
                                          <p:spTgt spid="57"/>
                                        </p:tgtEl>
                                      </p:cBhvr>
                                    </p:animEffect>
                                    <p:anim calcmode="lin" valueType="num">
                                      <p:cBhvr>
                                        <p:cTn id="24" dur="1822"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7"/>
                                        </p:tgtEl>
                                        <p:attrNameLst>
                                          <p:attrName>ppt_y</p:attrName>
                                        </p:attrNameLst>
                                      </p:cBhvr>
                                      <p:tavLst>
                                        <p:tav tm="0" fmla="#ppt_y-sin(pi*$)/81">
                                          <p:val>
                                            <p:fltVal val="0"/>
                                          </p:val>
                                        </p:tav>
                                        <p:tav tm="100000">
                                          <p:val>
                                            <p:fltVal val="1"/>
                                          </p:val>
                                        </p:tav>
                                      </p:tavLst>
                                    </p:anim>
                                    <p:animScale>
                                      <p:cBhvr>
                                        <p:cTn id="29" dur="26">
                                          <p:stCondLst>
                                            <p:cond delay="650"/>
                                          </p:stCondLst>
                                        </p:cTn>
                                        <p:tgtEl>
                                          <p:spTgt spid="57"/>
                                        </p:tgtEl>
                                      </p:cBhvr>
                                      <p:to x="100000" y="60000"/>
                                    </p:animScale>
                                    <p:animScale>
                                      <p:cBhvr>
                                        <p:cTn id="30" dur="166" decel="50000">
                                          <p:stCondLst>
                                            <p:cond delay="676"/>
                                          </p:stCondLst>
                                        </p:cTn>
                                        <p:tgtEl>
                                          <p:spTgt spid="57"/>
                                        </p:tgtEl>
                                      </p:cBhvr>
                                      <p:to x="100000" y="100000"/>
                                    </p:animScale>
                                    <p:animScale>
                                      <p:cBhvr>
                                        <p:cTn id="31" dur="26">
                                          <p:stCondLst>
                                            <p:cond delay="1312"/>
                                          </p:stCondLst>
                                        </p:cTn>
                                        <p:tgtEl>
                                          <p:spTgt spid="57"/>
                                        </p:tgtEl>
                                      </p:cBhvr>
                                      <p:to x="100000" y="80000"/>
                                    </p:animScale>
                                    <p:animScale>
                                      <p:cBhvr>
                                        <p:cTn id="32" dur="166" decel="50000">
                                          <p:stCondLst>
                                            <p:cond delay="1338"/>
                                          </p:stCondLst>
                                        </p:cTn>
                                        <p:tgtEl>
                                          <p:spTgt spid="57"/>
                                        </p:tgtEl>
                                      </p:cBhvr>
                                      <p:to x="100000" y="100000"/>
                                    </p:animScale>
                                    <p:animScale>
                                      <p:cBhvr>
                                        <p:cTn id="33" dur="26">
                                          <p:stCondLst>
                                            <p:cond delay="1642"/>
                                          </p:stCondLst>
                                        </p:cTn>
                                        <p:tgtEl>
                                          <p:spTgt spid="57"/>
                                        </p:tgtEl>
                                      </p:cBhvr>
                                      <p:to x="100000" y="90000"/>
                                    </p:animScale>
                                    <p:animScale>
                                      <p:cBhvr>
                                        <p:cTn id="34" dur="166" decel="50000">
                                          <p:stCondLst>
                                            <p:cond delay="1668"/>
                                          </p:stCondLst>
                                        </p:cTn>
                                        <p:tgtEl>
                                          <p:spTgt spid="57"/>
                                        </p:tgtEl>
                                      </p:cBhvr>
                                      <p:to x="100000" y="100000"/>
                                    </p:animScale>
                                    <p:animScale>
                                      <p:cBhvr>
                                        <p:cTn id="35" dur="26">
                                          <p:stCondLst>
                                            <p:cond delay="1808"/>
                                          </p:stCondLst>
                                        </p:cTn>
                                        <p:tgtEl>
                                          <p:spTgt spid="57"/>
                                        </p:tgtEl>
                                      </p:cBhvr>
                                      <p:to x="100000" y="95000"/>
                                    </p:animScale>
                                    <p:animScale>
                                      <p:cBhvr>
                                        <p:cTn id="36" dur="166" decel="50000">
                                          <p:stCondLst>
                                            <p:cond delay="1834"/>
                                          </p:stCondLst>
                                        </p:cTn>
                                        <p:tgtEl>
                                          <p:spTgt spid="57"/>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580">
                                          <p:stCondLst>
                                            <p:cond delay="0"/>
                                          </p:stCondLst>
                                        </p:cTn>
                                        <p:tgtEl>
                                          <p:spTgt spid="58"/>
                                        </p:tgtEl>
                                      </p:cBhvr>
                                    </p:animEffect>
                                    <p:anim calcmode="lin" valueType="num">
                                      <p:cBhvr>
                                        <p:cTn id="40"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5" dur="26">
                                          <p:stCondLst>
                                            <p:cond delay="650"/>
                                          </p:stCondLst>
                                        </p:cTn>
                                        <p:tgtEl>
                                          <p:spTgt spid="58"/>
                                        </p:tgtEl>
                                      </p:cBhvr>
                                      <p:to x="100000" y="60000"/>
                                    </p:animScale>
                                    <p:animScale>
                                      <p:cBhvr>
                                        <p:cTn id="46" dur="166" decel="50000">
                                          <p:stCondLst>
                                            <p:cond delay="676"/>
                                          </p:stCondLst>
                                        </p:cTn>
                                        <p:tgtEl>
                                          <p:spTgt spid="58"/>
                                        </p:tgtEl>
                                      </p:cBhvr>
                                      <p:to x="100000" y="100000"/>
                                    </p:animScale>
                                    <p:animScale>
                                      <p:cBhvr>
                                        <p:cTn id="47" dur="26">
                                          <p:stCondLst>
                                            <p:cond delay="1312"/>
                                          </p:stCondLst>
                                        </p:cTn>
                                        <p:tgtEl>
                                          <p:spTgt spid="58"/>
                                        </p:tgtEl>
                                      </p:cBhvr>
                                      <p:to x="100000" y="80000"/>
                                    </p:animScale>
                                    <p:animScale>
                                      <p:cBhvr>
                                        <p:cTn id="48" dur="166" decel="50000">
                                          <p:stCondLst>
                                            <p:cond delay="1338"/>
                                          </p:stCondLst>
                                        </p:cTn>
                                        <p:tgtEl>
                                          <p:spTgt spid="58"/>
                                        </p:tgtEl>
                                      </p:cBhvr>
                                      <p:to x="100000" y="100000"/>
                                    </p:animScale>
                                    <p:animScale>
                                      <p:cBhvr>
                                        <p:cTn id="49" dur="26">
                                          <p:stCondLst>
                                            <p:cond delay="1642"/>
                                          </p:stCondLst>
                                        </p:cTn>
                                        <p:tgtEl>
                                          <p:spTgt spid="58"/>
                                        </p:tgtEl>
                                      </p:cBhvr>
                                      <p:to x="100000" y="90000"/>
                                    </p:animScale>
                                    <p:animScale>
                                      <p:cBhvr>
                                        <p:cTn id="50" dur="166" decel="50000">
                                          <p:stCondLst>
                                            <p:cond delay="1668"/>
                                          </p:stCondLst>
                                        </p:cTn>
                                        <p:tgtEl>
                                          <p:spTgt spid="58"/>
                                        </p:tgtEl>
                                      </p:cBhvr>
                                      <p:to x="100000" y="100000"/>
                                    </p:animScale>
                                    <p:animScale>
                                      <p:cBhvr>
                                        <p:cTn id="51" dur="26">
                                          <p:stCondLst>
                                            <p:cond delay="1808"/>
                                          </p:stCondLst>
                                        </p:cTn>
                                        <p:tgtEl>
                                          <p:spTgt spid="58"/>
                                        </p:tgtEl>
                                      </p:cBhvr>
                                      <p:to x="100000" y="95000"/>
                                    </p:animScale>
                                    <p:animScale>
                                      <p:cBhvr>
                                        <p:cTn id="52" dur="166" decel="50000">
                                          <p:stCondLst>
                                            <p:cond delay="1834"/>
                                          </p:stCondLst>
                                        </p:cTn>
                                        <p:tgtEl>
                                          <p:spTgt spid="5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wipe(down)">
                                      <p:cBhvr>
                                        <p:cTn id="55" dur="580">
                                          <p:stCondLst>
                                            <p:cond delay="0"/>
                                          </p:stCondLst>
                                        </p:cTn>
                                        <p:tgtEl>
                                          <p:spTgt spid="59"/>
                                        </p:tgtEl>
                                      </p:cBhvr>
                                    </p:animEffect>
                                    <p:anim calcmode="lin" valueType="num">
                                      <p:cBhvr>
                                        <p:cTn id="56"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61" dur="26">
                                          <p:stCondLst>
                                            <p:cond delay="650"/>
                                          </p:stCondLst>
                                        </p:cTn>
                                        <p:tgtEl>
                                          <p:spTgt spid="59"/>
                                        </p:tgtEl>
                                      </p:cBhvr>
                                      <p:to x="100000" y="60000"/>
                                    </p:animScale>
                                    <p:animScale>
                                      <p:cBhvr>
                                        <p:cTn id="62" dur="166" decel="50000">
                                          <p:stCondLst>
                                            <p:cond delay="676"/>
                                          </p:stCondLst>
                                        </p:cTn>
                                        <p:tgtEl>
                                          <p:spTgt spid="59"/>
                                        </p:tgtEl>
                                      </p:cBhvr>
                                      <p:to x="100000" y="100000"/>
                                    </p:animScale>
                                    <p:animScale>
                                      <p:cBhvr>
                                        <p:cTn id="63" dur="26">
                                          <p:stCondLst>
                                            <p:cond delay="1312"/>
                                          </p:stCondLst>
                                        </p:cTn>
                                        <p:tgtEl>
                                          <p:spTgt spid="59"/>
                                        </p:tgtEl>
                                      </p:cBhvr>
                                      <p:to x="100000" y="80000"/>
                                    </p:animScale>
                                    <p:animScale>
                                      <p:cBhvr>
                                        <p:cTn id="64" dur="166" decel="50000">
                                          <p:stCondLst>
                                            <p:cond delay="1338"/>
                                          </p:stCondLst>
                                        </p:cTn>
                                        <p:tgtEl>
                                          <p:spTgt spid="59"/>
                                        </p:tgtEl>
                                      </p:cBhvr>
                                      <p:to x="100000" y="100000"/>
                                    </p:animScale>
                                    <p:animScale>
                                      <p:cBhvr>
                                        <p:cTn id="65" dur="26">
                                          <p:stCondLst>
                                            <p:cond delay="1642"/>
                                          </p:stCondLst>
                                        </p:cTn>
                                        <p:tgtEl>
                                          <p:spTgt spid="59"/>
                                        </p:tgtEl>
                                      </p:cBhvr>
                                      <p:to x="100000" y="90000"/>
                                    </p:animScale>
                                    <p:animScale>
                                      <p:cBhvr>
                                        <p:cTn id="66" dur="166" decel="50000">
                                          <p:stCondLst>
                                            <p:cond delay="1668"/>
                                          </p:stCondLst>
                                        </p:cTn>
                                        <p:tgtEl>
                                          <p:spTgt spid="59"/>
                                        </p:tgtEl>
                                      </p:cBhvr>
                                      <p:to x="100000" y="100000"/>
                                    </p:animScale>
                                    <p:animScale>
                                      <p:cBhvr>
                                        <p:cTn id="67" dur="26">
                                          <p:stCondLst>
                                            <p:cond delay="1808"/>
                                          </p:stCondLst>
                                        </p:cTn>
                                        <p:tgtEl>
                                          <p:spTgt spid="59"/>
                                        </p:tgtEl>
                                      </p:cBhvr>
                                      <p:to x="100000" y="95000"/>
                                    </p:animScale>
                                    <p:animScale>
                                      <p:cBhvr>
                                        <p:cTn id="68" dur="166" decel="50000">
                                          <p:stCondLst>
                                            <p:cond delay="1834"/>
                                          </p:stCondLst>
                                        </p:cTn>
                                        <p:tgtEl>
                                          <p:spTgt spid="5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arn(inVertical)">
                                      <p:cBhvr>
                                        <p:cTn id="7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5" grpId="0" bldLvl="0" animBg="1"/>
      <p:bldP spid="57" grpId="0" bldLvl="0" animBg="1"/>
      <p:bldP spid="58" grpId="0" bldLvl="0" animBg="1"/>
      <p:bldP spid="5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606425" y="642620"/>
            <a:ext cx="7863840" cy="3808095"/>
          </a:xfrm>
          <a:prstGeom prst="rect">
            <a:avLst/>
          </a:prstGeom>
          <a:noFill/>
        </p:spPr>
        <p:txBody>
          <a:bodyPr wrap="square" lIns="68580" tIns="34290" rIns="68580" bIns="34290" rtlCol="0">
            <a:spAutoFit/>
          </a:bodyPr>
          <a:lstStyle/>
          <a:p>
            <a:r>
              <a:rPr lang="zh-CN" altLang="en-US" sz="2700" b="1" dirty="0" smtClean="0">
                <a:latin typeface="楷体" panose="02010609060101010101" pitchFamily="49" charset="-122"/>
                <a:ea typeface="楷体" panose="02010609060101010101" pitchFamily="49" charset="-122"/>
              </a:rPr>
              <a:t>    李飞：我有三个可爱的泰迪熊玩具。它们分别是帅气的爸爸、漂亮的妈妈和可爱的宝宝，一家三口幸福地坐在我的床头，是我的“吉祥三宝”。</a:t>
            </a:r>
          </a:p>
          <a:p>
            <a:r>
              <a:rPr lang="zh-CN" altLang="en-US" sz="2700" b="1" dirty="0" smtClean="0">
                <a:latin typeface="楷体" panose="02010609060101010101" pitchFamily="49" charset="-122"/>
                <a:ea typeface="楷体" panose="02010609060101010101" pitchFamily="49" charset="-122"/>
              </a:rPr>
              <a:t>    这三只泰迪熊是过儿童节时，爸爸送给我的礼物。我非常喜欢它们。晚上，我必须抱着泰迪熊宝宝才能睡着。泰迪熊爸爸和泰迪熊妈妈睡在我小时候的摇篮床里。我给它们做了枕头，盖上被子。这个公寓就完成了。望着我给它们新建的公寓，我开心极了。</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3846" y="589346"/>
            <a:ext cx="7930650" cy="3392170"/>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孙阳：今天，爸爸带我逛超市，当我们路过玩具货架时，一辆黄色的小汽车吸引住了我，它的外形像一只甲壳虫，它有四只白色透明的轮子，身上有黑色的斑点，头上有两个小轮子，好像两只眼睛，好看极了！爸爸看出了我的心思，对我说：“是不是想买啊？要是回家帮我打扫卫生，我就帮你买哟！”我连忙点头答应，爸爸买下了这辆遥控汽车，我非常高兴！</a:t>
            </a:r>
            <a:endParaRPr lang="zh-CN" altLang="en-US" sz="27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3089" y="535767"/>
            <a:ext cx="7769894" cy="3808095"/>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回到家里，我在扫地，爸爸在装遥控汽车，电池装好后，打开开关，四只轮子上的五彩灯不停闪烁，我急忙抢过遥控器，开始乱按起来了，可是，小汽车一点都不听话，到处乱撞。爸爸笑眯眯的对我说：“遥控器上左边有两个按钮，是控制车子前后翻转的，可以调转方向；右边有两个按钮，是控制前后移动的，遥控器给我示范给你看。”我把遥控器交给了爸爸，爸爸熟练的操纵起来，小汽车很听话的前后左右移动。我看了一会儿，又接过遥控</a:t>
            </a:r>
            <a:endParaRPr lang="zh-CN" altLang="en-US" sz="27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6674" y="803660"/>
            <a:ext cx="7769894" cy="3392170"/>
          </a:xfrm>
          <a:prstGeom prst="rect">
            <a:avLst/>
          </a:prstGeom>
        </p:spPr>
        <p:txBody>
          <a:bodyPr wrap="square" lIns="68580" tIns="34290" rIns="68580" bIns="34290">
            <a:spAutoFit/>
          </a:bodyPr>
          <a:lstStyle/>
          <a:p>
            <a:r>
              <a:rPr lang="zh-CN" altLang="en-US" sz="2700" b="1" dirty="0" smtClean="0">
                <a:latin typeface="楷体" panose="02010609060101010101" pitchFamily="49" charset="-122"/>
                <a:ea typeface="楷体" panose="02010609060101010101" pitchFamily="49" charset="-122"/>
              </a:rPr>
              <a:t>器，开始按照爸爸教我的方法操作，可还是不能控制好小汽车。我问：“爸爸，为什么它不听我的话”爸爸回答说：“你要有耐心，要多加练习，才能掌握技巧，到时候，你让它到东，它决不会往西。”我似懂非懂的点点头，开始玩了起来。 过了三个小时，我可以自由地控制车子行驶，可是，突然没电了，我只好关上开关，交给爸爸充电。</a:t>
            </a:r>
          </a:p>
          <a:p>
            <a:endParaRPr lang="zh-CN" altLang="en-US" sz="27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785555" y="1232288"/>
            <a:ext cx="6055159" cy="237757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首先借助工具书</a:t>
            </a:r>
            <a:r>
              <a:rPr lang="en-US" altLang="zh-CN" sz="3000" b="1" dirty="0" smtClean="0">
                <a:solidFill>
                  <a:srgbClr val="FF0000"/>
                </a:solidFill>
                <a:latin typeface="楷体" panose="02010609060101010101" pitchFamily="49" charset="-122"/>
                <a:ea typeface="楷体" panose="02010609060101010101" pitchFamily="49" charset="-122"/>
              </a:rPr>
              <a:t>——</a:t>
            </a:r>
            <a:r>
              <a:rPr lang="zh-CN" altLang="en-US" sz="3000" b="1" dirty="0" smtClean="0">
                <a:solidFill>
                  <a:srgbClr val="FF0000"/>
                </a:solidFill>
                <a:latin typeface="楷体" panose="02010609060101010101" pitchFamily="49" charset="-122"/>
                <a:ea typeface="楷体" panose="02010609060101010101" pitchFamily="49" charset="-122"/>
              </a:rPr>
              <a:t>字典把短文读正确，然后多读几遍把短文读流利。最后边读边想短文中的每句话是什么意思。在理解短文内容的基础上，说说自己的体会。</a:t>
            </a:r>
          </a:p>
        </p:txBody>
      </p:sp>
      <p:sp>
        <p:nvSpPr>
          <p:cNvPr id="24" name="矩形: 圆角 28"/>
          <p:cNvSpPr/>
          <p:nvPr/>
        </p:nvSpPr>
        <p:spPr bwMode="auto">
          <a:xfrm>
            <a:off x="1035358" y="133944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5" name="矩形: 圆角 29"/>
          <p:cNvSpPr/>
          <p:nvPr/>
        </p:nvSpPr>
        <p:spPr bwMode="auto">
          <a:xfrm>
            <a:off x="1035358" y="193617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6" name="矩形: 圆角 30"/>
          <p:cNvSpPr/>
          <p:nvPr/>
        </p:nvSpPr>
        <p:spPr bwMode="auto">
          <a:xfrm>
            <a:off x="1035358" y="253024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7" name="矩形: 圆角 30"/>
          <p:cNvSpPr/>
          <p:nvPr/>
        </p:nvSpPr>
        <p:spPr bwMode="auto">
          <a:xfrm>
            <a:off x="1035358" y="3124307"/>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80">
                                          <p:stCondLst>
                                            <p:cond delay="0"/>
                                          </p:stCondLst>
                                        </p:cTn>
                                        <p:tgtEl>
                                          <p:spTgt spid="25"/>
                                        </p:tgtEl>
                                      </p:cBhvr>
                                    </p:animEffect>
                                    <p:anim calcmode="lin" valueType="num">
                                      <p:cBhvr>
                                        <p:cTn id="2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1" dur="26">
                                          <p:stCondLst>
                                            <p:cond delay="650"/>
                                          </p:stCondLst>
                                        </p:cTn>
                                        <p:tgtEl>
                                          <p:spTgt spid="25"/>
                                        </p:tgtEl>
                                      </p:cBhvr>
                                      <p:to x="100000" y="60000"/>
                                    </p:animScale>
                                    <p:animScale>
                                      <p:cBhvr>
                                        <p:cTn id="32" dur="166" decel="50000">
                                          <p:stCondLst>
                                            <p:cond delay="676"/>
                                          </p:stCondLst>
                                        </p:cTn>
                                        <p:tgtEl>
                                          <p:spTgt spid="25"/>
                                        </p:tgtEl>
                                      </p:cBhvr>
                                      <p:to x="100000" y="100000"/>
                                    </p:animScale>
                                    <p:animScale>
                                      <p:cBhvr>
                                        <p:cTn id="33" dur="26">
                                          <p:stCondLst>
                                            <p:cond delay="1312"/>
                                          </p:stCondLst>
                                        </p:cTn>
                                        <p:tgtEl>
                                          <p:spTgt spid="25"/>
                                        </p:tgtEl>
                                      </p:cBhvr>
                                      <p:to x="100000" y="80000"/>
                                    </p:animScale>
                                    <p:animScale>
                                      <p:cBhvr>
                                        <p:cTn id="34" dur="166" decel="50000">
                                          <p:stCondLst>
                                            <p:cond delay="1338"/>
                                          </p:stCondLst>
                                        </p:cTn>
                                        <p:tgtEl>
                                          <p:spTgt spid="25"/>
                                        </p:tgtEl>
                                      </p:cBhvr>
                                      <p:to x="100000" y="100000"/>
                                    </p:animScale>
                                    <p:animScale>
                                      <p:cBhvr>
                                        <p:cTn id="35" dur="26">
                                          <p:stCondLst>
                                            <p:cond delay="1642"/>
                                          </p:stCondLst>
                                        </p:cTn>
                                        <p:tgtEl>
                                          <p:spTgt spid="25"/>
                                        </p:tgtEl>
                                      </p:cBhvr>
                                      <p:to x="100000" y="90000"/>
                                    </p:animScale>
                                    <p:animScale>
                                      <p:cBhvr>
                                        <p:cTn id="36" dur="166" decel="50000">
                                          <p:stCondLst>
                                            <p:cond delay="1668"/>
                                          </p:stCondLst>
                                        </p:cTn>
                                        <p:tgtEl>
                                          <p:spTgt spid="25"/>
                                        </p:tgtEl>
                                      </p:cBhvr>
                                      <p:to x="100000" y="100000"/>
                                    </p:animScale>
                                    <p:animScale>
                                      <p:cBhvr>
                                        <p:cTn id="37" dur="26">
                                          <p:stCondLst>
                                            <p:cond delay="1808"/>
                                          </p:stCondLst>
                                        </p:cTn>
                                        <p:tgtEl>
                                          <p:spTgt spid="25"/>
                                        </p:tgtEl>
                                      </p:cBhvr>
                                      <p:to x="100000" y="95000"/>
                                    </p:animScale>
                                    <p:animScale>
                                      <p:cBhvr>
                                        <p:cTn id="38" dur="166" decel="50000">
                                          <p:stCondLst>
                                            <p:cond delay="1834"/>
                                          </p:stCondLst>
                                        </p:cTn>
                                        <p:tgtEl>
                                          <p:spTgt spid="2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80">
                                          <p:stCondLst>
                                            <p:cond delay="0"/>
                                          </p:stCondLst>
                                        </p:cTn>
                                        <p:tgtEl>
                                          <p:spTgt spid="26"/>
                                        </p:tgtEl>
                                      </p:cBhvr>
                                    </p:animEffect>
                                    <p:anim calcmode="lin" valueType="num">
                                      <p:cBhvr>
                                        <p:cTn id="4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9" dur="26">
                                          <p:stCondLst>
                                            <p:cond delay="650"/>
                                          </p:stCondLst>
                                        </p:cTn>
                                        <p:tgtEl>
                                          <p:spTgt spid="26"/>
                                        </p:tgtEl>
                                      </p:cBhvr>
                                      <p:to x="100000" y="60000"/>
                                    </p:animScale>
                                    <p:animScale>
                                      <p:cBhvr>
                                        <p:cTn id="50" dur="166" decel="50000">
                                          <p:stCondLst>
                                            <p:cond delay="676"/>
                                          </p:stCondLst>
                                        </p:cTn>
                                        <p:tgtEl>
                                          <p:spTgt spid="26"/>
                                        </p:tgtEl>
                                      </p:cBhvr>
                                      <p:to x="100000" y="100000"/>
                                    </p:animScale>
                                    <p:animScale>
                                      <p:cBhvr>
                                        <p:cTn id="51" dur="26">
                                          <p:stCondLst>
                                            <p:cond delay="1312"/>
                                          </p:stCondLst>
                                        </p:cTn>
                                        <p:tgtEl>
                                          <p:spTgt spid="26"/>
                                        </p:tgtEl>
                                      </p:cBhvr>
                                      <p:to x="100000" y="80000"/>
                                    </p:animScale>
                                    <p:animScale>
                                      <p:cBhvr>
                                        <p:cTn id="52" dur="166" decel="50000">
                                          <p:stCondLst>
                                            <p:cond delay="1338"/>
                                          </p:stCondLst>
                                        </p:cTn>
                                        <p:tgtEl>
                                          <p:spTgt spid="26"/>
                                        </p:tgtEl>
                                      </p:cBhvr>
                                      <p:to x="100000" y="100000"/>
                                    </p:animScale>
                                    <p:animScale>
                                      <p:cBhvr>
                                        <p:cTn id="53" dur="26">
                                          <p:stCondLst>
                                            <p:cond delay="1642"/>
                                          </p:stCondLst>
                                        </p:cTn>
                                        <p:tgtEl>
                                          <p:spTgt spid="26"/>
                                        </p:tgtEl>
                                      </p:cBhvr>
                                      <p:to x="100000" y="90000"/>
                                    </p:animScale>
                                    <p:animScale>
                                      <p:cBhvr>
                                        <p:cTn id="54" dur="166" decel="50000">
                                          <p:stCondLst>
                                            <p:cond delay="1668"/>
                                          </p:stCondLst>
                                        </p:cTn>
                                        <p:tgtEl>
                                          <p:spTgt spid="26"/>
                                        </p:tgtEl>
                                      </p:cBhvr>
                                      <p:to x="100000" y="100000"/>
                                    </p:animScale>
                                    <p:animScale>
                                      <p:cBhvr>
                                        <p:cTn id="55" dur="26">
                                          <p:stCondLst>
                                            <p:cond delay="1808"/>
                                          </p:stCondLst>
                                        </p:cTn>
                                        <p:tgtEl>
                                          <p:spTgt spid="26"/>
                                        </p:tgtEl>
                                      </p:cBhvr>
                                      <p:to x="100000" y="95000"/>
                                    </p:animScale>
                                    <p:animScale>
                                      <p:cBhvr>
                                        <p:cTn id="56" dur="166" decel="50000">
                                          <p:stCondLst>
                                            <p:cond delay="1834"/>
                                          </p:stCondLst>
                                        </p:cTn>
                                        <p:tgtEl>
                                          <p:spTgt spid="26"/>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80">
                                          <p:stCondLst>
                                            <p:cond delay="0"/>
                                          </p:stCondLst>
                                        </p:cTn>
                                        <p:tgtEl>
                                          <p:spTgt spid="27"/>
                                        </p:tgtEl>
                                      </p:cBhvr>
                                    </p:animEffect>
                                    <p:anim calcmode="lin" valueType="num">
                                      <p:cBhvr>
                                        <p:cTn id="6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67" dur="26">
                                          <p:stCondLst>
                                            <p:cond delay="650"/>
                                          </p:stCondLst>
                                        </p:cTn>
                                        <p:tgtEl>
                                          <p:spTgt spid="27"/>
                                        </p:tgtEl>
                                      </p:cBhvr>
                                      <p:to x="100000" y="60000"/>
                                    </p:animScale>
                                    <p:animScale>
                                      <p:cBhvr>
                                        <p:cTn id="68" dur="166" decel="50000">
                                          <p:stCondLst>
                                            <p:cond delay="676"/>
                                          </p:stCondLst>
                                        </p:cTn>
                                        <p:tgtEl>
                                          <p:spTgt spid="27"/>
                                        </p:tgtEl>
                                      </p:cBhvr>
                                      <p:to x="100000" y="100000"/>
                                    </p:animScale>
                                    <p:animScale>
                                      <p:cBhvr>
                                        <p:cTn id="69" dur="26">
                                          <p:stCondLst>
                                            <p:cond delay="1312"/>
                                          </p:stCondLst>
                                        </p:cTn>
                                        <p:tgtEl>
                                          <p:spTgt spid="27"/>
                                        </p:tgtEl>
                                      </p:cBhvr>
                                      <p:to x="100000" y="80000"/>
                                    </p:animScale>
                                    <p:animScale>
                                      <p:cBhvr>
                                        <p:cTn id="70" dur="166" decel="50000">
                                          <p:stCondLst>
                                            <p:cond delay="1338"/>
                                          </p:stCondLst>
                                        </p:cTn>
                                        <p:tgtEl>
                                          <p:spTgt spid="27"/>
                                        </p:tgtEl>
                                      </p:cBhvr>
                                      <p:to x="100000" y="100000"/>
                                    </p:animScale>
                                    <p:animScale>
                                      <p:cBhvr>
                                        <p:cTn id="71" dur="26">
                                          <p:stCondLst>
                                            <p:cond delay="1642"/>
                                          </p:stCondLst>
                                        </p:cTn>
                                        <p:tgtEl>
                                          <p:spTgt spid="27"/>
                                        </p:tgtEl>
                                      </p:cBhvr>
                                      <p:to x="100000" y="90000"/>
                                    </p:animScale>
                                    <p:animScale>
                                      <p:cBhvr>
                                        <p:cTn id="72" dur="166" decel="50000">
                                          <p:stCondLst>
                                            <p:cond delay="1668"/>
                                          </p:stCondLst>
                                        </p:cTn>
                                        <p:tgtEl>
                                          <p:spTgt spid="27"/>
                                        </p:tgtEl>
                                      </p:cBhvr>
                                      <p:to x="100000" y="100000"/>
                                    </p:animScale>
                                    <p:animScale>
                                      <p:cBhvr>
                                        <p:cTn id="73" dur="26">
                                          <p:stCondLst>
                                            <p:cond delay="1808"/>
                                          </p:stCondLst>
                                        </p:cTn>
                                        <p:tgtEl>
                                          <p:spTgt spid="27"/>
                                        </p:tgtEl>
                                      </p:cBhvr>
                                      <p:to x="100000" y="95000"/>
                                    </p:animScale>
                                    <p:animScale>
                                      <p:cBhvr>
                                        <p:cTn id="74" dur="166" decel="50000">
                                          <p:stCondLst>
                                            <p:cond delay="1834"/>
                                          </p:stCondLst>
                                        </p:cTn>
                                        <p:tgtEl>
                                          <p:spTgt spid="27"/>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animBg="1"/>
      <p:bldP spid="25" grpId="0" animBg="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14"/>
          <p:cNvSpPr txBox="1"/>
          <p:nvPr/>
        </p:nvSpPr>
        <p:spPr>
          <a:xfrm>
            <a:off x="1204455" y="1425882"/>
            <a:ext cx="6537428" cy="1915909"/>
          </a:xfrm>
          <a:prstGeom prst="rect">
            <a:avLst/>
          </a:prstGeom>
          <a:noFill/>
          <a:ln w="19050">
            <a:noFill/>
          </a:ln>
        </p:spPr>
        <p:txBody>
          <a:bodyPr wrap="square" lIns="68580" tIns="34290" rIns="68580" bIns="34290" rtlCol="0">
            <a:spAutoFit/>
          </a:bodyPr>
          <a:lstStyle/>
          <a:p>
            <a:pPr algn="just"/>
            <a:r>
              <a:rPr lang="zh-CN" altLang="en-US" sz="3000" b="1" dirty="0" smtClean="0">
                <a:solidFill>
                  <a:srgbClr val="7030A0"/>
                </a:solidFill>
                <a:latin typeface="楷体" panose="02010609060101010101" pitchFamily="49" charset="-122"/>
                <a:ea typeface="楷体" panose="02010609060101010101" pitchFamily="49" charset="-122"/>
              </a:rPr>
              <a:t>    这篇解说词从德国队的发展历史和德国队的整体特点入手给我们详细介绍了这只世界冠军队，让我们对德国队有了一个全面的了解。</a:t>
            </a:r>
          </a:p>
        </p:txBody>
      </p:sp>
      <p:sp>
        <p:nvSpPr>
          <p:cNvPr id="75" name="圆角矩形 74"/>
          <p:cNvSpPr/>
          <p:nvPr/>
        </p:nvSpPr>
        <p:spPr>
          <a:xfrm>
            <a:off x="901357" y="1258797"/>
            <a:ext cx="7341210" cy="2250297"/>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a:off x="488108" y="57017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a:off x="1071697" y="60847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a:off x="1729143" y="624512"/>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1</a:t>
            </a:r>
            <a:endParaRPr lang="en-US" altLang="zh-CN"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barn(inVertical)">
                                      <p:cBhvr>
                                        <p:cTn id="6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9" grpId="0" bldLvl="0" animBg="1"/>
      <p:bldP spid="20" grpId="0" bldLvl="0" animBg="1"/>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035358" y="989808"/>
            <a:ext cx="5947988" cy="99257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说说下面这些足球术语的意思，不懂的可以查查资料。</a:t>
            </a:r>
          </a:p>
        </p:txBody>
      </p:sp>
      <p:sp>
        <p:nvSpPr>
          <p:cNvPr id="20" name="矩形: 圆角 28"/>
          <p:cNvSpPr/>
          <p:nvPr/>
        </p:nvSpPr>
        <p:spPr bwMode="auto">
          <a:xfrm>
            <a:off x="1410457" y="1071552"/>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2</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4"/>
          <p:cNvSpPr txBox="1"/>
          <p:nvPr/>
        </p:nvSpPr>
        <p:spPr>
          <a:xfrm>
            <a:off x="1517628" y="1071552"/>
            <a:ext cx="6591013" cy="191590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我们可以根据自己的已有的知识经验理解下面的足球术语，也可以通过网络或学校的图书馆查阅资料理解下面的足球术语。</a:t>
            </a:r>
          </a:p>
        </p:txBody>
      </p:sp>
      <p:sp>
        <p:nvSpPr>
          <p:cNvPr id="15" name="矩形: 圆角 28"/>
          <p:cNvSpPr/>
          <p:nvPr/>
        </p:nvSpPr>
        <p:spPr bwMode="auto">
          <a:xfrm>
            <a:off x="821016" y="92143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圆角 29"/>
          <p:cNvSpPr/>
          <p:nvPr/>
        </p:nvSpPr>
        <p:spPr bwMode="auto">
          <a:xfrm>
            <a:off x="821016" y="151816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2" name="矩形: 圆角 30"/>
          <p:cNvSpPr/>
          <p:nvPr/>
        </p:nvSpPr>
        <p:spPr bwMode="auto">
          <a:xfrm>
            <a:off x="821017" y="211222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3" name="矩形: 圆角 30"/>
          <p:cNvSpPr/>
          <p:nvPr/>
        </p:nvSpPr>
        <p:spPr bwMode="auto">
          <a:xfrm>
            <a:off x="821017" y="270629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80">
                                          <p:stCondLst>
                                            <p:cond delay="0"/>
                                          </p:stCondLst>
                                        </p:cTn>
                                        <p:tgtEl>
                                          <p:spTgt spid="22"/>
                                        </p:tgtEl>
                                      </p:cBhvr>
                                    </p:animEffect>
                                    <p:anim calcmode="lin" valueType="num">
                                      <p:cBhvr>
                                        <p:cTn id="4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9" dur="26">
                                          <p:stCondLst>
                                            <p:cond delay="650"/>
                                          </p:stCondLst>
                                        </p:cTn>
                                        <p:tgtEl>
                                          <p:spTgt spid="22"/>
                                        </p:tgtEl>
                                      </p:cBhvr>
                                      <p:to x="100000" y="60000"/>
                                    </p:animScale>
                                    <p:animScale>
                                      <p:cBhvr>
                                        <p:cTn id="50" dur="166" decel="50000">
                                          <p:stCondLst>
                                            <p:cond delay="676"/>
                                          </p:stCondLst>
                                        </p:cTn>
                                        <p:tgtEl>
                                          <p:spTgt spid="22"/>
                                        </p:tgtEl>
                                      </p:cBhvr>
                                      <p:to x="100000" y="100000"/>
                                    </p:animScale>
                                    <p:animScale>
                                      <p:cBhvr>
                                        <p:cTn id="51" dur="26">
                                          <p:stCondLst>
                                            <p:cond delay="1312"/>
                                          </p:stCondLst>
                                        </p:cTn>
                                        <p:tgtEl>
                                          <p:spTgt spid="22"/>
                                        </p:tgtEl>
                                      </p:cBhvr>
                                      <p:to x="100000" y="80000"/>
                                    </p:animScale>
                                    <p:animScale>
                                      <p:cBhvr>
                                        <p:cTn id="52" dur="166" decel="50000">
                                          <p:stCondLst>
                                            <p:cond delay="1338"/>
                                          </p:stCondLst>
                                        </p:cTn>
                                        <p:tgtEl>
                                          <p:spTgt spid="22"/>
                                        </p:tgtEl>
                                      </p:cBhvr>
                                      <p:to x="100000" y="100000"/>
                                    </p:animScale>
                                    <p:animScale>
                                      <p:cBhvr>
                                        <p:cTn id="53" dur="26">
                                          <p:stCondLst>
                                            <p:cond delay="1642"/>
                                          </p:stCondLst>
                                        </p:cTn>
                                        <p:tgtEl>
                                          <p:spTgt spid="22"/>
                                        </p:tgtEl>
                                      </p:cBhvr>
                                      <p:to x="100000" y="90000"/>
                                    </p:animScale>
                                    <p:animScale>
                                      <p:cBhvr>
                                        <p:cTn id="54" dur="166" decel="50000">
                                          <p:stCondLst>
                                            <p:cond delay="1668"/>
                                          </p:stCondLst>
                                        </p:cTn>
                                        <p:tgtEl>
                                          <p:spTgt spid="22"/>
                                        </p:tgtEl>
                                      </p:cBhvr>
                                      <p:to x="100000" y="100000"/>
                                    </p:animScale>
                                    <p:animScale>
                                      <p:cBhvr>
                                        <p:cTn id="55" dur="26">
                                          <p:stCondLst>
                                            <p:cond delay="1808"/>
                                          </p:stCondLst>
                                        </p:cTn>
                                        <p:tgtEl>
                                          <p:spTgt spid="22"/>
                                        </p:tgtEl>
                                      </p:cBhvr>
                                      <p:to x="100000" y="95000"/>
                                    </p:animScale>
                                    <p:animScale>
                                      <p:cBhvr>
                                        <p:cTn id="56" dur="166" decel="50000">
                                          <p:stCondLst>
                                            <p:cond delay="1834"/>
                                          </p:stCondLst>
                                        </p:cTn>
                                        <p:tgtEl>
                                          <p:spTgt spid="2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80">
                                          <p:stCondLst>
                                            <p:cond delay="0"/>
                                          </p:stCondLst>
                                        </p:cTn>
                                        <p:tgtEl>
                                          <p:spTgt spid="23"/>
                                        </p:tgtEl>
                                      </p:cBhvr>
                                    </p:animEffect>
                                    <p:anim calcmode="lin" valueType="num">
                                      <p:cBhvr>
                                        <p:cTn id="6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gtEl>
                                      </p:cBhvr>
                                      <p:to x="100000" y="60000"/>
                                    </p:animScale>
                                    <p:animScale>
                                      <p:cBhvr>
                                        <p:cTn id="68" dur="166" decel="50000">
                                          <p:stCondLst>
                                            <p:cond delay="676"/>
                                          </p:stCondLst>
                                        </p:cTn>
                                        <p:tgtEl>
                                          <p:spTgt spid="23"/>
                                        </p:tgtEl>
                                      </p:cBhvr>
                                      <p:to x="100000" y="100000"/>
                                    </p:animScale>
                                    <p:animScale>
                                      <p:cBhvr>
                                        <p:cTn id="69" dur="26">
                                          <p:stCondLst>
                                            <p:cond delay="1312"/>
                                          </p:stCondLst>
                                        </p:cTn>
                                        <p:tgtEl>
                                          <p:spTgt spid="23"/>
                                        </p:tgtEl>
                                      </p:cBhvr>
                                      <p:to x="100000" y="80000"/>
                                    </p:animScale>
                                    <p:animScale>
                                      <p:cBhvr>
                                        <p:cTn id="70" dur="166" decel="50000">
                                          <p:stCondLst>
                                            <p:cond delay="1338"/>
                                          </p:stCondLst>
                                        </p:cTn>
                                        <p:tgtEl>
                                          <p:spTgt spid="23"/>
                                        </p:tgtEl>
                                      </p:cBhvr>
                                      <p:to x="100000" y="100000"/>
                                    </p:animScale>
                                    <p:animScale>
                                      <p:cBhvr>
                                        <p:cTn id="71" dur="26">
                                          <p:stCondLst>
                                            <p:cond delay="1642"/>
                                          </p:stCondLst>
                                        </p:cTn>
                                        <p:tgtEl>
                                          <p:spTgt spid="23"/>
                                        </p:tgtEl>
                                      </p:cBhvr>
                                      <p:to x="100000" y="90000"/>
                                    </p:animScale>
                                    <p:animScale>
                                      <p:cBhvr>
                                        <p:cTn id="72" dur="166" decel="50000">
                                          <p:stCondLst>
                                            <p:cond delay="1668"/>
                                          </p:stCondLst>
                                        </p:cTn>
                                        <p:tgtEl>
                                          <p:spTgt spid="23"/>
                                        </p:tgtEl>
                                      </p:cBhvr>
                                      <p:to x="100000" y="100000"/>
                                    </p:animScale>
                                    <p:animScale>
                                      <p:cBhvr>
                                        <p:cTn id="73" dur="26">
                                          <p:stCondLst>
                                            <p:cond delay="1808"/>
                                          </p:stCondLst>
                                        </p:cTn>
                                        <p:tgtEl>
                                          <p:spTgt spid="23"/>
                                        </p:tgtEl>
                                      </p:cBhvr>
                                      <p:to x="100000" y="95000"/>
                                    </p:animScale>
                                    <p:animScale>
                                      <p:cBhvr>
                                        <p:cTn id="74" dur="166" decel="50000">
                                          <p:stCondLst>
                                            <p:cond delay="1834"/>
                                          </p:stCondLst>
                                        </p:cTn>
                                        <p:tgtEl>
                                          <p:spTgt spid="2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9" grpId="0" animBg="1"/>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圆角矩形 74"/>
          <p:cNvSpPr/>
          <p:nvPr/>
        </p:nvSpPr>
        <p:spPr>
          <a:xfrm>
            <a:off x="928187" y="535767"/>
            <a:ext cx="7287625" cy="3386133"/>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a:off x="177991" y="22957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a:off x="700331" y="24168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a:off x="1196116" y="214296"/>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2</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8" name="矩形 7"/>
          <p:cNvSpPr/>
          <p:nvPr/>
        </p:nvSpPr>
        <p:spPr>
          <a:xfrm>
            <a:off x="1035358" y="803659"/>
            <a:ext cx="7019697" cy="3185487"/>
          </a:xfrm>
          <a:prstGeom prst="rect">
            <a:avLst/>
          </a:prstGeom>
        </p:spPr>
        <p:txBody>
          <a:bodyPr wrap="square" lIns="68580" tIns="34290" rIns="68580" bIns="3429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    弧线球：又叫弧旋球或香蕉球。指运动员运用脚法，踢出球后并使球在空中向前作弧线运行的踢球技术。弧线球常用于攻方在对方禁区附近获得直接任意球时，利用其弧线运行状态，避开人墙直接射门得分。</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圆角矩形 74"/>
          <p:cNvSpPr/>
          <p:nvPr/>
        </p:nvSpPr>
        <p:spPr>
          <a:xfrm>
            <a:off x="928187" y="535767"/>
            <a:ext cx="7501967" cy="3911231"/>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矩形 7"/>
          <p:cNvSpPr/>
          <p:nvPr/>
        </p:nvSpPr>
        <p:spPr>
          <a:xfrm>
            <a:off x="1035358" y="857239"/>
            <a:ext cx="7287625" cy="3393237"/>
          </a:xfrm>
          <a:prstGeom prst="rect">
            <a:avLst/>
          </a:prstGeom>
        </p:spPr>
        <p:txBody>
          <a:bodyPr wrap="square" lIns="68580" tIns="34290" rIns="68580" bIns="34290">
            <a:spAutoFit/>
          </a:bodyPr>
          <a:lstStyle/>
          <a:p>
            <a:r>
              <a:rPr lang="zh-CN" altLang="en-US" sz="21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乌龙球：又名“杀人球”，最早源于英语的“</a:t>
            </a:r>
            <a:r>
              <a:rPr lang="en-US" sz="2400" dirty="0" smtClean="0">
                <a:latin typeface="楷体" panose="02010609060101010101" pitchFamily="49" charset="-122"/>
                <a:ea typeface="楷体" panose="02010609060101010101" pitchFamily="49" charset="-122"/>
              </a:rPr>
              <a:t>OWN GOAL</a:t>
            </a:r>
            <a:r>
              <a:rPr lang="zh-CN" altLang="en-US" sz="2400" dirty="0" smtClean="0">
                <a:latin typeface="楷体" panose="02010609060101010101" pitchFamily="49" charset="-122"/>
                <a:ea typeface="楷体" panose="02010609060101010101" pitchFamily="49" charset="-122"/>
              </a:rPr>
              <a:t>”一词，意为“自进本方球门的球”，后来香港球迷根据这个单词的发音，将其称为“乌龙球”。“自摆乌龙”是乌龙球的成语说法，它源于广东的一个民间传说：久旱之时，人们祈求青龙降下甘露，以滋润万物，谁知，青龙未至，乌龙现身，反而给人们带来了灾难。“摆乌龙”引用到足球赛场上，指本方球员误打误撞，将球弄入自家大门，不仅不得分，反而失分，这与民间传说的主旨十分吻合。</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圆角矩形 74"/>
          <p:cNvSpPr/>
          <p:nvPr/>
        </p:nvSpPr>
        <p:spPr>
          <a:xfrm>
            <a:off x="928187" y="535767"/>
            <a:ext cx="7501967" cy="2411033"/>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矩形 7"/>
          <p:cNvSpPr/>
          <p:nvPr/>
        </p:nvSpPr>
        <p:spPr>
          <a:xfrm>
            <a:off x="1035358" y="589346"/>
            <a:ext cx="7287625" cy="2054409"/>
          </a:xfrm>
          <a:prstGeom prst="rect">
            <a:avLst/>
          </a:prstGeom>
        </p:spPr>
        <p:txBody>
          <a:bodyPr wrap="square" lIns="68580" tIns="34290" rIns="68580" bIns="34290">
            <a:spAutoFit/>
          </a:bodyPr>
          <a:lstStyle/>
          <a:p>
            <a:r>
              <a:rPr lang="zh-CN" altLang="en-US" sz="2100" dirty="0" smtClean="0">
                <a:latin typeface="楷体" panose="02010609060101010101" pitchFamily="49" charset="-122"/>
                <a:ea typeface="楷体" panose="02010609060101010101" pitchFamily="49" charset="-122"/>
              </a:rPr>
              <a:t>    </a:t>
            </a:r>
          </a:p>
          <a:p>
            <a:r>
              <a:rPr lang="zh-CN" altLang="en-US" sz="2700" dirty="0" smtClean="0">
                <a:latin typeface="楷体" panose="02010609060101010101" pitchFamily="49" charset="-122"/>
                <a:ea typeface="楷体" panose="02010609060101010101" pitchFamily="49" charset="-122"/>
              </a:rPr>
              <a:t>    帽子戏法：帽子戏法，指在足球比赛中，一名队员</a:t>
            </a:r>
            <a:r>
              <a:rPr lang="en-US" sz="2700" dirty="0" smtClean="0">
                <a:latin typeface="楷体" panose="02010609060101010101" pitchFamily="49" charset="-122"/>
                <a:ea typeface="楷体" panose="02010609060101010101" pitchFamily="49" charset="-122"/>
              </a:rPr>
              <a:t>3</a:t>
            </a:r>
            <a:r>
              <a:rPr lang="zh-CN" altLang="en-US" sz="2700" dirty="0" smtClean="0">
                <a:latin typeface="楷体" panose="02010609060101010101" pitchFamily="49" charset="-122"/>
                <a:ea typeface="楷体" panose="02010609060101010101" pitchFamily="49" charset="-122"/>
              </a:rPr>
              <a:t>次将球踢进对方球门，但不包括在决定比赛胜负的点球大战中的进球，起源于童话</a:t>
            </a:r>
            <a:r>
              <a:rPr lang="en-US" altLang="zh-CN" sz="2700" dirty="0" smtClean="0">
                <a:latin typeface="楷体" panose="02010609060101010101" pitchFamily="49" charset="-122"/>
                <a:ea typeface="楷体" panose="02010609060101010101" pitchFamily="49" charset="-122"/>
              </a:rPr>
              <a:t>《</a:t>
            </a:r>
            <a:r>
              <a:rPr lang="zh-CN" altLang="en-US" sz="2700" dirty="0" smtClean="0">
                <a:latin typeface="楷体" panose="02010609060101010101" pitchFamily="49" charset="-122"/>
                <a:ea typeface="楷体" panose="02010609060101010101" pitchFamily="49" charset="-122"/>
              </a:rPr>
              <a:t>爱丽斯漫游奇境记</a:t>
            </a:r>
            <a:r>
              <a:rPr lang="en-US" altLang="zh-CN" sz="2700" dirty="0" smtClean="0">
                <a:latin typeface="楷体" panose="02010609060101010101" pitchFamily="49" charset="-122"/>
                <a:ea typeface="楷体" panose="02010609060101010101" pitchFamily="49" charset="-122"/>
              </a:rPr>
              <a:t>》</a:t>
            </a:r>
            <a:r>
              <a:rPr lang="zh-CN" altLang="en-US" sz="2700" dirty="0" smtClean="0">
                <a:latin typeface="楷体" panose="02010609060101010101" pitchFamily="49" charset="-122"/>
                <a:ea typeface="楷体" panose="02010609060101010101" pitchFamily="49" charset="-122"/>
              </a:rPr>
              <a:t>。</a:t>
            </a:r>
            <a:endParaRPr lang="zh-CN" altLang="en-US" sz="27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2366</Words>
  <Application>Microsoft Office PowerPoint</Application>
  <PresentationFormat>全屏显示(16:9)</PresentationFormat>
  <Paragraphs>118</Paragraphs>
  <Slides>24</Slides>
  <Notes>21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Arial</vt:lpstr>
      <vt:lpstr>宋体</vt:lpstr>
      <vt:lpstr>黑体</vt:lpstr>
      <vt:lpstr>楷体</vt:lpstr>
      <vt:lpstr>Times New Roman</vt:lpstr>
      <vt:lpstr>微软雅黑</vt:lpstr>
      <vt:lpstr>Calibri</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Manager/>
  <Company/>
  <LinksUpToDate>false</LinksUpToDate>
  <SharedDoc>false</SharedDoc>
  <HyperlinkBase>www.wang26.cn</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2017-03-17T02:28:00Z</dcterms:created>
  <dcterms:modified xsi:type="dcterms:W3CDTF">2019-01-21T06:59:30Z</dcterms:modified>
  <cp:category>语文备课大师【全免费】</cp:category>
</cp:coreProperties>
</file>