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62" r:id="rId7"/>
    <p:sldId id="261" r:id="rId8"/>
    <p:sldId id="266" r:id="rId9"/>
    <p:sldId id="263" r:id="rId10"/>
    <p:sldId id="269" r:id="rId11"/>
    <p:sldId id="268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000000"/>
                </a:solidFill>
              </a:rPr>
              <a:t>绿色圃中小学教育网http://www.lspjy.com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0975E6-1A07-46E2-B17F-D476D0EAB78C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000000"/>
                </a:solidFill>
              </a:rPr>
              <a:t>绿色圃中小学教育网http://www.lspjy.com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9EE1C-DCF7-4527-8107-59E63827E269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000000"/>
                </a:solidFill>
              </a:rPr>
              <a:t>绿色圃中小学教育网http://www.lspjy.com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76C1E3-26DA-4E4C-AC96-F4C0FE6F88AF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000000"/>
                </a:solidFill>
              </a:rPr>
              <a:t>绿色圃中小学教育网http://www.lspjy.com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B8D90D-ACF8-4CC1-9ACC-586245BAA0DD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000000"/>
                </a:solidFill>
              </a:rPr>
              <a:t>绿色圃中小学教育网http://www.lspjy.com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98CBE-C1CB-416A-ACD7-04D1BEB3E358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000000"/>
                </a:solidFill>
              </a:rPr>
              <a:t>绿色圃中小学教育网http://www.lspjy.com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0D98BB-946F-40B1-A607-542E8956F858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000000"/>
                </a:solidFill>
              </a:rPr>
              <a:t>绿色圃中小学教育网http://www.lspjy.com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D52760-FBB2-43AB-B819-F4103F461F67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000000"/>
                </a:solidFill>
              </a:rPr>
              <a:t>绿色圃中小学教育网http://www.lspjy.com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D4374D-942C-42D8-979C-2AFBD44E276C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000000"/>
                </a:solidFill>
              </a:rPr>
              <a:t>绿色圃中小学教育网http://www.lspjy.com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CC1A3B-7365-462B-B59C-13EC6EB6ABB8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000000"/>
                </a:solidFill>
              </a:rPr>
              <a:t>绿色圃中小学教育网http://www.lspjy.com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CC2D9-A261-4C50-A1DD-F7667F736652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>
                <a:solidFill>
                  <a:srgbClr val="000000"/>
                </a:solidFill>
              </a:rPr>
              <a:t>绿色圃中小学教育网http://www.lspjy.com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38B4A-925A-40C6-A8B8-92D5B287DA0F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solidFill>
                  <a:srgbClr val="000000"/>
                </a:solidFill>
              </a:rPr>
              <a:t>绿色圃中小学教育网http://www.lspjy.com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314D0F3-5646-4942-A764-D271D801C378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jpeg"/><Relationship Id="rId7" Type="http://schemas.openxmlformats.org/officeDocument/2006/relationships/image" Target="../media/image9.jpeg"/><Relationship Id="rId6" Type="http://schemas.openxmlformats.org/officeDocument/2006/relationships/image" Target="../media/image8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7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6.png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18.xml"/><Relationship Id="rId10" Type="http://schemas.openxmlformats.org/officeDocument/2006/relationships/image" Target="../media/image12.png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oleObject" Target="../embeddings/oleObject9.bin"/><Relationship Id="rId7" Type="http://schemas.openxmlformats.org/officeDocument/2006/relationships/oleObject" Target="../embeddings/oleObject8.bin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image" Target="../media/image14.png"/><Relationship Id="rId3" Type="http://schemas.openxmlformats.org/officeDocument/2006/relationships/oleObject" Target="../embeddings/oleObject5.bin"/><Relationship Id="rId2" Type="http://schemas.openxmlformats.org/officeDocument/2006/relationships/image" Target="../media/image13.png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18.xml"/><Relationship Id="rId1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7377"/>
            <a:ext cx="9176035" cy="68753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91680" y="98072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/>
              <a:t>一</a:t>
            </a:r>
            <a:endParaRPr lang="zh-CN" altLang="en-US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6372200" y="1196752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/>
              <a:t>上</a:t>
            </a:r>
            <a:endParaRPr lang="zh-CN" altLang="en-US" sz="4800" dirty="0"/>
          </a:p>
        </p:txBody>
      </p:sp>
      <p:sp>
        <p:nvSpPr>
          <p:cNvPr id="9" name="TextBox 8"/>
          <p:cNvSpPr txBox="1"/>
          <p:nvPr/>
        </p:nvSpPr>
        <p:spPr>
          <a:xfrm>
            <a:off x="2486400" y="2161191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/>
              <a:t>三</a:t>
            </a:r>
            <a:endParaRPr lang="zh-CN" altLang="en-US" sz="5400" dirty="0"/>
          </a:p>
        </p:txBody>
      </p:sp>
      <p:sp>
        <p:nvSpPr>
          <p:cNvPr id="10" name="TextBox 9"/>
          <p:cNvSpPr txBox="1"/>
          <p:nvPr/>
        </p:nvSpPr>
        <p:spPr>
          <a:xfrm>
            <a:off x="7020272" y="291247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/>
              <a:t>二</a:t>
            </a:r>
            <a:endParaRPr lang="zh-CN" altLang="en-US" sz="6000" dirty="0"/>
          </a:p>
        </p:txBody>
      </p:sp>
      <p:sp>
        <p:nvSpPr>
          <p:cNvPr id="11" name="TextBox 10"/>
          <p:cNvSpPr txBox="1"/>
          <p:nvPr/>
        </p:nvSpPr>
        <p:spPr>
          <a:xfrm>
            <a:off x="1907704" y="3717032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/>
              <a:t>下</a:t>
            </a:r>
            <a:endParaRPr lang="zh-CN" altLang="en-US" sz="5400" dirty="0"/>
          </a:p>
        </p:txBody>
      </p:sp>
      <p:sp>
        <p:nvSpPr>
          <p:cNvPr id="12" name="TextBox 11"/>
          <p:cNvSpPr txBox="1"/>
          <p:nvPr/>
        </p:nvSpPr>
        <p:spPr>
          <a:xfrm>
            <a:off x="4588016" y="202774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/>
              <a:t>四</a:t>
            </a:r>
            <a:endParaRPr lang="zh-CN" altLang="en-US" sz="6000" dirty="0"/>
          </a:p>
        </p:txBody>
      </p:sp>
      <p:sp>
        <p:nvSpPr>
          <p:cNvPr id="13" name="TextBox 12"/>
          <p:cNvSpPr txBox="1"/>
          <p:nvPr/>
        </p:nvSpPr>
        <p:spPr>
          <a:xfrm>
            <a:off x="5065069" y="417869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/>
              <a:t>五</a:t>
            </a: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170" y="-3910"/>
            <a:ext cx="9144000" cy="6858000"/>
          </a:xfr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火眼金睛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016745" y="2900457"/>
            <a:ext cx="1512168" cy="1368152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9600" dirty="0" smtClean="0"/>
              <a:t>聪</a:t>
            </a:r>
            <a:endParaRPr lang="zh-CN" altLang="en-US" sz="9600" dirty="0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2771800" y="2780928"/>
            <a:ext cx="576064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049942" y="3429000"/>
            <a:ext cx="648072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871962" y="2438890"/>
            <a:ext cx="540060" cy="6840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842477" y="4061115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412022" y="2204864"/>
            <a:ext cx="592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目</a:t>
            </a:r>
            <a:endParaRPr lang="zh-CN" altLang="en-US" sz="3600" dirty="0"/>
          </a:p>
        </p:txBody>
      </p:sp>
      <p:sp>
        <p:nvSpPr>
          <p:cNvPr id="21" name="TextBox 20"/>
          <p:cNvSpPr txBox="1"/>
          <p:nvPr/>
        </p:nvSpPr>
        <p:spPr>
          <a:xfrm>
            <a:off x="2123728" y="2402249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耳</a:t>
            </a:r>
            <a:endParaRPr lang="zh-CN" altLang="en-US" sz="4000" dirty="0"/>
          </a:p>
        </p:txBody>
      </p:sp>
      <p:sp>
        <p:nvSpPr>
          <p:cNvPr id="22" name="TextBox 21"/>
          <p:cNvSpPr txBox="1"/>
          <p:nvPr/>
        </p:nvSpPr>
        <p:spPr>
          <a:xfrm>
            <a:off x="4911682" y="3266597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600" dirty="0"/>
          </a:p>
        </p:txBody>
      </p:sp>
      <p:sp>
        <p:nvSpPr>
          <p:cNvPr id="23" name="TextBox 22"/>
          <p:cNvSpPr txBox="1"/>
          <p:nvPr/>
        </p:nvSpPr>
        <p:spPr>
          <a:xfrm>
            <a:off x="4773247" y="322400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口</a:t>
            </a:r>
            <a:endParaRPr lang="zh-CN" altLang="en-US" sz="3600" dirty="0"/>
          </a:p>
        </p:txBody>
      </p:sp>
      <p:sp>
        <p:nvSpPr>
          <p:cNvPr id="24" name="TextBox 23"/>
          <p:cNvSpPr txBox="1"/>
          <p:nvPr/>
        </p:nvSpPr>
        <p:spPr>
          <a:xfrm>
            <a:off x="3548796" y="473066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心</a:t>
            </a:r>
            <a:endParaRPr lang="zh-CN" altLang="en-US" sz="3600" dirty="0"/>
          </a:p>
        </p:txBody>
      </p:sp>
      <p:sp>
        <p:nvSpPr>
          <p:cNvPr id="26" name="TextBox 25"/>
          <p:cNvSpPr txBox="1"/>
          <p:nvPr/>
        </p:nvSpPr>
        <p:spPr>
          <a:xfrm>
            <a:off x="4773247" y="3234613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/>
          <p:cNvPicPr>
            <a:picLocks noGrp="1" noChangeAspect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02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口耳目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195736" y="1340768"/>
            <a:ext cx="2952328" cy="3384376"/>
          </a:xfrm>
        </p:spPr>
        <p:txBody>
          <a:bodyPr>
            <a:noAutofit/>
          </a:bodyPr>
          <a:lstStyle/>
          <a:p>
            <a:r>
              <a:rPr lang="zh-CN" altLang="en-US" sz="3600" dirty="0"/>
              <a:t>站如</a:t>
            </a:r>
            <a:r>
              <a:rPr lang="zh-CN" altLang="en-US" sz="3600" dirty="0" smtClean="0"/>
              <a:t>松</a:t>
            </a:r>
            <a:endParaRPr lang="en-US" altLang="zh-CN" sz="3600" dirty="0"/>
          </a:p>
          <a:p>
            <a:r>
              <a:rPr lang="zh-CN" altLang="en-US" sz="3600" dirty="0" smtClean="0"/>
              <a:t>           坐</a:t>
            </a:r>
            <a:r>
              <a:rPr lang="zh-CN" altLang="en-US" sz="3600" dirty="0"/>
              <a:t>如</a:t>
            </a:r>
            <a:r>
              <a:rPr lang="zh-CN" altLang="en-US" sz="3600" dirty="0" smtClean="0"/>
              <a:t>钟</a:t>
            </a:r>
            <a:endParaRPr lang="en-US" altLang="zh-CN" sz="3600" dirty="0"/>
          </a:p>
          <a:p>
            <a:r>
              <a:rPr lang="zh-CN" altLang="en-US" sz="3600" dirty="0"/>
              <a:t>行如</a:t>
            </a:r>
            <a:r>
              <a:rPr lang="zh-CN" altLang="en-US" sz="3600" dirty="0" smtClean="0"/>
              <a:t>风</a:t>
            </a:r>
            <a:endParaRPr lang="en-US" altLang="zh-CN" sz="3600" dirty="0"/>
          </a:p>
          <a:p>
            <a:r>
              <a:rPr lang="zh-CN" altLang="en-US" sz="3600" dirty="0" smtClean="0"/>
              <a:t>            卧</a:t>
            </a:r>
            <a:r>
              <a:rPr lang="zh-CN" altLang="en-US" sz="3600" dirty="0"/>
              <a:t>如弓</a:t>
            </a:r>
            <a:endParaRPr lang="zh-CN" altLang="en-US" sz="3600" dirty="0"/>
          </a:p>
          <a:p>
            <a:endParaRPr lang="zh-CN" altLang="en-US" sz="28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8" name="内容占位符 7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414" y="188640"/>
            <a:ext cx="2540586" cy="3593523"/>
          </a:xfr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276" y="3284984"/>
            <a:ext cx="2675723" cy="3567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27984" y="1124744"/>
            <a:ext cx="4330824" cy="3528392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第一关：用多种方法认识下面</a:t>
            </a:r>
            <a:r>
              <a:rPr lang="zh-CN" altLang="en-US" dirty="0"/>
              <a:t>七</a:t>
            </a:r>
            <a:r>
              <a:rPr lang="zh-CN" altLang="en-US" dirty="0" smtClean="0"/>
              <a:t>个生字</a:t>
            </a:r>
            <a:endParaRPr lang="zh-CN" altLang="en-US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36712"/>
            <a:ext cx="4248472" cy="47951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731657" y="307293"/>
          <a:ext cx="1066800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位图图像" r:id="rId1" imgW="933450" imgH="809625" progId="Paint.Picture">
                  <p:embed/>
                </p:oleObj>
              </mc:Choice>
              <mc:Fallback>
                <p:oleObj name="位图图像" r:id="rId1" imgW="933450" imgH="809625" progId="Paint.Picture">
                  <p:embed/>
                  <p:pic>
                    <p:nvPicPr>
                      <p:cNvPr id="0" name="图片 20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657" y="307293"/>
                        <a:ext cx="1066800" cy="925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4" name="Object 4"/>
          <p:cNvGraphicFramePr>
            <a:graphicFrameLocks noChangeAspect="1"/>
          </p:cNvGraphicFramePr>
          <p:nvPr/>
        </p:nvGraphicFramePr>
        <p:xfrm>
          <a:off x="3810000" y="228600"/>
          <a:ext cx="711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位图图像" r:id="rId3" imgW="685800" imgH="1028700" progId="Paint.Picture">
                  <p:embed/>
                </p:oleObj>
              </mc:Choice>
              <mc:Fallback>
                <p:oleObj name="位图图像" r:id="rId3" imgW="685800" imgH="1028700" progId="Paint.Picture">
                  <p:embed/>
                  <p:pic>
                    <p:nvPicPr>
                      <p:cNvPr id="0" name="图片 20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228600"/>
                        <a:ext cx="7112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0970" name="Group 10"/>
          <p:cNvGrpSpPr/>
          <p:nvPr/>
        </p:nvGrpSpPr>
        <p:grpSpPr bwMode="auto">
          <a:xfrm>
            <a:off x="1798457" y="352424"/>
            <a:ext cx="1139825" cy="1927226"/>
            <a:chOff x="752" y="184"/>
            <a:chExt cx="718" cy="1214"/>
          </a:xfrm>
        </p:grpSpPr>
        <p:sp>
          <p:nvSpPr>
            <p:cNvPr id="40971" name="Text Box 11"/>
            <p:cNvSpPr txBox="1">
              <a:spLocks noChangeArrowheads="1"/>
            </p:cNvSpPr>
            <p:nvPr/>
          </p:nvSpPr>
          <p:spPr bwMode="auto">
            <a:xfrm flipH="1">
              <a:off x="752" y="409"/>
              <a:ext cx="698" cy="9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600" b="1" dirty="0" smtClean="0">
                  <a:solidFill>
                    <a:srgbClr val="CC3399"/>
                  </a:solidFill>
                  <a:ea typeface="楷体_GB2312" pitchFamily="49" charset="-122"/>
                </a:rPr>
                <a:t>口</a:t>
              </a:r>
              <a:endParaRPr lang="zh-CN" altLang="en-US" sz="9600" b="1" dirty="0" smtClean="0">
                <a:solidFill>
                  <a:srgbClr val="CC3399"/>
                </a:solidFill>
                <a:ea typeface="楷体_GB2312" pitchFamily="49" charset="-122"/>
              </a:endParaRPr>
            </a:p>
          </p:txBody>
        </p:sp>
        <p:sp>
          <p:nvSpPr>
            <p:cNvPr id="40972" name="Text Box 12"/>
            <p:cNvSpPr txBox="1">
              <a:spLocks noChangeArrowheads="1"/>
            </p:cNvSpPr>
            <p:nvPr/>
          </p:nvSpPr>
          <p:spPr bwMode="auto">
            <a:xfrm>
              <a:off x="926" y="184"/>
              <a:ext cx="544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dirty="0" err="1" smtClean="0">
                  <a:solidFill>
                    <a:srgbClr val="006600"/>
                  </a:solidFill>
                </a:rPr>
                <a:t>k</a:t>
              </a:r>
              <a:r>
                <a:rPr lang="en-US" altLang="zh-CN" sz="3200" b="1" dirty="0" err="1" smtClean="0">
                  <a:solidFill>
                    <a:srgbClr val="006600"/>
                  </a:solidFill>
                  <a:latin typeface="宋体" panose="02010600030101010101" pitchFamily="2" charset="-122"/>
                </a:rPr>
                <a:t>ǒ</a:t>
              </a:r>
              <a:r>
                <a:rPr lang="en-US" altLang="zh-CN" sz="3200" b="1" dirty="0" err="1" smtClean="0">
                  <a:solidFill>
                    <a:srgbClr val="006600"/>
                  </a:solidFill>
                </a:rPr>
                <a:t>u</a:t>
              </a:r>
              <a:endParaRPr lang="en-US" altLang="zh-CN" sz="3200" b="1" dirty="0" smtClean="0">
                <a:solidFill>
                  <a:srgbClr val="006600"/>
                </a:solidFill>
              </a:endParaRPr>
            </a:p>
          </p:txBody>
        </p:sp>
      </p:grpSp>
      <p:grpSp>
        <p:nvGrpSpPr>
          <p:cNvPr id="40973" name="Group 13"/>
          <p:cNvGrpSpPr/>
          <p:nvPr/>
        </p:nvGrpSpPr>
        <p:grpSpPr bwMode="auto">
          <a:xfrm>
            <a:off x="4716463" y="0"/>
            <a:ext cx="1295400" cy="1871663"/>
            <a:chOff x="3016" y="119"/>
            <a:chExt cx="672" cy="1179"/>
          </a:xfrm>
        </p:grpSpPr>
        <p:sp>
          <p:nvSpPr>
            <p:cNvPr id="40974" name="Text Box 14"/>
            <p:cNvSpPr txBox="1">
              <a:spLocks noChangeArrowheads="1"/>
            </p:cNvSpPr>
            <p:nvPr/>
          </p:nvSpPr>
          <p:spPr bwMode="auto">
            <a:xfrm>
              <a:off x="3016" y="318"/>
              <a:ext cx="672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600" b="1" dirty="0" smtClean="0">
                  <a:solidFill>
                    <a:srgbClr val="CC3399"/>
                  </a:solidFill>
                  <a:ea typeface="楷体_GB2312" pitchFamily="49" charset="-122"/>
                </a:rPr>
                <a:t>耳</a:t>
              </a:r>
              <a:endParaRPr lang="zh-CN" altLang="en-US" sz="9600" b="1" dirty="0" smtClean="0">
                <a:solidFill>
                  <a:srgbClr val="CC3399"/>
                </a:solidFill>
                <a:ea typeface="楷体_GB2312" pitchFamily="49" charset="-122"/>
              </a:endParaRPr>
            </a:p>
          </p:txBody>
        </p:sp>
        <p:sp>
          <p:nvSpPr>
            <p:cNvPr id="40975" name="Text Box 15"/>
            <p:cNvSpPr txBox="1">
              <a:spLocks noChangeArrowheads="1"/>
            </p:cNvSpPr>
            <p:nvPr/>
          </p:nvSpPr>
          <p:spPr bwMode="auto">
            <a:xfrm>
              <a:off x="3107" y="119"/>
              <a:ext cx="427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b="1" dirty="0" smtClean="0">
                  <a:solidFill>
                    <a:srgbClr val="006600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3600" b="1" dirty="0" err="1" smtClean="0">
                  <a:solidFill>
                    <a:srgbClr val="006600"/>
                  </a:solidFill>
                  <a:latin typeface="宋体" panose="02010600030101010101" pitchFamily="2" charset="-122"/>
                </a:rPr>
                <a:t>ě</a:t>
              </a:r>
              <a:r>
                <a:rPr lang="en-US" altLang="zh-CN" sz="3600" b="1" dirty="0" err="1" smtClean="0">
                  <a:solidFill>
                    <a:srgbClr val="006600"/>
                  </a:solidFill>
                </a:rPr>
                <a:t>r</a:t>
              </a:r>
              <a:endParaRPr lang="en-US" altLang="zh-CN" sz="3600" b="1" dirty="0" smtClean="0">
                <a:solidFill>
                  <a:srgbClr val="006600"/>
                </a:solidFill>
              </a:endParaRPr>
            </a:p>
          </p:txBody>
        </p:sp>
      </p:grpSp>
      <p:grpSp>
        <p:nvGrpSpPr>
          <p:cNvPr id="40976" name="Group 16"/>
          <p:cNvGrpSpPr/>
          <p:nvPr/>
        </p:nvGrpSpPr>
        <p:grpSpPr bwMode="auto">
          <a:xfrm>
            <a:off x="1629271" y="839788"/>
            <a:ext cx="1148159" cy="1357313"/>
            <a:chOff x="1035" y="1555"/>
            <a:chExt cx="556" cy="855"/>
          </a:xfrm>
        </p:grpSpPr>
        <p:sp>
          <p:nvSpPr>
            <p:cNvPr id="40977" name="Text Box 17"/>
            <p:cNvSpPr txBox="1">
              <a:spLocks noChangeArrowheads="1"/>
            </p:cNvSpPr>
            <p:nvPr/>
          </p:nvSpPr>
          <p:spPr bwMode="auto">
            <a:xfrm>
              <a:off x="1035" y="2043"/>
              <a:ext cx="556" cy="3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9600" b="1" smtClean="0">
                <a:solidFill>
                  <a:srgbClr val="CC3399"/>
                </a:solidFill>
                <a:ea typeface="楷体_GB2312" pitchFamily="49" charset="-122"/>
              </a:endParaRPr>
            </a:p>
          </p:txBody>
        </p:sp>
        <p:sp>
          <p:nvSpPr>
            <p:cNvPr id="40978" name="Text Box 18"/>
            <p:cNvSpPr txBox="1">
              <a:spLocks noChangeArrowheads="1"/>
            </p:cNvSpPr>
            <p:nvPr/>
          </p:nvSpPr>
          <p:spPr bwMode="auto">
            <a:xfrm>
              <a:off x="1344" y="1555"/>
              <a:ext cx="116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3200" b="1" smtClean="0">
                <a:solidFill>
                  <a:srgbClr val="0066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40979" name="Group 19"/>
          <p:cNvGrpSpPr/>
          <p:nvPr/>
        </p:nvGrpSpPr>
        <p:grpSpPr bwMode="auto">
          <a:xfrm>
            <a:off x="2627313" y="4797425"/>
            <a:ext cx="1416050" cy="1803400"/>
            <a:chOff x="3016" y="1568"/>
            <a:chExt cx="695" cy="1136"/>
          </a:xfrm>
        </p:grpSpPr>
        <p:sp>
          <p:nvSpPr>
            <p:cNvPr id="40980" name="Text Box 20"/>
            <p:cNvSpPr txBox="1">
              <a:spLocks noChangeArrowheads="1"/>
            </p:cNvSpPr>
            <p:nvPr/>
          </p:nvSpPr>
          <p:spPr bwMode="auto">
            <a:xfrm>
              <a:off x="3016" y="1724"/>
              <a:ext cx="672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600" b="1" dirty="0" smtClean="0">
                  <a:solidFill>
                    <a:srgbClr val="CC3399"/>
                  </a:solidFill>
                  <a:ea typeface="楷体_GB2312" pitchFamily="49" charset="-122"/>
                </a:rPr>
                <a:t>站</a:t>
              </a:r>
              <a:endParaRPr lang="zh-CN" altLang="en-US" sz="9600" b="1" dirty="0" smtClean="0">
                <a:solidFill>
                  <a:srgbClr val="CC3399"/>
                </a:solidFill>
                <a:ea typeface="楷体_GB2312" pitchFamily="49" charset="-122"/>
              </a:endParaRPr>
            </a:p>
          </p:txBody>
        </p:sp>
        <p:sp>
          <p:nvSpPr>
            <p:cNvPr id="40981" name="Text Box 21"/>
            <p:cNvSpPr txBox="1">
              <a:spLocks noChangeArrowheads="1"/>
            </p:cNvSpPr>
            <p:nvPr/>
          </p:nvSpPr>
          <p:spPr bwMode="auto">
            <a:xfrm>
              <a:off x="3157" y="1568"/>
              <a:ext cx="554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smtClean="0">
                  <a:solidFill>
                    <a:srgbClr val="006600"/>
                  </a:solidFill>
                </a:rPr>
                <a:t>Zh</a:t>
              </a:r>
              <a:r>
                <a:rPr lang="en-US" altLang="zh-CN" sz="3200" b="1" smtClean="0">
                  <a:solidFill>
                    <a:srgbClr val="006600"/>
                  </a:solidFill>
                  <a:latin typeface="New Gulim"/>
                  <a:ea typeface="New Gulim" pitchFamily="18" charset="-127"/>
                </a:rPr>
                <a:t>à</a:t>
              </a:r>
              <a:r>
                <a:rPr lang="en-US" altLang="zh-CN" sz="3200" b="1" smtClean="0">
                  <a:solidFill>
                    <a:srgbClr val="006600"/>
                  </a:solidFill>
                </a:rPr>
                <a:t>n</a:t>
              </a:r>
              <a:endParaRPr lang="en-US" altLang="zh-CN" sz="3200" b="1" smtClean="0">
                <a:solidFill>
                  <a:srgbClr val="006600"/>
                </a:solidFill>
              </a:endParaRPr>
            </a:p>
          </p:txBody>
        </p:sp>
      </p:grpSp>
      <p:grpSp>
        <p:nvGrpSpPr>
          <p:cNvPr id="40991" name="Group 31"/>
          <p:cNvGrpSpPr/>
          <p:nvPr/>
        </p:nvGrpSpPr>
        <p:grpSpPr bwMode="auto">
          <a:xfrm>
            <a:off x="7596188" y="4557713"/>
            <a:ext cx="1381125" cy="1824037"/>
            <a:chOff x="4785" y="2871"/>
            <a:chExt cx="870" cy="1149"/>
          </a:xfrm>
        </p:grpSpPr>
        <p:sp>
          <p:nvSpPr>
            <p:cNvPr id="40992" name="Text Box 32"/>
            <p:cNvSpPr txBox="1">
              <a:spLocks noChangeArrowheads="1"/>
            </p:cNvSpPr>
            <p:nvPr/>
          </p:nvSpPr>
          <p:spPr bwMode="auto">
            <a:xfrm>
              <a:off x="4785" y="3040"/>
              <a:ext cx="870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9600" b="1" smtClean="0">
                <a:solidFill>
                  <a:srgbClr val="CC3399"/>
                </a:solidFill>
                <a:ea typeface="楷体_GB2312" pitchFamily="49" charset="-122"/>
              </a:endParaRPr>
            </a:p>
          </p:txBody>
        </p:sp>
        <p:sp>
          <p:nvSpPr>
            <p:cNvPr id="40993" name="Text Box 33"/>
            <p:cNvSpPr txBox="1">
              <a:spLocks noChangeArrowheads="1"/>
            </p:cNvSpPr>
            <p:nvPr/>
          </p:nvSpPr>
          <p:spPr bwMode="auto">
            <a:xfrm>
              <a:off x="4921" y="2871"/>
              <a:ext cx="116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3200" b="1" smtClean="0">
                <a:solidFill>
                  <a:srgbClr val="006600"/>
                </a:solidFill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40995" name="Object 35"/>
          <p:cNvGraphicFramePr>
            <a:graphicFrameLocks noChangeAspect="1"/>
          </p:cNvGraphicFramePr>
          <p:nvPr/>
        </p:nvGraphicFramePr>
        <p:xfrm>
          <a:off x="6011863" y="1196975"/>
          <a:ext cx="1657350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位图图像" r:id="rId5" imgW="1600200" imgH="790575" progId="Paint.Picture">
                  <p:embed/>
                </p:oleObj>
              </mc:Choice>
              <mc:Fallback>
                <p:oleObj name="位图图像" r:id="rId5" imgW="1600200" imgH="790575" progId="Paint.Picture">
                  <p:embed/>
                  <p:pic>
                    <p:nvPicPr>
                      <p:cNvPr id="0" name="图片 20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FEDFCF"/>
                          </a:clrFrom>
                          <a:clrTo>
                            <a:srgbClr val="FEDFCF">
                              <a:alpha val="0"/>
                            </a:srgbClr>
                          </a:clrTo>
                        </a:clrChange>
                        <a:lum bright="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1196975"/>
                        <a:ext cx="1657350" cy="808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97" name="Rectangle 37"/>
          <p:cNvSpPr>
            <a:spLocks noChangeArrowheads="1"/>
          </p:cNvSpPr>
          <p:nvPr/>
        </p:nvSpPr>
        <p:spPr bwMode="auto">
          <a:xfrm>
            <a:off x="7740650" y="549275"/>
            <a:ext cx="7937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err="1" smtClean="0">
                <a:solidFill>
                  <a:srgbClr val="009999"/>
                </a:solidFill>
                <a:ea typeface="New Gulim" pitchFamily="18" charset="-127"/>
              </a:rPr>
              <a:t>mù</a:t>
            </a:r>
            <a:endParaRPr lang="en-US" altLang="zh-CN" sz="3200" b="1" dirty="0" smtClean="0">
              <a:solidFill>
                <a:srgbClr val="009999"/>
              </a:solidFill>
              <a:ea typeface="New Gulim" pitchFamily="18" charset="-127"/>
            </a:endParaRPr>
          </a:p>
        </p:txBody>
      </p:sp>
      <p:sp>
        <p:nvSpPr>
          <p:cNvPr id="40998" name="Rectangle 38"/>
          <p:cNvSpPr>
            <a:spLocks noChangeArrowheads="1"/>
          </p:cNvSpPr>
          <p:nvPr/>
        </p:nvSpPr>
        <p:spPr bwMode="auto">
          <a:xfrm>
            <a:off x="7361238" y="836613"/>
            <a:ext cx="2106612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b="1" dirty="0" smtClean="0">
                <a:solidFill>
                  <a:srgbClr val="CC3399"/>
                </a:solidFill>
              </a:rPr>
              <a:t>目</a:t>
            </a:r>
            <a:endParaRPr lang="zh-CN" altLang="en-US" sz="9600" b="1" dirty="0" smtClean="0">
              <a:solidFill>
                <a:srgbClr val="CC3399"/>
              </a:solidFill>
            </a:endParaRPr>
          </a:p>
        </p:txBody>
      </p:sp>
      <p:sp>
        <p:nvSpPr>
          <p:cNvPr id="41001" name="Rectangle 41"/>
          <p:cNvSpPr>
            <a:spLocks noChangeArrowheads="1"/>
          </p:cNvSpPr>
          <p:nvPr/>
        </p:nvSpPr>
        <p:spPr bwMode="auto">
          <a:xfrm>
            <a:off x="2771775" y="2565400"/>
            <a:ext cx="1225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err="1" smtClean="0">
                <a:solidFill>
                  <a:srgbClr val="006600"/>
                </a:solidFill>
                <a:ea typeface="New Gulim" pitchFamily="18" charset="-127"/>
              </a:rPr>
              <a:t>shǒu</a:t>
            </a:r>
            <a:endParaRPr lang="en-US" altLang="zh-CN" sz="3200" b="1" dirty="0" smtClean="0">
              <a:solidFill>
                <a:srgbClr val="006600"/>
              </a:solidFill>
              <a:ea typeface="New Gulim" pitchFamily="18" charset="-127"/>
            </a:endParaRPr>
          </a:p>
        </p:txBody>
      </p:sp>
      <p:sp>
        <p:nvSpPr>
          <p:cNvPr id="41002" name="Rectangle 42"/>
          <p:cNvSpPr>
            <a:spLocks noChangeArrowheads="1"/>
          </p:cNvSpPr>
          <p:nvPr/>
        </p:nvSpPr>
        <p:spPr bwMode="auto">
          <a:xfrm>
            <a:off x="2700338" y="3213100"/>
            <a:ext cx="1404937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b="1" dirty="0" smtClean="0">
                <a:solidFill>
                  <a:srgbClr val="CC3399"/>
                </a:solidFill>
                <a:ea typeface="楷体_GB2312" pitchFamily="49" charset="-122"/>
              </a:rPr>
              <a:t>手</a:t>
            </a:r>
            <a:endParaRPr lang="zh-CN" altLang="en-US" sz="9600" b="1" dirty="0" smtClean="0">
              <a:solidFill>
                <a:srgbClr val="CC3399"/>
              </a:solidFill>
              <a:ea typeface="楷体_GB2312" pitchFamily="49" charset="-122"/>
            </a:endParaRPr>
          </a:p>
        </p:txBody>
      </p:sp>
      <p:pic>
        <p:nvPicPr>
          <p:cNvPr id="41003" name="Picture 43" descr="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852738"/>
            <a:ext cx="1800225" cy="137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4" name="Picture 44" descr="足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924175"/>
            <a:ext cx="1843087" cy="114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005" name="Group 45"/>
          <p:cNvGrpSpPr/>
          <p:nvPr/>
        </p:nvGrpSpPr>
        <p:grpSpPr bwMode="auto">
          <a:xfrm>
            <a:off x="6732588" y="4868863"/>
            <a:ext cx="1368425" cy="1803400"/>
            <a:chOff x="3016" y="1568"/>
            <a:chExt cx="672" cy="1136"/>
          </a:xfrm>
        </p:grpSpPr>
        <p:sp>
          <p:nvSpPr>
            <p:cNvPr id="41006" name="Text Box 46"/>
            <p:cNvSpPr txBox="1">
              <a:spLocks noChangeArrowheads="1"/>
            </p:cNvSpPr>
            <p:nvPr/>
          </p:nvSpPr>
          <p:spPr bwMode="auto">
            <a:xfrm>
              <a:off x="3016" y="1724"/>
              <a:ext cx="672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600" b="1" smtClean="0">
                  <a:solidFill>
                    <a:srgbClr val="CC3399"/>
                  </a:solidFill>
                  <a:ea typeface="楷体_GB2312" pitchFamily="49" charset="-122"/>
                </a:rPr>
                <a:t>坐</a:t>
              </a:r>
              <a:endParaRPr lang="zh-CN" altLang="en-US" sz="9600" b="1" smtClean="0">
                <a:solidFill>
                  <a:srgbClr val="CC3399"/>
                </a:solidFill>
                <a:ea typeface="楷体_GB2312" pitchFamily="49" charset="-122"/>
              </a:endParaRPr>
            </a:p>
          </p:txBody>
        </p:sp>
        <p:sp>
          <p:nvSpPr>
            <p:cNvPr id="41007" name="Text Box 47"/>
            <p:cNvSpPr txBox="1">
              <a:spLocks noChangeArrowheads="1"/>
            </p:cNvSpPr>
            <p:nvPr/>
          </p:nvSpPr>
          <p:spPr bwMode="auto">
            <a:xfrm>
              <a:off x="3157" y="1568"/>
              <a:ext cx="455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dirty="0" err="1" smtClean="0">
                  <a:solidFill>
                    <a:srgbClr val="006600"/>
                  </a:solidFill>
                </a:rPr>
                <a:t>Z</a:t>
              </a:r>
              <a:r>
                <a:rPr lang="en-US" altLang="zh-CN" sz="3200" b="1" dirty="0" err="1" smtClean="0">
                  <a:solidFill>
                    <a:srgbClr val="006600"/>
                  </a:solidFill>
                  <a:ea typeface="New Gulim" pitchFamily="18" charset="-127"/>
                </a:rPr>
                <a:t>uò</a:t>
              </a:r>
              <a:endParaRPr lang="en-US" altLang="zh-CN" sz="3200" b="1" dirty="0" smtClean="0">
                <a:solidFill>
                  <a:srgbClr val="006600"/>
                </a:solidFill>
                <a:ea typeface="New Gulim" pitchFamily="18" charset="-127"/>
              </a:endParaRPr>
            </a:p>
          </p:txBody>
        </p:sp>
      </p:grpSp>
      <p:grpSp>
        <p:nvGrpSpPr>
          <p:cNvPr id="41008" name="Group 48"/>
          <p:cNvGrpSpPr/>
          <p:nvPr/>
        </p:nvGrpSpPr>
        <p:grpSpPr bwMode="auto">
          <a:xfrm>
            <a:off x="6659563" y="2781300"/>
            <a:ext cx="1368425" cy="1803400"/>
            <a:chOff x="3016" y="1568"/>
            <a:chExt cx="672" cy="1136"/>
          </a:xfrm>
        </p:grpSpPr>
        <p:sp>
          <p:nvSpPr>
            <p:cNvPr id="41009" name="Text Box 49"/>
            <p:cNvSpPr txBox="1">
              <a:spLocks noChangeArrowheads="1"/>
            </p:cNvSpPr>
            <p:nvPr/>
          </p:nvSpPr>
          <p:spPr bwMode="auto">
            <a:xfrm>
              <a:off x="3016" y="1724"/>
              <a:ext cx="672" cy="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600" b="1" smtClean="0">
                  <a:solidFill>
                    <a:srgbClr val="CC3399"/>
                  </a:solidFill>
                  <a:ea typeface="楷体_GB2312" pitchFamily="49" charset="-122"/>
                </a:rPr>
                <a:t>足</a:t>
              </a:r>
              <a:endParaRPr lang="zh-CN" altLang="en-US" sz="9600" b="1" smtClean="0">
                <a:solidFill>
                  <a:srgbClr val="CC3399"/>
                </a:solidFill>
                <a:ea typeface="楷体_GB2312" pitchFamily="49" charset="-122"/>
              </a:endParaRPr>
            </a:p>
          </p:txBody>
        </p:sp>
        <p:sp>
          <p:nvSpPr>
            <p:cNvPr id="41010" name="Text Box 50"/>
            <p:cNvSpPr txBox="1">
              <a:spLocks noChangeArrowheads="1"/>
            </p:cNvSpPr>
            <p:nvPr/>
          </p:nvSpPr>
          <p:spPr bwMode="auto">
            <a:xfrm>
              <a:off x="3157" y="1568"/>
              <a:ext cx="318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dirty="0" err="1" smtClean="0">
                  <a:solidFill>
                    <a:srgbClr val="006600"/>
                  </a:solidFill>
                </a:rPr>
                <a:t>Z</a:t>
              </a:r>
              <a:r>
                <a:rPr lang="en-US" altLang="zh-CN" sz="3200" b="1" dirty="0" err="1" smtClean="0">
                  <a:solidFill>
                    <a:srgbClr val="006600"/>
                  </a:solidFill>
                  <a:latin typeface="New Gulim"/>
                  <a:ea typeface="New Gulim" pitchFamily="18" charset="-127"/>
                </a:rPr>
                <a:t>ú</a:t>
              </a:r>
              <a:endParaRPr lang="en-US" altLang="zh-CN" sz="3200" b="1" dirty="0" smtClean="0">
                <a:solidFill>
                  <a:srgbClr val="006600"/>
                </a:solidFill>
                <a:ea typeface="New Gulim" pitchFamily="18" charset="-127"/>
              </a:endParaRPr>
            </a:p>
          </p:txBody>
        </p:sp>
      </p:grpSp>
      <p:pic>
        <p:nvPicPr>
          <p:cNvPr id="41011" name="Picture 51" descr="0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797425"/>
            <a:ext cx="1627187" cy="1916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2" name="Picture 52" descr="0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4813300"/>
            <a:ext cx="1803400" cy="204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1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1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1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7" grpId="0"/>
      <p:bldP spid="40998" grpId="0"/>
      <p:bldP spid="41001" grpId="0"/>
      <p:bldP spid="410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671638" y="32178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111500" y="28590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>
              <a:ea typeface="宋体" panose="02010600030101010101" pitchFamily="2" charset="-122"/>
            </a:endParaRPr>
          </a:p>
        </p:txBody>
      </p:sp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250825" y="333375"/>
          <a:ext cx="1944688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位图图像" r:id="rId1" imgW="2095500" imgH="1847850" progId="Paint.Picture">
                  <p:embed/>
                </p:oleObj>
              </mc:Choice>
              <mc:Fallback>
                <p:oleObj name="位图图像" r:id="rId1" imgW="2095500" imgH="1847850" progId="Paint.Picture">
                  <p:embed/>
                  <p:pic>
                    <p:nvPicPr>
                      <p:cNvPr id="0" name="图片 3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FEFEFE"/>
                          </a:clrFrom>
                          <a:clrTo>
                            <a:srgbClr val="FEFEFE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333375"/>
                        <a:ext cx="1944688" cy="171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2454846" y="279399"/>
          <a:ext cx="2087562" cy="168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位图图像" r:id="rId3" imgW="3219450" imgH="2600325" progId="Paint.Picture">
                  <p:embed/>
                </p:oleObj>
              </mc:Choice>
              <mc:Fallback>
                <p:oleObj name="位图图像" r:id="rId3" imgW="3219450" imgH="2600325" progId="Paint.Picture">
                  <p:embed/>
                  <p:pic>
                    <p:nvPicPr>
                      <p:cNvPr id="0" name="图片 3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EFEFE"/>
                          </a:clrFrom>
                          <a:clrTo>
                            <a:srgbClr val="FEFEFE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4846" y="279399"/>
                        <a:ext cx="2087562" cy="1687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1" name="Object 15"/>
          <p:cNvGraphicFramePr>
            <a:graphicFrameLocks noChangeAspect="1"/>
          </p:cNvGraphicFramePr>
          <p:nvPr/>
        </p:nvGraphicFramePr>
        <p:xfrm>
          <a:off x="2482850" y="2276475"/>
          <a:ext cx="1944688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位图图像" r:id="rId5" imgW="2095500" imgH="1847850" progId="Paint.Picture">
                  <p:embed/>
                </p:oleObj>
              </mc:Choice>
              <mc:Fallback>
                <p:oleObj name="位图图像" r:id="rId5" imgW="2095500" imgH="1847850" progId="Paint.Picture">
                  <p:embed/>
                  <p:pic>
                    <p:nvPicPr>
                      <p:cNvPr id="0" name="图片 31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FEFEFE"/>
                          </a:clrFrom>
                          <a:clrTo>
                            <a:srgbClr val="FEFEFE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2850" y="2276475"/>
                        <a:ext cx="1944688" cy="171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2" name="Object 16"/>
          <p:cNvGraphicFramePr>
            <a:graphicFrameLocks noChangeAspect="1"/>
          </p:cNvGraphicFramePr>
          <p:nvPr/>
        </p:nvGraphicFramePr>
        <p:xfrm>
          <a:off x="250825" y="2276475"/>
          <a:ext cx="2087563" cy="168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位图图像" r:id="rId6" imgW="3219450" imgH="2600325" progId="Paint.Picture">
                  <p:embed/>
                </p:oleObj>
              </mc:Choice>
              <mc:Fallback>
                <p:oleObj name="位图图像" r:id="rId6" imgW="3219450" imgH="2600325" progId="Paint.Picture">
                  <p:embed/>
                  <p:pic>
                    <p:nvPicPr>
                      <p:cNvPr id="0" name="图片 31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EFEFE"/>
                          </a:clrFrom>
                          <a:clrTo>
                            <a:srgbClr val="FEFEFE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276475"/>
                        <a:ext cx="2087563" cy="1687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4" name="Object 18"/>
          <p:cNvGraphicFramePr>
            <a:graphicFrameLocks noChangeAspect="1"/>
          </p:cNvGraphicFramePr>
          <p:nvPr/>
        </p:nvGraphicFramePr>
        <p:xfrm>
          <a:off x="2484438" y="4365625"/>
          <a:ext cx="2087562" cy="168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位图图像" r:id="rId7" imgW="3219450" imgH="2600325" progId="Paint.Picture">
                  <p:embed/>
                </p:oleObj>
              </mc:Choice>
              <mc:Fallback>
                <p:oleObj name="位图图像" r:id="rId7" imgW="3219450" imgH="2600325" progId="Paint.Picture">
                  <p:embed/>
                  <p:pic>
                    <p:nvPicPr>
                      <p:cNvPr id="0" name="图片 31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EFEFE"/>
                          </a:clrFrom>
                          <a:clrTo>
                            <a:srgbClr val="FEFEFE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4365625"/>
                        <a:ext cx="2087562" cy="1687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5" name="Object 19"/>
          <p:cNvGraphicFramePr>
            <a:graphicFrameLocks noChangeAspect="1"/>
          </p:cNvGraphicFramePr>
          <p:nvPr/>
        </p:nvGraphicFramePr>
        <p:xfrm>
          <a:off x="4714875" y="333375"/>
          <a:ext cx="1944688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位图图像" r:id="rId8" imgW="2095500" imgH="1847850" progId="Paint.Picture">
                  <p:embed/>
                </p:oleObj>
              </mc:Choice>
              <mc:Fallback>
                <p:oleObj name="位图图像" r:id="rId8" imgW="2095500" imgH="1847850" progId="Paint.Picture">
                  <p:embed/>
                  <p:pic>
                    <p:nvPicPr>
                      <p:cNvPr id="0" name="图片 31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FEFEFE"/>
                          </a:clrFrom>
                          <a:clrTo>
                            <a:srgbClr val="FEFEFE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75" y="333375"/>
                        <a:ext cx="1944688" cy="171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20" name="Object 24"/>
          <p:cNvGraphicFramePr>
            <a:graphicFrameLocks noChangeAspect="1"/>
          </p:cNvGraphicFramePr>
          <p:nvPr/>
        </p:nvGraphicFramePr>
        <p:xfrm>
          <a:off x="4584700" y="2370137"/>
          <a:ext cx="2087562" cy="168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位图图像" r:id="rId9" imgW="3219450" imgH="2600325" progId="Paint.Picture">
                  <p:embed/>
                </p:oleObj>
              </mc:Choice>
              <mc:Fallback>
                <p:oleObj name="位图图像" r:id="rId9" imgW="3219450" imgH="2600325" progId="Paint.Picture">
                  <p:embed/>
                  <p:pic>
                    <p:nvPicPr>
                      <p:cNvPr id="0" name="图片 31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EFEFE"/>
                          </a:clrFrom>
                          <a:clrTo>
                            <a:srgbClr val="FEFEFE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4700" y="2370137"/>
                        <a:ext cx="2087562" cy="1687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26" name="Text Box 30"/>
          <p:cNvSpPr txBox="1">
            <a:spLocks noChangeArrowheads="1"/>
          </p:cNvSpPr>
          <p:nvPr/>
        </p:nvSpPr>
        <p:spPr bwMode="auto">
          <a:xfrm>
            <a:off x="298450" y="185738"/>
            <a:ext cx="1681163" cy="187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1700" b="1" dirty="0">
                <a:ea typeface="楷体_GB2312" pitchFamily="49" charset="-122"/>
              </a:rPr>
              <a:t>口</a:t>
            </a:r>
            <a:endParaRPr lang="zh-CN" altLang="en-US" sz="11700" b="1" dirty="0">
              <a:ea typeface="楷体_GB2312" pitchFamily="49" charset="-122"/>
            </a:endParaRPr>
          </a:p>
        </p:txBody>
      </p:sp>
      <p:sp>
        <p:nvSpPr>
          <p:cNvPr id="4139" name="Text Box 43"/>
          <p:cNvSpPr txBox="1">
            <a:spLocks noChangeArrowheads="1"/>
          </p:cNvSpPr>
          <p:nvPr/>
        </p:nvSpPr>
        <p:spPr bwMode="auto">
          <a:xfrm>
            <a:off x="2555875" y="188913"/>
            <a:ext cx="1681163" cy="187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1700" b="1" dirty="0">
                <a:ea typeface="楷体_GB2312" pitchFamily="49" charset="-122"/>
              </a:rPr>
              <a:t>耳</a:t>
            </a:r>
            <a:endParaRPr lang="zh-CN" altLang="en-US" sz="11700" b="1" dirty="0">
              <a:ea typeface="楷体_GB2312" pitchFamily="49" charset="-122"/>
            </a:endParaRPr>
          </a:p>
        </p:txBody>
      </p:sp>
      <p:sp>
        <p:nvSpPr>
          <p:cNvPr id="4140" name="Text Box 44"/>
          <p:cNvSpPr txBox="1">
            <a:spLocks noChangeArrowheads="1"/>
          </p:cNvSpPr>
          <p:nvPr/>
        </p:nvSpPr>
        <p:spPr bwMode="auto">
          <a:xfrm>
            <a:off x="4787900" y="188913"/>
            <a:ext cx="1681163" cy="187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1700" b="1" dirty="0">
                <a:ea typeface="楷体_GB2312" pitchFamily="49" charset="-122"/>
              </a:rPr>
              <a:t>目</a:t>
            </a:r>
            <a:endParaRPr lang="zh-CN" altLang="en-US" sz="11700" b="1" dirty="0">
              <a:ea typeface="楷体_GB2312" pitchFamily="49" charset="-122"/>
            </a:endParaRPr>
          </a:p>
        </p:txBody>
      </p:sp>
      <p:sp>
        <p:nvSpPr>
          <p:cNvPr id="4141" name="Text Box 45"/>
          <p:cNvSpPr txBox="1">
            <a:spLocks noChangeArrowheads="1"/>
          </p:cNvSpPr>
          <p:nvPr/>
        </p:nvSpPr>
        <p:spPr bwMode="auto">
          <a:xfrm>
            <a:off x="323850" y="2205038"/>
            <a:ext cx="1671638" cy="187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1700" b="1" dirty="0">
                <a:ea typeface="楷体_GB2312" pitchFamily="49" charset="-122"/>
              </a:rPr>
              <a:t>手</a:t>
            </a:r>
            <a:endParaRPr lang="zh-CN" altLang="en-US" sz="11700" b="1" dirty="0">
              <a:ea typeface="楷体_GB2312" pitchFamily="49" charset="-122"/>
            </a:endParaRPr>
          </a:p>
        </p:txBody>
      </p:sp>
      <p:sp>
        <p:nvSpPr>
          <p:cNvPr id="4142" name="Text Box 46"/>
          <p:cNvSpPr txBox="1">
            <a:spLocks noChangeArrowheads="1"/>
          </p:cNvSpPr>
          <p:nvPr/>
        </p:nvSpPr>
        <p:spPr bwMode="auto">
          <a:xfrm>
            <a:off x="2555875" y="4292600"/>
            <a:ext cx="1671638" cy="187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1700" b="1">
                <a:ea typeface="楷体_GB2312" pitchFamily="49" charset="-122"/>
              </a:rPr>
              <a:t>坐</a:t>
            </a:r>
            <a:endParaRPr lang="zh-CN" altLang="en-US" sz="11700" b="1">
              <a:ea typeface="楷体_GB2312" pitchFamily="49" charset="-122"/>
            </a:endParaRPr>
          </a:p>
        </p:txBody>
      </p:sp>
      <p:sp>
        <p:nvSpPr>
          <p:cNvPr id="4144" name="Text Box 48"/>
          <p:cNvSpPr txBox="1">
            <a:spLocks noChangeArrowheads="1"/>
          </p:cNvSpPr>
          <p:nvPr/>
        </p:nvSpPr>
        <p:spPr bwMode="auto">
          <a:xfrm>
            <a:off x="2484438" y="2133600"/>
            <a:ext cx="1671637" cy="187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1700" b="1" dirty="0">
                <a:ea typeface="楷体_GB2312" pitchFamily="49" charset="-122"/>
              </a:rPr>
              <a:t>足</a:t>
            </a:r>
            <a:endParaRPr lang="zh-CN" altLang="en-US" sz="11700" b="1" dirty="0">
              <a:ea typeface="楷体_GB2312" pitchFamily="49" charset="-122"/>
            </a:endParaRPr>
          </a:p>
        </p:txBody>
      </p:sp>
      <p:sp>
        <p:nvSpPr>
          <p:cNvPr id="4146" name="Text Box 50"/>
          <p:cNvSpPr txBox="1">
            <a:spLocks noChangeArrowheads="1"/>
          </p:cNvSpPr>
          <p:nvPr/>
        </p:nvSpPr>
        <p:spPr bwMode="auto">
          <a:xfrm>
            <a:off x="4787900" y="2276475"/>
            <a:ext cx="1671638" cy="187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1700" b="1" dirty="0">
                <a:ea typeface="楷体_GB2312" pitchFamily="49" charset="-122"/>
              </a:rPr>
              <a:t>站</a:t>
            </a:r>
            <a:endParaRPr lang="zh-CN" altLang="en-US" sz="11700" b="1" dirty="0">
              <a:ea typeface="楷体_GB2312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04809" y="334790"/>
            <a:ext cx="1015663" cy="5832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 smtClean="0"/>
              <a:t>第二关：抢读生字</a:t>
            </a: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  <p:bldP spid="4102" grpId="0" autoUpdateAnimBg="0"/>
      <p:bldP spid="4126" grpId="0" autoUpdateAnimBg="0"/>
      <p:bldP spid="4139" grpId="0" autoUpdateAnimBg="0"/>
      <p:bldP spid="4140" grpId="0" autoUpdateAnimBg="0"/>
      <p:bldP spid="4141" grpId="0" autoUpdateAnimBg="0"/>
      <p:bldP spid="4142" grpId="0" autoUpdateAnimBg="0"/>
      <p:bldP spid="4144" grpId="0" autoUpdateAnimBg="0"/>
      <p:bldP spid="414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/>
          <p:cNvPicPr>
            <a:picLocks noGrp="1" noChangeAspect="1"/>
          </p:cNvPicPr>
          <p:nvPr>
            <p:ph sz="half"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9944"/>
            <a:ext cx="3419872" cy="4828055"/>
          </a:xfrm>
        </p:spPr>
      </p:pic>
      <p:sp>
        <p:nvSpPr>
          <p:cNvPr id="5" name="内容占位符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4800" dirty="0" smtClean="0">
                <a:ea typeface="宋体" panose="02010600030101010101" pitchFamily="2" charset="-122"/>
              </a:rPr>
              <a:t>第</a:t>
            </a:r>
            <a:r>
              <a:rPr lang="zh-CN" altLang="en-US" sz="4800" dirty="0">
                <a:ea typeface="宋体" panose="02010600030101010101" pitchFamily="2" charset="-122"/>
              </a:rPr>
              <a:t>三</a:t>
            </a:r>
            <a:r>
              <a:rPr lang="zh-CN" altLang="en-US" sz="4800" dirty="0" smtClean="0">
                <a:ea typeface="宋体" panose="02010600030101010101" pitchFamily="2" charset="-122"/>
              </a:rPr>
              <a:t>关：</a:t>
            </a:r>
            <a:r>
              <a:rPr lang="zh-CN" altLang="en-US" sz="4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认识三个新笔画并正确书写三个笔画 </a:t>
            </a:r>
            <a:endParaRPr lang="zh-CN" altLang="en-US" sz="4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3" descr="20110521150346-844988269.jpg"/>
          <p:cNvPicPr>
            <a:picLocks noGrp="1" noChangeAspect="1"/>
          </p:cNvPicPr>
          <p:nvPr>
            <p:ph sz="half"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06" y="13770"/>
            <a:ext cx="3630690" cy="3346323"/>
          </a:xfrm>
        </p:spPr>
      </p:pic>
      <p:pic>
        <p:nvPicPr>
          <p:cNvPr id="7" name="内容占位符 3" descr="20110521150346-844988269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6632"/>
            <a:ext cx="3670870" cy="3243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内容占位符 3" descr="20110521150346-844988269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614539"/>
            <a:ext cx="3779912" cy="3243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内容占位符 3" descr="20110521150346-844988269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14538"/>
            <a:ext cx="3563888" cy="3243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942455" y="929957"/>
            <a:ext cx="1349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</a:rPr>
              <a:t>口</a:t>
            </a:r>
            <a:endParaRPr lang="zh-CN" altLang="en-US" sz="9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0192" y="953532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</a:rPr>
              <a:t>目</a:t>
            </a:r>
            <a:endParaRPr lang="zh-CN" altLang="en-US" sz="9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54422" y="4316825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rgbClr val="FF0000"/>
                </a:solidFill>
              </a:rPr>
              <a:t>耳</a:t>
            </a:r>
            <a:endParaRPr lang="zh-CN" altLang="en-US" sz="96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flipH="1">
            <a:off x="6470349" y="4451438"/>
            <a:ext cx="12504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</a:rPr>
              <a:t>手</a:t>
            </a:r>
            <a:endParaRPr lang="zh-CN" altLang="en-US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691680" y="609600"/>
            <a:ext cx="5266928" cy="4187552"/>
          </a:xfrm>
        </p:spPr>
        <p:txBody>
          <a:bodyPr/>
          <a:lstStyle/>
          <a:p>
            <a:r>
              <a:rPr lang="zh-CN" altLang="en-US" dirty="0" smtClean="0"/>
              <a:t>我们的口、耳、目、手、足能做哪些事？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</Words>
  <Paragraphs>93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9</vt:i4>
      </vt:variant>
    </vt:vector>
  </HeadingPairs>
  <TitlesOfParts>
    <vt:vector size="31" baseType="lpstr">
      <vt:lpstr>Arial</vt:lpstr>
      <vt:lpstr>宋体</vt:lpstr>
      <vt:lpstr>Wingdings</vt:lpstr>
      <vt:lpstr>楷体_GB2312</vt:lpstr>
      <vt:lpstr>New Gulim</vt:lpstr>
      <vt:lpstr>New Gulim</vt:lpstr>
      <vt:lpstr>Calibri</vt:lpstr>
      <vt:lpstr>微软雅黑</vt:lpstr>
      <vt:lpstr>新宋体</vt:lpstr>
      <vt:lpstr>Gulim</vt:lpstr>
      <vt:lpstr>Office 主题</vt:lpstr>
      <vt:lpstr>默认设计模板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火眼金睛</vt:lpstr>
      <vt:lpstr>3.口耳目</vt:lpstr>
      <vt:lpstr>第一关：用多种方法认识下面七个生字</vt:lpstr>
      <vt:lpstr>PowerPoint 演示文稿</vt:lpstr>
      <vt:lpstr>PowerPoint 演示文稿</vt:lpstr>
      <vt:lpstr>PowerPoint 演示文稿</vt:lpstr>
      <vt:lpstr>PowerPoint 演示文稿</vt:lpstr>
      <vt:lpstr>我们的口、耳、目、手、足能做哪些事？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linka</cp:lastModifiedBy>
  <dcterms:created xsi:type="dcterms:W3CDTF">2016-08-30T07:53:00Z</dcterms:created>
  <dcterms:modified xsi:type="dcterms:W3CDTF">2018-09-22T23:48:51Z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2052-10.1.0.5864</vt:lpwstr>
  </property>
</Properties>
</file>